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54918abb2574f27" /><Relationship Type="http://schemas.openxmlformats.org/officeDocument/2006/relationships/extended-properties" Target="/docProps/app.xml" Id="R05c16c795ae44f4f" /><Relationship Type="http://schemas.openxmlformats.org/officeDocument/2006/relationships/officeDocument" Target="/ppt/presentation.xml" Id="R3f48976724c64ec6" /></Relationships>
</file>

<file path=ppt/presentation.xml><?xml version="1.0" encoding="utf-8"?>
<p:presentation xmlns:p="http://schemas.openxmlformats.org/presentationml/2006/main">
  <p:sldMasterIdLst>
    <p:sldMasterId xmlns:r="http://schemas.openxmlformats.org/officeDocument/2006/relationships" id="2147483648" r:id="R01ff4da4490140e4"/>
  </p:sldMasterIdLst>
  <p:notesMasterIdLst>
    <p:notesMasterId xmlns:r="http://schemas.openxmlformats.org/officeDocument/2006/relationships" r:id="R6caddec76dee40d9"/>
  </p:notesMasterIdLst>
  <p:sldIdLst>
    <p:sldId xmlns:r="http://schemas.openxmlformats.org/officeDocument/2006/relationships" id="256" r:id="R5326eb8d5b334d10"/>
    <p:sldId xmlns:r="http://schemas.openxmlformats.org/officeDocument/2006/relationships" id="257" r:id="Rd8c770e28ed841da"/>
    <p:sldId xmlns:r="http://schemas.openxmlformats.org/officeDocument/2006/relationships" id="258" r:id="R97cb653f8d0a4a16"/>
    <p:sldId xmlns:r="http://schemas.openxmlformats.org/officeDocument/2006/relationships" id="259" r:id="Ra04d95f28d384df5"/>
    <p:sldId xmlns:r="http://schemas.openxmlformats.org/officeDocument/2006/relationships" id="260" r:id="R01afe5d0f8914e58"/>
    <p:sldId xmlns:r="http://schemas.openxmlformats.org/officeDocument/2006/relationships" id="261" r:id="Ref8caadfd44948a4"/>
    <p:sldId xmlns:r="http://schemas.openxmlformats.org/officeDocument/2006/relationships" id="262" r:id="R7022c40f949f4258"/>
    <p:sldId xmlns:r="http://schemas.openxmlformats.org/officeDocument/2006/relationships" id="263" r:id="Rcbaaa3a589334cc3"/>
    <p:sldId xmlns:r="http://schemas.openxmlformats.org/officeDocument/2006/relationships" id="264" r:id="R9cc48b0a953d45e4"/>
    <p:sldId xmlns:r="http://schemas.openxmlformats.org/officeDocument/2006/relationships" id="265" r:id="R0fba25abca2840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1d7b9144584f57" /><Relationship Type="http://schemas.openxmlformats.org/officeDocument/2006/relationships/slideMaster" Target="/ppt/slideMasters/slideMaster1.xml" Id="R01ff4da4490140e4" /><Relationship Type="http://schemas.openxmlformats.org/officeDocument/2006/relationships/notesMaster" Target="/ppt/notesMasters/notesMaster1.xml" Id="R6caddec76dee40d9" /><Relationship Type="http://schemas.openxmlformats.org/officeDocument/2006/relationships/presProps" Target="/ppt/presProps.xml" Id="R545b0c6910234d94" /><Relationship Type="http://schemas.openxmlformats.org/officeDocument/2006/relationships/tableStyles" Target="/ppt/tableStyles.xml" Id="R5da548de525f4465" /><Relationship Type="http://schemas.openxmlformats.org/officeDocument/2006/relationships/slide" Target="/ppt/slides/slide1.xml" Id="R5326eb8d5b334d10" /><Relationship Type="http://schemas.openxmlformats.org/officeDocument/2006/relationships/slide" Target="/ppt/slides/slide2.xml" Id="Rd8c770e28ed841da" /><Relationship Type="http://schemas.openxmlformats.org/officeDocument/2006/relationships/slide" Target="/ppt/slides/slide3.xml" Id="R97cb653f8d0a4a16" /><Relationship Type="http://schemas.openxmlformats.org/officeDocument/2006/relationships/slide" Target="/ppt/slides/slide4.xml" Id="Ra04d95f28d384df5" /><Relationship Type="http://schemas.openxmlformats.org/officeDocument/2006/relationships/slide" Target="/ppt/slides/slide5.xml" Id="R01afe5d0f8914e58" /><Relationship Type="http://schemas.openxmlformats.org/officeDocument/2006/relationships/slide" Target="/ppt/slides/slide6.xml" Id="Ref8caadfd44948a4" /><Relationship Type="http://schemas.openxmlformats.org/officeDocument/2006/relationships/slide" Target="/ppt/slides/slide7.xml" Id="R7022c40f949f4258" /><Relationship Type="http://schemas.openxmlformats.org/officeDocument/2006/relationships/slide" Target="/ppt/slides/slide8.xml" Id="Rcbaaa3a589334cc3" /><Relationship Type="http://schemas.openxmlformats.org/officeDocument/2006/relationships/slide" Target="/ppt/slides/slide9.xml" Id="R9cc48b0a953d45e4" /><Relationship Type="http://schemas.openxmlformats.org/officeDocument/2006/relationships/slide" Target="/ppt/slides/slide10.xml" Id="R0fba25abca2840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db117c0ecb34e8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2c4593492245c9" /><Relationship Type="http://schemas.openxmlformats.org/officeDocument/2006/relationships/notesMaster" Target="/ppt/notesMasters/notesMaster1.xml" Id="R78ff1aab53774d0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c0ded7683e40d3" /><Relationship Type="http://schemas.openxmlformats.org/officeDocument/2006/relationships/notesMaster" Target="/ppt/notesMasters/notesMaster1.xml" Id="Rc5b6b2f4b863452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c1ea9529b3b4c1d" /><Relationship Type="http://schemas.openxmlformats.org/officeDocument/2006/relationships/notesMaster" Target="/ppt/notesMasters/notesMaster1.xml" Id="R0777f7e783884b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cfda11c7123d49b5" /><Relationship Type="http://schemas.openxmlformats.org/officeDocument/2006/relationships/notesMaster" Target="/ppt/notesMasters/notesMaster1.xml" Id="R21ddc15bce8b49db" /></Relationships>
</file>

<file path=ppt/notesSlides/_rels/notesSlide5.xml.rels>&#65279;<?xml version="1.0" encoding="utf-8"?><Relationships xmlns="http://schemas.openxmlformats.org/package/2006/relationships"><Relationship Type="http://schemas.openxmlformats.org/officeDocument/2006/relationships/slide" Target="/ppt/slides/slide5.xml" Id="R43eb2f352a38499a" /><Relationship Type="http://schemas.openxmlformats.org/officeDocument/2006/relationships/notesMaster" Target="/ppt/notesMasters/notesMaster1.xml" Id="R06f9531e4b8b4ce6" /></Relationships>
</file>

<file path=ppt/notesSlides/_rels/notesSlide6.xml.rels>&#65279;<?xml version="1.0" encoding="utf-8"?><Relationships xmlns="http://schemas.openxmlformats.org/package/2006/relationships"><Relationship Type="http://schemas.openxmlformats.org/officeDocument/2006/relationships/slide" Target="/ppt/slides/slide6.xml" Id="R14ad7f5ba579440b" /><Relationship Type="http://schemas.openxmlformats.org/officeDocument/2006/relationships/notesMaster" Target="/ppt/notesMasters/notesMaster1.xml" Id="Rf26acb79983b4137" /></Relationships>
</file>

<file path=ppt/notesSlides/_rels/notesSlide7.xml.rels>&#65279;<?xml version="1.0" encoding="utf-8"?><Relationships xmlns="http://schemas.openxmlformats.org/package/2006/relationships"><Relationship Type="http://schemas.openxmlformats.org/officeDocument/2006/relationships/slide" Target="/ppt/slides/slide7.xml" Id="R1d1693c3ca8a4ba9" /><Relationship Type="http://schemas.openxmlformats.org/officeDocument/2006/relationships/notesMaster" Target="/ppt/notesMasters/notesMaster1.xml" Id="Rd187576e5f0b4a4c" /></Relationships>
</file>

<file path=ppt/notesSlides/_rels/notesSlide8.xml.rels>&#65279;<?xml version="1.0" encoding="utf-8"?><Relationships xmlns="http://schemas.openxmlformats.org/package/2006/relationships"><Relationship Type="http://schemas.openxmlformats.org/officeDocument/2006/relationships/slide" Target="/ppt/slides/slide8.xml" Id="R38bb9e60a5f644b6" /><Relationship Type="http://schemas.openxmlformats.org/officeDocument/2006/relationships/notesMaster" Target="/ppt/notesMasters/notesMaster1.xml" Id="R1a3c046f4f7d412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ee7fe336e547c6" /><Relationship Type="http://schemas.openxmlformats.org/officeDocument/2006/relationships/notesMaster" Target="/ppt/notesMasters/notesMaster1.xml" Id="R71a860222e764b8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ca4ea58cd0d4638" /><Relationship Type="http://schemas.openxmlformats.org/officeDocument/2006/relationships/notesMaster" Target="/ppt/notesMasters/notesMaster1.xml" Id="R3f00075af7c9403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D100 is the drone SoC in the DeepGrid portfolio. Headline and lede: D100 product page ("A drone SoC whose failsafe does not trust its own flight computer"). Figures: product page specs (hardware VIO, six-DoF EKF at 30 Hz; MIPI CSI-2, two lanes, to 1080p60, with ISP; 130 nm CMOS at 200 MHz). Status: D100 Architecture Guide header ("An FPGA prototype validates the design; no D100 silicon has been fabricated or measured") and the portfolio status record (the drone position engine runs as circuit code on an Artix-7 FPGA).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D100 product page, lede, blocks and block note; D100 Architecture Guide, "What is D100?". Flight control: two DGridRiscV cores for PX4 or ArduPilot loops, IMU, magnetometer, barometer, ESC out (PWM, DShot). Visual-inertial odometry: MIPI CSI-2 camera input and ISP, feature extraction, Kalman pose engine at 30 Hz. AI accelerator (phase 2): 10 TOPS INT8/INT4 array, 2 MB on-chip memory, object detection. Failsafe island: link monitor, safe-state machine, independent path to the ESCs. The guide calls the accelerator "variant 2" and "about 10 TOPS class"; the product page wording is used.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D100 product page, physics (requirement and consequence, three pairs), quoted. Process: product page specs, "130 nm CMOS at 200 MHz; proposed 28 nm accelerator die in the same package". D100 Architecture Guide, AI accelerator section: "vision AI needs dense logic that 130 nm cannot supply, so the accelerator is a 28 nm die that joins the same package in a later wave".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D100 native diagram specification and D100 Architecture Guide, "Architecture Overview" and the five component sections; figure redrawn from Technical Annex v3, sheet 11 (Fig 3), as native editable shapes. Five groups: flight control, visual-inertial odometry and the phase-2 AI die above a 128-bit AXI4 crossbar at 200 MHz; the failsafe island and the platform below. The failsafe island has isolated power and clock and its own path to the ESCs; the guide states the failsafe path is independent of the mission stack. Markers follow the guide's Key Data Flows: 1 sensors and the RC link reach the flight cores; 2 the cameras run through the ISP and feature extractor to the pose engine; 3 the 30 Hz pose reaches the flight loop over the crossbar; 4 motor commands leave on ESC OUT; 5 the link monitor trips the safe-state machine on RC loss, GPS loss or an IMU fault; F the independent path takes the ESCs directly, bypassing the flight cores, the odometry and the AI. Values follow the product page where sources differ: the annex sheet shows the camera as a stereo pair at 720p60; the product page gives two lanes, up to 1080p60.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D100 Architecture Guide, component sections (Flight control, Visual-inertial odometry, AI accelerator, Failsafe island, Platform); D100 product page blocks. The guide states the odometry is geometry, not learned perception, so it needs no trained model to hold a pose. The product page names the link monitor inputs as radio loss and GPS denial; the guide adds IMU fault. The product page lists LPDDR4 as 32-bit; the 2 GB capacity is from the guide.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D100 product page physics, specs, reconcile and questions; D100 Architecture Guide sections "Failsafe island" (why it exists), "Visual-inertial odometry" (why it is geometry), "AI accelerator" (why a separate die), "Prototype and product" (Artix-7 FPGA at 81.25 MHz, validation only; 130 nm ASIC, SkyWater SKY130 / IHP SG13G2 open PDK, 200 MHz fixed) and "Package" (SiP sheet: four-layer organic substrate, 15 × 15 mm BGA, flip-chip 28 nm compute die, die-to-die SPI, UART and GPIO over the substrate, deliberately not UCIe). FPGA timing closure is a prototype milestone, not a measurement of the ASIC. The third column restates the product page questions.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D100 Architecture Guide, "Key Data Flows": Normal flight (four steps) and A failsafe trip (three steps), restated; marker numbering follows the native diagram specification (1 to 4 normal flight, 5 the link monitor, F the independent path). Product page block note: "The failsafe island watches the link and the flight computer from outside and can take the motors on its own." The guide names RC loss and GPS loss; the product page says radio loss and GPS denial, used here.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D100 product page specs (seven rows, quoted) and designedToward list; product page reconcile: "The failsafe architecture does not establish jamming immunity or certified flight safety." D100 Architecture Guide, "What the architecture does not establish": jamming immunity (the GPS-denied use case is a design intent, not a tested result), certified flight safety (a DGCA type-certification path is named; no certificate exists), navigation accuracy (no drift figure has been measured; the product page lists it as an open question). The guide header also states the failsafe architecture does not establish an awarded silicon contract. The guide adds detail the product page omits: LPDDR4 2 GB; NPU about 10 TOPS class.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Question 2 asks for a target, not a result: no drift figure has been measured. Ask for each answer as simulation, layout or test data, and note which kind it is. What the sources say today: D100 Architecture Guide, "Failsafe island" (why it exists), "What the architecture does not establish" (navigation accuracy), "Prototype and product" (Artix-7 FPGA at 81.25 MHz, validation only); the guide and annex sheet 11 carry no thermal design. Source: D100 product page, questions (four, quoted verbatim): hardware failsafe, GPS-denied drift, thermal envelope, from FPGA to silicon. The figures in them (30 Hz, 1% per kilometre, +55 °C, 128-bit, 200 MHz) are from the same record. The 1% per kilometre figure is the question's threshold, not a claimed result: the D100 Architecture Guide states no drift figure has been measured.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Summary of slides 1 to 9. Sources: D100 product page (headline, lede, physics, specs, designedToward, reconcile, questions); D100 Architecture Guide (including "What the architecture does not establish"); Technical Annex v3, sheet 11 and the SiP sheet; portfolio status record for D100 (FPGA-validated: the drone position engine runs as circuit code on an Artix-7). Contact address from the DeepGrid site contact page. Status: pre-silicon. No D100 silicon has been fabricated or measured; an FPGA prototype validates the design. Every figure is an architecture target from the D100 product page or the D100 Architecture Guide, not a measurement.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738538a0346436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8be180073149cf" /><Relationship Type="http://schemas.openxmlformats.org/officeDocument/2006/relationships/slideLayout" Target="/ppt/slideLayouts/slideLayout1.xml" Id="Rb766bdcf42d14e9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766bdcf42d14e9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93d64e3f4f44410" /><Relationship Type="http://schemas.openxmlformats.org/officeDocument/2006/relationships/notesSlide" Target="/ppt/notesSlides/notesSlide1.xml" Id="R756a7678e7b14a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88aed69bb09490d" /><Relationship Type="http://schemas.openxmlformats.org/officeDocument/2006/relationships/notesSlide" Target="/ppt/notesSlides/notesSlide2.xml" Id="R9f047c41dd9840f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eba3a7911d140a2" /><Relationship Type="http://schemas.openxmlformats.org/officeDocument/2006/relationships/notesSlide" Target="/ppt/notesSlides/notesSlide3.xml" Id="R346aa42c768e4453"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9a53a851e2d423b" /><Relationship Type="http://schemas.openxmlformats.org/officeDocument/2006/relationships/notesSlide" Target="/ppt/notesSlides/notesSlide4.xml" Id="Rdcab1ff131ba44e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e7a2b986d614ce4" /><Relationship Type="http://schemas.openxmlformats.org/officeDocument/2006/relationships/notesSlide" Target="/ppt/notesSlides/notesSlide5.xml" Id="R67d745c06f414232"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b6c45d972025419f" /><Relationship Type="http://schemas.openxmlformats.org/officeDocument/2006/relationships/notesSlide" Target="/ppt/notesSlides/notesSlide6.xml" Id="R500a5ea94c6f481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7a2e32d55e6449f" /><Relationship Type="http://schemas.openxmlformats.org/officeDocument/2006/relationships/notesSlide" Target="/ppt/notesSlides/notesSlide7.xml" Id="Rb7e17627d5a9418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aa3c4f3071c4e0d" /><Relationship Type="http://schemas.openxmlformats.org/officeDocument/2006/relationships/notesSlide" Target="/ppt/notesSlides/notesSlide8.xml" Id="Refd4731a2c824be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62bec36ac9ce4b49" /><Relationship Type="http://schemas.openxmlformats.org/officeDocument/2006/relationships/notesSlide" Target="/ppt/notesSlides/notesSlide9.xml" Id="R319def65f0484c9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e6cc9f5e8cf4d4f" /><Relationship Type="http://schemas.openxmlformats.org/officeDocument/2006/relationships/notesSlide" Target="/ppt/notesSlides/notesSlide10.xml" Id="R633c9ed56824483c"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74746C5F-3323-47ED-AFC5-32AADF66A306}"/>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A7997F8F-FBC1-4F2A-9785-6C97A08A4A8F}"/>
              </a:ext>
            </a:extLst>
          </p:cNvPr>
          <p:cNvSpPr>
            <a:spLocks xmlns:a="http://schemas.openxmlformats.org/drawingml/2006/main" noGrp="1"/>
          </p:cNvSpPr>
          <p:nvPr/>
        </p:nvSpPr>
        <p:spPr>
          <a:xfrm xmlns:a="http://schemas.openxmlformats.org/drawingml/2006/main">
            <a:off x="0" y="0"/>
            <a:ext cx="12192000" cy="38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8F4944BA-F4DD-4356-9B2C-5137C3D3A5DC}"/>
              </a:ext>
            </a:extLst>
          </p:cNvPr>
          <p:cNvSpPr>
            <a:spLocks xmlns:a="http://schemas.openxmlformats.org/drawingml/2006/main" noGrp="1"/>
          </p:cNvSpPr>
          <p:nvPr/>
        </p:nvSpPr>
        <p:spPr>
          <a:xfrm xmlns:a="http://schemas.openxmlformats.org/drawingml/2006/main">
            <a:off x="457200" y="876300"/>
            <a:ext cx="857250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DEEPGRID SEMI  ·  D100  ·  DRONE SOC</a:t>
            </a:r>
          </a:p>
        </p:txBody>
      </p:sp>
      <p:sp>
        <p:nvSpPr>
          <p:cNvPr id="4" name="">
            <a:extLst xmlns:a="http://schemas.openxmlformats.org/drawingml/2006/main">
              <a:ext uri="{FF2B5EF4-FFF2-40B4-BE49-F238E27FC236}">
                <a16:creationId xmlns:a16="http://schemas.microsoft.com/office/drawing/2014/main" id="{2F100A5B-94C7-4AE5-BF4C-29F52A00834A}"/>
              </a:ext>
            </a:extLst>
          </p:cNvPr>
          <p:cNvSpPr>
            <a:spLocks xmlns:a="http://schemas.openxmlformats.org/drawingml/2006/main" noGrp="1"/>
          </p:cNvSpPr>
          <p:nvPr/>
        </p:nvSpPr>
        <p:spPr>
          <a:xfrm xmlns:a="http://schemas.openxmlformats.org/drawingml/2006/main">
            <a:off x="457200" y="1257300"/>
            <a:ext cx="1257300" cy="285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CD936328-220C-4A96-A7FE-0D561C575F20}"/>
              </a:ext>
            </a:extLst>
          </p:cNvPr>
          <p:cNvSpPr>
            <a:spLocks xmlns:a="http://schemas.openxmlformats.org/drawingml/2006/main" noGrp="1"/>
          </p:cNvSpPr>
          <p:nvPr/>
        </p:nvSpPr>
        <p:spPr>
          <a:xfrm xmlns:a="http://schemas.openxmlformats.org/drawingml/2006/main">
            <a:off x="457200" y="1600200"/>
            <a:ext cx="10477500" cy="1428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4425" b="1">
                <a:solidFill>
                  <a:srgbClr val="FFFFFF"/>
                </a:solidFill>
                <a:latin typeface="Georgia"/>
                <a:ea typeface="Georgia"/>
                <a:cs typeface="Georgia"/>
              </a:defRPr>
            </a:pPr>
            <a:r>
              <a:t>A failsafe that does not trust its flight computer.</a:t>
            </a:r>
          </a:p>
        </p:txBody>
      </p:sp>
      <p:sp>
        <p:nvSpPr>
          <p:cNvPr id="6" name="">
            <a:extLst xmlns:a="http://schemas.openxmlformats.org/drawingml/2006/main">
              <a:ext uri="{FF2B5EF4-FFF2-40B4-BE49-F238E27FC236}">
                <a16:creationId xmlns:a16="http://schemas.microsoft.com/office/drawing/2014/main" id="{05CD7C69-FD77-4A1D-AC1A-0142C927B1E2}"/>
              </a:ext>
            </a:extLst>
          </p:cNvPr>
          <p:cNvSpPr>
            <a:spLocks xmlns:a="http://schemas.openxmlformats.org/drawingml/2006/main" noGrp="1"/>
          </p:cNvSpPr>
          <p:nvPr/>
        </p:nvSpPr>
        <p:spPr>
          <a:xfrm xmlns:a="http://schemas.openxmlformats.org/drawingml/2006/main">
            <a:off x="457200" y="3181350"/>
            <a:ext cx="9906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Flight control, visual-inertial navigation and a hardware failsafe island with its own power, clock and path to the ESCs.</a:t>
            </a:r>
          </a:p>
        </p:txBody>
      </p:sp>
      <p:sp>
        <p:nvSpPr>
          <p:cNvPr id="7" name="">
            <a:extLst xmlns:a="http://schemas.openxmlformats.org/drawingml/2006/main">
              <a:ext uri="{FF2B5EF4-FFF2-40B4-BE49-F238E27FC236}">
                <a16:creationId xmlns:a16="http://schemas.microsoft.com/office/drawing/2014/main" id="{D9309CCD-EA69-46BB-A5CE-A417E2F342F6}"/>
              </a:ext>
            </a:extLst>
          </p:cNvPr>
          <p:cNvSpPr>
            <a:spLocks xmlns:a="http://schemas.openxmlformats.org/drawingml/2006/main" noGrp="1"/>
          </p:cNvSpPr>
          <p:nvPr/>
        </p:nvSpPr>
        <p:spPr>
          <a:xfrm xmlns:a="http://schemas.openxmlformats.org/drawingml/2006/main">
            <a:off x="457200" y="4000500"/>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8" name="">
            <a:extLst xmlns:a="http://schemas.openxmlformats.org/drawingml/2006/main">
              <a:ext uri="{FF2B5EF4-FFF2-40B4-BE49-F238E27FC236}">
                <a16:creationId xmlns:a16="http://schemas.microsoft.com/office/drawing/2014/main" id="{745DB666-F2BD-40FB-9B36-E0F51CB96B68}"/>
              </a:ext>
            </a:extLst>
          </p:cNvPr>
          <p:cNvSpPr>
            <a:spLocks xmlns:a="http://schemas.openxmlformats.org/drawingml/2006/main" noGrp="1"/>
          </p:cNvSpPr>
          <p:nvPr/>
        </p:nvSpPr>
        <p:spPr>
          <a:xfrm xmlns:a="http://schemas.openxmlformats.org/drawingml/2006/main">
            <a:off x="457200" y="4191000"/>
            <a:ext cx="3632200" cy="628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825" b="1">
                <a:solidFill>
                  <a:srgbClr val="00B4D8"/>
                </a:solidFill>
                <a:latin typeface="Georgia"/>
                <a:ea typeface="Georgia"/>
                <a:cs typeface="Georgia"/>
              </a:defRPr>
            </a:pPr>
            <a:r>
              <a:t>30 Hz</a:t>
            </a:r>
          </a:p>
        </p:txBody>
      </p:sp>
      <p:sp>
        <p:nvSpPr>
          <p:cNvPr id="9" name="">
            <a:extLst xmlns:a="http://schemas.openxmlformats.org/drawingml/2006/main">
              <a:ext uri="{FF2B5EF4-FFF2-40B4-BE49-F238E27FC236}">
                <a16:creationId xmlns:a16="http://schemas.microsoft.com/office/drawing/2014/main" id="{E98D8E79-8649-4EFC-813D-99E0E4C65325}"/>
              </a:ext>
            </a:extLst>
          </p:cNvPr>
          <p:cNvSpPr>
            <a:spLocks xmlns:a="http://schemas.openxmlformats.org/drawingml/2006/main" noGrp="1"/>
          </p:cNvSpPr>
          <p:nvPr/>
        </p:nvSpPr>
        <p:spPr>
          <a:xfrm xmlns:a="http://schemas.openxmlformats.org/drawingml/2006/main">
            <a:off x="457200" y="4857750"/>
            <a:ext cx="36322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8FA2B7"/>
                </a:solidFill>
                <a:latin typeface="Arial"/>
                <a:ea typeface="Arial"/>
                <a:cs typeface="Arial"/>
              </a:defRPr>
            </a:pPr>
            <a:r>
              <a:t>SIX-DOF POSE, NO GPS</a:t>
            </a:r>
          </a:p>
        </p:txBody>
      </p:sp>
      <p:sp>
        <p:nvSpPr>
          <p:cNvPr id="10" name="">
            <a:extLst xmlns:a="http://schemas.openxmlformats.org/drawingml/2006/main">
              <a:ext uri="{FF2B5EF4-FFF2-40B4-BE49-F238E27FC236}">
                <a16:creationId xmlns:a16="http://schemas.microsoft.com/office/drawing/2014/main" id="{7C00F7C0-7750-4D46-B645-E47DCA39612E}"/>
              </a:ext>
            </a:extLst>
          </p:cNvPr>
          <p:cNvSpPr>
            <a:spLocks xmlns:a="http://schemas.openxmlformats.org/drawingml/2006/main" noGrp="1"/>
          </p:cNvSpPr>
          <p:nvPr/>
        </p:nvSpPr>
        <p:spPr>
          <a:xfrm xmlns:a="http://schemas.openxmlformats.org/drawingml/2006/main">
            <a:off x="4279900" y="4191000"/>
            <a:ext cx="3632200" cy="628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825" b="1">
                <a:solidFill>
                  <a:srgbClr val="00B4D8"/>
                </a:solidFill>
                <a:latin typeface="Georgia"/>
                <a:ea typeface="Georgia"/>
                <a:cs typeface="Georgia"/>
              </a:defRPr>
            </a:pPr>
            <a:r>
              <a:t>1080p60</a:t>
            </a:r>
          </a:p>
        </p:txBody>
      </p:sp>
      <p:sp>
        <p:nvSpPr>
          <p:cNvPr id="11" name="">
            <a:extLst xmlns:a="http://schemas.openxmlformats.org/drawingml/2006/main">
              <a:ext uri="{FF2B5EF4-FFF2-40B4-BE49-F238E27FC236}">
                <a16:creationId xmlns:a16="http://schemas.microsoft.com/office/drawing/2014/main" id="{2581E6A2-76EE-4458-8CEB-1DFD9C204FAB}"/>
              </a:ext>
            </a:extLst>
          </p:cNvPr>
          <p:cNvSpPr>
            <a:spLocks xmlns:a="http://schemas.openxmlformats.org/drawingml/2006/main" noGrp="1"/>
          </p:cNvSpPr>
          <p:nvPr/>
        </p:nvSpPr>
        <p:spPr>
          <a:xfrm xmlns:a="http://schemas.openxmlformats.org/drawingml/2006/main">
            <a:off x="4279900" y="4857750"/>
            <a:ext cx="36322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8FA2B7"/>
                </a:solidFill>
                <a:latin typeface="Arial"/>
                <a:ea typeface="Arial"/>
                <a:cs typeface="Arial"/>
              </a:defRPr>
            </a:pPr>
            <a:r>
              <a:t>MIPI CSI-2 CAMERA, 2 LANES</a:t>
            </a:r>
          </a:p>
        </p:txBody>
      </p:sp>
      <p:sp>
        <p:nvSpPr>
          <p:cNvPr id="12" name="">
            <a:extLst xmlns:a="http://schemas.openxmlformats.org/drawingml/2006/main">
              <a:ext uri="{FF2B5EF4-FFF2-40B4-BE49-F238E27FC236}">
                <a16:creationId xmlns:a16="http://schemas.microsoft.com/office/drawing/2014/main" id="{80233556-80CA-4C4C-BC4C-B2800BAF61A3}"/>
              </a:ext>
            </a:extLst>
          </p:cNvPr>
          <p:cNvSpPr>
            <a:spLocks xmlns:a="http://schemas.openxmlformats.org/drawingml/2006/main" noGrp="1"/>
          </p:cNvSpPr>
          <p:nvPr/>
        </p:nvSpPr>
        <p:spPr>
          <a:xfrm xmlns:a="http://schemas.openxmlformats.org/drawingml/2006/main">
            <a:off x="8102600" y="4191000"/>
            <a:ext cx="3632200" cy="628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3825" b="1">
                <a:solidFill>
                  <a:srgbClr val="00B4D8"/>
                </a:solidFill>
                <a:latin typeface="Georgia"/>
                <a:ea typeface="Georgia"/>
                <a:cs typeface="Georgia"/>
              </a:defRPr>
            </a:pPr>
            <a:r>
              <a:t>200 MHz</a:t>
            </a:r>
          </a:p>
        </p:txBody>
      </p:sp>
      <p:sp>
        <p:nvSpPr>
          <p:cNvPr id="13" name="">
            <a:extLst xmlns:a="http://schemas.openxmlformats.org/drawingml/2006/main">
              <a:ext uri="{FF2B5EF4-FFF2-40B4-BE49-F238E27FC236}">
                <a16:creationId xmlns:a16="http://schemas.microsoft.com/office/drawing/2014/main" id="{01BB3B5B-6147-448F-9344-08227A5BD5FD}"/>
              </a:ext>
            </a:extLst>
          </p:cNvPr>
          <p:cNvSpPr>
            <a:spLocks xmlns:a="http://schemas.openxmlformats.org/drawingml/2006/main" noGrp="1"/>
          </p:cNvSpPr>
          <p:nvPr/>
        </p:nvSpPr>
        <p:spPr>
          <a:xfrm xmlns:a="http://schemas.openxmlformats.org/drawingml/2006/main">
            <a:off x="8102600" y="4857750"/>
            <a:ext cx="36322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8FA2B7"/>
                </a:solidFill>
                <a:latin typeface="Arial"/>
                <a:ea typeface="Arial"/>
                <a:cs typeface="Arial"/>
              </a:defRPr>
            </a:pPr>
            <a:r>
              <a:t>130 NM CONTROL DIE</a:t>
            </a:r>
          </a:p>
        </p:txBody>
      </p:sp>
      <p:sp>
        <p:nvSpPr>
          <p:cNvPr id="14" name="">
            <a:extLst xmlns:a="http://schemas.openxmlformats.org/drawingml/2006/main">
              <a:ext uri="{FF2B5EF4-FFF2-40B4-BE49-F238E27FC236}">
                <a16:creationId xmlns:a16="http://schemas.microsoft.com/office/drawing/2014/main" id="{DF795E33-1290-4D77-8D41-18B1E3775723}"/>
              </a:ext>
            </a:extLst>
          </p:cNvPr>
          <p:cNvSpPr>
            <a:spLocks xmlns:a="http://schemas.openxmlformats.org/drawingml/2006/main" noGrp="1"/>
          </p:cNvSpPr>
          <p:nvPr/>
        </p:nvSpPr>
        <p:spPr>
          <a:xfrm xmlns:a="http://schemas.openxmlformats.org/drawingml/2006/main">
            <a:off x="457200" y="5295900"/>
            <a:ext cx="11277600" cy="876300"/>
          </a:xfrm>
          <a:prstGeom xmlns:a="http://schemas.openxmlformats.org/drawingml/2006/main" prst="roundRect">
            <a:avLst>
              <a:gd name="adj" fmla="val 8696"/>
            </a:avLst>
          </a:prstGeom>
          <a:solidFill xmlns:a="http://schemas.openxmlformats.org/drawingml/2006/main">
            <a:srgbClr val="12243A"/>
          </a:solidFill>
          <a:ln xmlns:a="http://schemas.openxmlformats.org/drawingml/2006/main" w="9525">
            <a:solidFill>
              <a:srgbClr val="23364C"/>
            </a:solidFill>
            <a:prstDash val="solid"/>
          </a:ln>
        </p:spPr>
      </p:sp>
      <p:sp>
        <p:nvSpPr>
          <p:cNvPr id="15" name="">
            <a:extLst xmlns:a="http://schemas.openxmlformats.org/drawingml/2006/main">
              <a:ext uri="{FF2B5EF4-FFF2-40B4-BE49-F238E27FC236}">
                <a16:creationId xmlns:a16="http://schemas.microsoft.com/office/drawing/2014/main" id="{3B2F6644-7583-4900-BE82-437E83A24730}"/>
              </a:ext>
            </a:extLst>
          </p:cNvPr>
          <p:cNvSpPr>
            <a:spLocks xmlns:a="http://schemas.openxmlformats.org/drawingml/2006/main" noGrp="1"/>
          </p:cNvSpPr>
          <p:nvPr/>
        </p:nvSpPr>
        <p:spPr>
          <a:xfrm xmlns:a="http://schemas.openxmlformats.org/drawingml/2006/main">
            <a:off x="457200" y="5295900"/>
            <a:ext cx="57150" cy="8763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72555A62-3E76-4EA0-A5D5-AC1C4499AA35}"/>
              </a:ext>
            </a:extLst>
          </p:cNvPr>
          <p:cNvSpPr>
            <a:spLocks xmlns:a="http://schemas.openxmlformats.org/drawingml/2006/main" noGrp="1"/>
          </p:cNvSpPr>
          <p:nvPr/>
        </p:nvSpPr>
        <p:spPr>
          <a:xfrm xmlns:a="http://schemas.openxmlformats.org/drawingml/2006/main">
            <a:off x="685800" y="5410200"/>
            <a:ext cx="3429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PRE-SILICON ARCHITECTURE</a:t>
            </a:r>
          </a:p>
        </p:txBody>
      </p:sp>
      <p:sp>
        <p:nvSpPr>
          <p:cNvPr id="17" name="">
            <a:extLst xmlns:a="http://schemas.openxmlformats.org/drawingml/2006/main">
              <a:ext uri="{FF2B5EF4-FFF2-40B4-BE49-F238E27FC236}">
                <a16:creationId xmlns:a16="http://schemas.microsoft.com/office/drawing/2014/main" id="{8FA4954D-7189-4528-8081-94EBAE398F1B}"/>
              </a:ext>
            </a:extLst>
          </p:cNvPr>
          <p:cNvSpPr>
            <a:spLocks xmlns:a="http://schemas.openxmlformats.org/drawingml/2006/main" noGrp="1"/>
          </p:cNvSpPr>
          <p:nvPr/>
        </p:nvSpPr>
        <p:spPr>
          <a:xfrm xmlns:a="http://schemas.openxmlformats.org/drawingml/2006/main">
            <a:off x="685800" y="5638800"/>
            <a:ext cx="108585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C5D3E3"/>
                </a:solidFill>
                <a:latin typeface="Arial"/>
                <a:ea typeface="Arial"/>
                <a:cs typeface="Arial"/>
              </a:defRPr>
            </a:pPr>
            <a:r>
              <a:t>Every figure in this deck is a design target. An FPGA prototype validates the design; no D100 silicon has been fabricated or measured.</a:t>
            </a:r>
          </a:p>
        </p:txBody>
      </p:sp>
      <p:sp>
        <p:nvSpPr>
          <p:cNvPr id="18" name="">
            <a:extLst xmlns:a="http://schemas.openxmlformats.org/drawingml/2006/main">
              <a:ext uri="{FF2B5EF4-FFF2-40B4-BE49-F238E27FC236}">
                <a16:creationId xmlns:a16="http://schemas.microsoft.com/office/drawing/2014/main" id="{5368D68E-2457-46F3-882B-F91ADF930877}"/>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D100 ARCHITECTURE  ·  OCTOBER 2026</a:t>
            </a:r>
          </a:p>
        </p:txBody>
      </p:sp>
    </p:spTree>
    <p:extLst>
      <p:ext uri="{BB962C8B-B14F-4D97-AF65-F5344CB8AC3E}">
        <p14:creationId xmlns:p14="http://schemas.microsoft.com/office/powerpoint/2010/main" val="688600164"/>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9F49AE22-E9F4-4A66-AB99-863172B91B5A}"/>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F636C682-B1F7-42D6-A13E-581E7DEDC0A8}"/>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01 · WHAT IT IS</a:t>
            </a:r>
          </a:p>
        </p:txBody>
      </p:sp>
      <p:sp>
        <p:nvSpPr>
          <p:cNvPr id="3" name="">
            <a:extLst xmlns:a="http://schemas.openxmlformats.org/drawingml/2006/main">
              <a:ext uri="{FF2B5EF4-FFF2-40B4-BE49-F238E27FC236}">
                <a16:creationId xmlns:a16="http://schemas.microsoft.com/office/drawing/2014/main" id="{0776D4E6-C3EE-4C3A-A103-F1610EFB8731}"/>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One SoC flies, navigates and recovers the airframe</a:t>
            </a:r>
          </a:p>
        </p:txBody>
      </p:sp>
      <p:sp>
        <p:nvSpPr>
          <p:cNvPr id="4" name="">
            <a:extLst xmlns:a="http://schemas.openxmlformats.org/drawingml/2006/main">
              <a:ext uri="{FF2B5EF4-FFF2-40B4-BE49-F238E27FC236}">
                <a16:creationId xmlns:a16="http://schemas.microsoft.com/office/drawing/2014/main" id="{681C0A7B-E6BB-490F-A1D7-07CB5D56EFCA}"/>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Three jobs on one 130 nm die at 200 MHz, with an optional accelerator die joining the package later.</a:t>
            </a:r>
          </a:p>
        </p:txBody>
      </p:sp>
      <p:sp>
        <p:nvSpPr>
          <p:cNvPr id="5" name="">
            <a:extLst xmlns:a="http://schemas.openxmlformats.org/drawingml/2006/main">
              <a:ext uri="{FF2B5EF4-FFF2-40B4-BE49-F238E27FC236}">
                <a16:creationId xmlns:a16="http://schemas.microsoft.com/office/drawing/2014/main" id="{586823C2-A972-4CB2-8F65-D01F3D0963C6}"/>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0CD4EA4-2DC3-4F88-8C39-5748CE5F908F}"/>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D4C5F4F0-FDDD-40B9-828F-34A9E562B1A1}"/>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9C454E24-95CC-4574-AEE8-04FC668EFEC5}"/>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02</a:t>
            </a:r>
          </a:p>
        </p:txBody>
      </p:sp>
      <p:sp>
        <p:nvSpPr>
          <p:cNvPr id="9" name="">
            <a:extLst xmlns:a="http://schemas.openxmlformats.org/drawingml/2006/main">
              <a:ext uri="{FF2B5EF4-FFF2-40B4-BE49-F238E27FC236}">
                <a16:creationId xmlns:a16="http://schemas.microsoft.com/office/drawing/2014/main" id="{F55752D8-61D3-425D-83B5-153F4A53A139}"/>
              </a:ext>
            </a:extLst>
          </p:cNvPr>
          <p:cNvSpPr>
            <a:spLocks xmlns:a="http://schemas.openxmlformats.org/drawingml/2006/main" noGrp="1"/>
          </p:cNvSpPr>
          <p:nvPr/>
        </p:nvSpPr>
        <p:spPr>
          <a:xfrm xmlns:a="http://schemas.openxmlformats.org/drawingml/2006/main">
            <a:off x="457200" y="1638300"/>
            <a:ext cx="3632200" cy="2171700"/>
          </a:xfrm>
          <a:prstGeom xmlns:a="http://schemas.openxmlformats.org/drawingml/2006/main" prst="roundRect">
            <a:avLst>
              <a:gd name="adj" fmla="val 3509"/>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E7AE6468-80E3-4CB7-B4C4-F8F3510193F0}"/>
              </a:ext>
            </a:extLst>
          </p:cNvPr>
          <p:cNvSpPr>
            <a:spLocks xmlns:a="http://schemas.openxmlformats.org/drawingml/2006/main" noGrp="1"/>
          </p:cNvSpPr>
          <p:nvPr/>
        </p:nvSpPr>
        <p:spPr>
          <a:xfrm xmlns:a="http://schemas.openxmlformats.org/drawingml/2006/main">
            <a:off x="457200" y="1638300"/>
            <a:ext cx="57150" cy="21717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02E89F56-158D-4B31-9990-2C50394D39F3}"/>
              </a:ext>
            </a:extLst>
          </p:cNvPr>
          <p:cNvSpPr>
            <a:spLocks xmlns:a="http://schemas.openxmlformats.org/drawingml/2006/main" noGrp="1"/>
          </p:cNvSpPr>
          <p:nvPr/>
        </p:nvSpPr>
        <p:spPr>
          <a:xfrm xmlns:a="http://schemas.openxmlformats.org/drawingml/2006/main">
            <a:off x="685800" y="1828800"/>
            <a:ext cx="31750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Flies the airframe</a:t>
            </a:r>
          </a:p>
        </p:txBody>
      </p:sp>
      <p:sp>
        <p:nvSpPr>
          <p:cNvPr id="12" name="">
            <a:extLst xmlns:a="http://schemas.openxmlformats.org/drawingml/2006/main">
              <a:ext uri="{FF2B5EF4-FFF2-40B4-BE49-F238E27FC236}">
                <a16:creationId xmlns:a16="http://schemas.microsoft.com/office/drawing/2014/main" id="{5AECCFEF-946C-4286-AE16-A571DAC35DDC}"/>
              </a:ext>
            </a:extLst>
          </p:cNvPr>
          <p:cNvSpPr>
            <a:spLocks xmlns:a="http://schemas.openxmlformats.org/drawingml/2006/main" noGrp="1"/>
          </p:cNvSpPr>
          <p:nvPr/>
        </p:nvSpPr>
        <p:spPr>
          <a:xfrm xmlns:a="http://schemas.openxmlformats.org/drawingml/2006/main">
            <a:off x="685800" y="2209800"/>
            <a:ext cx="3175000" cy="12477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Two DGridRiscV cores run the PX4 or ArduPilot loop in hard real time. IMU, magnetometer and barometer come in; motor commands leave as PWM or DShot to the ESCs.</a:t>
            </a:r>
          </a:p>
        </p:txBody>
      </p:sp>
      <p:sp>
        <p:nvSpPr>
          <p:cNvPr id="13" name="">
            <a:extLst xmlns:a="http://schemas.openxmlformats.org/drawingml/2006/main">
              <a:ext uri="{FF2B5EF4-FFF2-40B4-BE49-F238E27FC236}">
                <a16:creationId xmlns:a16="http://schemas.microsoft.com/office/drawing/2014/main" id="{DD435CDB-63F4-4C4D-9059-28AFFE1E73C6}"/>
              </a:ext>
            </a:extLst>
          </p:cNvPr>
          <p:cNvSpPr>
            <a:spLocks xmlns:a="http://schemas.openxmlformats.org/drawingml/2006/main" noGrp="1"/>
          </p:cNvSpPr>
          <p:nvPr/>
        </p:nvSpPr>
        <p:spPr>
          <a:xfrm xmlns:a="http://schemas.openxmlformats.org/drawingml/2006/main">
            <a:off x="4279900" y="1638300"/>
            <a:ext cx="3632200" cy="2171700"/>
          </a:xfrm>
          <a:prstGeom xmlns:a="http://schemas.openxmlformats.org/drawingml/2006/main" prst="roundRect">
            <a:avLst>
              <a:gd name="adj" fmla="val 3509"/>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15E594E6-342A-4BC0-A667-773D87621DDA}"/>
              </a:ext>
            </a:extLst>
          </p:cNvPr>
          <p:cNvSpPr>
            <a:spLocks xmlns:a="http://schemas.openxmlformats.org/drawingml/2006/main" noGrp="1"/>
          </p:cNvSpPr>
          <p:nvPr/>
        </p:nvSpPr>
        <p:spPr>
          <a:xfrm xmlns:a="http://schemas.openxmlformats.org/drawingml/2006/main">
            <a:off x="4279900" y="1638300"/>
            <a:ext cx="57150" cy="21717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D4C1FB3-DF5C-404A-8CF8-14B8C7709166}"/>
              </a:ext>
            </a:extLst>
          </p:cNvPr>
          <p:cNvSpPr>
            <a:spLocks xmlns:a="http://schemas.openxmlformats.org/drawingml/2006/main" noGrp="1"/>
          </p:cNvSpPr>
          <p:nvPr/>
        </p:nvSpPr>
        <p:spPr>
          <a:xfrm xmlns:a="http://schemas.openxmlformats.org/drawingml/2006/main">
            <a:off x="4508500" y="1828800"/>
            <a:ext cx="31750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Navigates without GPS</a:t>
            </a:r>
          </a:p>
        </p:txBody>
      </p:sp>
      <p:sp>
        <p:nvSpPr>
          <p:cNvPr id="16" name="">
            <a:extLst xmlns:a="http://schemas.openxmlformats.org/drawingml/2006/main">
              <a:ext uri="{FF2B5EF4-FFF2-40B4-BE49-F238E27FC236}">
                <a16:creationId xmlns:a16="http://schemas.microsoft.com/office/drawing/2014/main" id="{A6238775-A4FE-4462-B80C-D179CC57E183}"/>
              </a:ext>
            </a:extLst>
          </p:cNvPr>
          <p:cNvSpPr>
            <a:spLocks xmlns:a="http://schemas.openxmlformats.org/drawingml/2006/main" noGrp="1"/>
          </p:cNvSpPr>
          <p:nvPr/>
        </p:nvSpPr>
        <p:spPr>
          <a:xfrm xmlns:a="http://schemas.openxmlformats.org/drawingml/2006/main">
            <a:off x="4508500" y="2209800"/>
            <a:ext cx="3175000" cy="1447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hardware visual-inertial engine takes a MIPI CSI-2 camera through an ISP and feature extraction, and a Kalman pose engine fuses it with the IMU into a six-DoF pose at 30 Hz.</a:t>
            </a:r>
          </a:p>
        </p:txBody>
      </p:sp>
      <p:sp>
        <p:nvSpPr>
          <p:cNvPr id="17" name="">
            <a:extLst xmlns:a="http://schemas.openxmlformats.org/drawingml/2006/main">
              <a:ext uri="{FF2B5EF4-FFF2-40B4-BE49-F238E27FC236}">
                <a16:creationId xmlns:a16="http://schemas.microsoft.com/office/drawing/2014/main" id="{2A39527C-7173-4757-B30E-992288D431D0}"/>
              </a:ext>
            </a:extLst>
          </p:cNvPr>
          <p:cNvSpPr>
            <a:spLocks xmlns:a="http://schemas.openxmlformats.org/drawingml/2006/main" noGrp="1"/>
          </p:cNvSpPr>
          <p:nvPr/>
        </p:nvSpPr>
        <p:spPr>
          <a:xfrm xmlns:a="http://schemas.openxmlformats.org/drawingml/2006/main">
            <a:off x="8102600" y="1638300"/>
            <a:ext cx="3632200" cy="2171700"/>
          </a:xfrm>
          <a:prstGeom xmlns:a="http://schemas.openxmlformats.org/drawingml/2006/main" prst="roundRect">
            <a:avLst>
              <a:gd name="adj" fmla="val 3509"/>
            </a:avLst>
          </a:prstGeom>
          <a:solidFill xmlns:a="http://schemas.openxmlformats.org/drawingml/2006/main">
            <a:srgbClr val="FFFFFF"/>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4C5AA441-14A5-4A03-BFEB-42879922E223}"/>
              </a:ext>
            </a:extLst>
          </p:cNvPr>
          <p:cNvSpPr>
            <a:spLocks xmlns:a="http://schemas.openxmlformats.org/drawingml/2006/main" noGrp="1"/>
          </p:cNvSpPr>
          <p:nvPr/>
        </p:nvSpPr>
        <p:spPr>
          <a:xfrm xmlns:a="http://schemas.openxmlformats.org/drawingml/2006/main">
            <a:off x="8102600" y="1638300"/>
            <a:ext cx="57150" cy="217170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034B8B9-C264-483D-AE51-1AD0ECBEDDAC}"/>
              </a:ext>
            </a:extLst>
          </p:cNvPr>
          <p:cNvSpPr>
            <a:spLocks xmlns:a="http://schemas.openxmlformats.org/drawingml/2006/main" noGrp="1"/>
          </p:cNvSpPr>
          <p:nvPr/>
        </p:nvSpPr>
        <p:spPr>
          <a:xfrm xmlns:a="http://schemas.openxmlformats.org/drawingml/2006/main">
            <a:off x="8331200" y="1828800"/>
            <a:ext cx="31750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Recovers on its own</a:t>
            </a:r>
          </a:p>
        </p:txBody>
      </p:sp>
      <p:sp>
        <p:nvSpPr>
          <p:cNvPr id="20" name="">
            <a:extLst xmlns:a="http://schemas.openxmlformats.org/drawingml/2006/main">
              <a:ext uri="{FF2B5EF4-FFF2-40B4-BE49-F238E27FC236}">
                <a16:creationId xmlns:a16="http://schemas.microsoft.com/office/drawing/2014/main" id="{1E351223-6616-443B-9B04-24A780D10108}"/>
              </a:ext>
            </a:extLst>
          </p:cNvPr>
          <p:cNvSpPr>
            <a:spLocks xmlns:a="http://schemas.openxmlformats.org/drawingml/2006/main" noGrp="1"/>
          </p:cNvSpPr>
          <p:nvPr/>
        </p:nvSpPr>
        <p:spPr>
          <a:xfrm xmlns:a="http://schemas.openxmlformats.org/drawingml/2006/main">
            <a:off x="8331200" y="2209800"/>
            <a:ext cx="3175000" cy="12477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failsafe island with its own power and clock watches the radio link and the flight computer from outside, and can take the motors through an independent path to the ESCs.</a:t>
            </a:r>
          </a:p>
        </p:txBody>
      </p:sp>
      <p:sp>
        <p:nvSpPr>
          <p:cNvPr id="21" name="">
            <a:extLst xmlns:a="http://schemas.openxmlformats.org/drawingml/2006/main">
              <a:ext uri="{FF2B5EF4-FFF2-40B4-BE49-F238E27FC236}">
                <a16:creationId xmlns:a16="http://schemas.microsoft.com/office/drawing/2014/main" id="{B1404FCB-F450-4FA7-8870-F0B8F203C1B7}"/>
              </a:ext>
            </a:extLst>
          </p:cNvPr>
          <p:cNvSpPr>
            <a:spLocks xmlns:a="http://schemas.openxmlformats.org/drawingml/2006/main" noGrp="1"/>
          </p:cNvSpPr>
          <p:nvPr/>
        </p:nvSpPr>
        <p:spPr>
          <a:xfrm xmlns:a="http://schemas.openxmlformats.org/drawingml/2006/main">
            <a:off x="457200" y="4019550"/>
            <a:ext cx="11277600" cy="742950"/>
          </a:xfrm>
          <a:prstGeom xmlns:a="http://schemas.openxmlformats.org/drawingml/2006/main" prst="roundRect">
            <a:avLst>
              <a:gd name="adj" fmla="val 10256"/>
            </a:avLst>
          </a:prstGeom>
          <a:solidFill xmlns:a="http://schemas.openxmlformats.org/drawingml/2006/main">
            <a:srgbClr val="F4F8FE"/>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EDA47E37-1F2C-49EA-B225-36239624BEE8}"/>
              </a:ext>
            </a:extLst>
          </p:cNvPr>
          <p:cNvSpPr>
            <a:spLocks xmlns:a="http://schemas.openxmlformats.org/drawingml/2006/main" noGrp="1"/>
          </p:cNvSpPr>
          <p:nvPr/>
        </p:nvSpPr>
        <p:spPr>
          <a:xfrm xmlns:a="http://schemas.openxmlformats.org/drawingml/2006/main">
            <a:off x="457200" y="4019550"/>
            <a:ext cx="57150" cy="742950"/>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8FD982A3-A3C5-4E92-A816-F835B8C61EAD}"/>
              </a:ext>
            </a:extLst>
          </p:cNvPr>
          <p:cNvSpPr>
            <a:spLocks xmlns:a="http://schemas.openxmlformats.org/drawingml/2006/main" noGrp="1"/>
          </p:cNvSpPr>
          <p:nvPr/>
        </p:nvSpPr>
        <p:spPr>
          <a:xfrm xmlns:a="http://schemas.openxmlformats.org/drawingml/2006/main">
            <a:off x="685800" y="4162425"/>
            <a:ext cx="1524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6B7280"/>
                </a:solidFill>
                <a:latin typeface="Arial"/>
                <a:ea typeface="Arial"/>
                <a:cs typeface="Arial"/>
              </a:defRPr>
            </a:pPr>
            <a:r>
              <a:t>PHASE 2 · OPTIONAL</a:t>
            </a:r>
          </a:p>
        </p:txBody>
      </p:sp>
      <p:sp>
        <p:nvSpPr>
          <p:cNvPr id="24" name="">
            <a:extLst xmlns:a="http://schemas.openxmlformats.org/drawingml/2006/main">
              <a:ext uri="{FF2B5EF4-FFF2-40B4-BE49-F238E27FC236}">
                <a16:creationId xmlns:a16="http://schemas.microsoft.com/office/drawing/2014/main" id="{401C418C-BECA-463C-A790-8AA546CE97A1}"/>
              </a:ext>
            </a:extLst>
          </p:cNvPr>
          <p:cNvSpPr>
            <a:spLocks xmlns:a="http://schemas.openxmlformats.org/drawingml/2006/main" noGrp="1"/>
          </p:cNvSpPr>
          <p:nvPr/>
        </p:nvSpPr>
        <p:spPr>
          <a:xfrm xmlns:a="http://schemas.openxmlformats.org/drawingml/2006/main">
            <a:off x="2400300" y="4162425"/>
            <a:ext cx="91821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A 10 TOPS INT8/INT4 accelerator with 2 MB of on-chip memory adds object detection on a separate 28 nm die in the same package. Flight control and the failsafe never depend on it.</a:t>
            </a:r>
          </a:p>
        </p:txBody>
      </p:sp>
      <p:sp>
        <p:nvSpPr>
          <p:cNvPr id="25" name="">
            <a:extLst xmlns:a="http://schemas.openxmlformats.org/drawingml/2006/main">
              <a:ext uri="{FF2B5EF4-FFF2-40B4-BE49-F238E27FC236}">
                <a16:creationId xmlns:a16="http://schemas.microsoft.com/office/drawing/2014/main" id="{6CB07FFE-2A60-477F-B396-975FB4B06AEB}"/>
              </a:ext>
            </a:extLst>
          </p:cNvPr>
          <p:cNvSpPr>
            <a:spLocks xmlns:a="http://schemas.openxmlformats.org/drawingml/2006/main" noGrp="1"/>
          </p:cNvSpPr>
          <p:nvPr/>
        </p:nvSpPr>
        <p:spPr>
          <a:xfrm xmlns:a="http://schemas.openxmlformats.org/drawingml/2006/main">
            <a:off x="457200" y="4933950"/>
            <a:ext cx="11277600" cy="723900"/>
          </a:xfrm>
          <a:prstGeom xmlns:a="http://schemas.openxmlformats.org/drawingml/2006/main" prst="roundRect">
            <a:avLst>
              <a:gd name="adj" fmla="val 10526"/>
            </a:avLst>
          </a:prstGeom>
          <a:solidFill xmlns:a="http://schemas.openxmlformats.org/drawingml/2006/main">
            <a:srgbClr val="0A1628"/>
          </a:solidFill>
          <a:ln xmlns:a="http://schemas.openxmlformats.org/drawingml/2006/main" w="0">
            <a:noFill/>
            <a:prstDash val="solid"/>
          </a:ln>
        </p:spPr>
      </p:sp>
      <p:sp>
        <p:nvSpPr>
          <p:cNvPr id="26" name="">
            <a:extLst xmlns:a="http://schemas.openxmlformats.org/drawingml/2006/main">
              <a:ext uri="{FF2B5EF4-FFF2-40B4-BE49-F238E27FC236}">
                <a16:creationId xmlns:a16="http://schemas.microsoft.com/office/drawing/2014/main" id="{FD4372C3-6334-428A-92F1-DA0F37EC3D60}"/>
              </a:ext>
            </a:extLst>
          </p:cNvPr>
          <p:cNvSpPr>
            <a:spLocks xmlns:a="http://schemas.openxmlformats.org/drawingml/2006/main" noGrp="1"/>
          </p:cNvSpPr>
          <p:nvPr/>
        </p:nvSpPr>
        <p:spPr>
          <a:xfrm xmlns:a="http://schemas.openxmlformats.org/drawingml/2006/main">
            <a:off x="685800" y="5057775"/>
            <a:ext cx="10820400" cy="4762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350" b="1">
                <a:solidFill>
                  <a:srgbClr val="FFFFFF"/>
                </a:solidFill>
                <a:latin typeface="Arial"/>
                <a:ea typeface="Arial"/>
                <a:cs typeface="Arial"/>
              </a:defRPr>
            </a:pPr>
            <a:r>
              <a:t>The failsafe island watches the link and the flight computer from outside; it does not run as a task inside the flight stack.</a:t>
            </a:r>
          </a:p>
        </p:txBody>
      </p:sp>
    </p:spTree>
    <p:extLst>
      <p:ext uri="{BB962C8B-B14F-4D97-AF65-F5344CB8AC3E}">
        <p14:creationId xmlns:p14="http://schemas.microsoft.com/office/powerpoint/2010/main" val="1758857667"/>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8F2F39BB-1A94-4A7B-9A23-CA316F942AC2}"/>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2BC3290-8488-479E-9DA2-B2541EB8A69D}"/>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02 · WHY IT NEEDS ITS OWN SILICON</a:t>
            </a:r>
          </a:p>
        </p:txBody>
      </p:sp>
      <p:sp>
        <p:nvSpPr>
          <p:cNvPr id="3" name="">
            <a:extLst xmlns:a="http://schemas.openxmlformats.org/drawingml/2006/main">
              <a:ext uri="{FF2B5EF4-FFF2-40B4-BE49-F238E27FC236}">
                <a16:creationId xmlns:a16="http://schemas.microsoft.com/office/drawing/2014/main" id="{EA859EB5-7EDD-416D-8452-1D0F8D45BAE5}"/>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Three requirements force the island and die split</a:t>
            </a:r>
          </a:p>
        </p:txBody>
      </p:sp>
      <p:sp>
        <p:nvSpPr>
          <p:cNvPr id="4" name="">
            <a:extLst xmlns:a="http://schemas.openxmlformats.org/drawingml/2006/main">
              <a:ext uri="{FF2B5EF4-FFF2-40B4-BE49-F238E27FC236}">
                <a16:creationId xmlns:a16="http://schemas.microsoft.com/office/drawing/2014/main" id="{F2789E07-970B-4D5B-8238-B719BA74F95C}"/>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Each requirement of a drone flight computer has a direct consequence for how the silicon is built.</a:t>
            </a:r>
          </a:p>
        </p:txBody>
      </p:sp>
      <p:sp>
        <p:nvSpPr>
          <p:cNvPr id="5" name="">
            <a:extLst xmlns:a="http://schemas.openxmlformats.org/drawingml/2006/main">
              <a:ext uri="{FF2B5EF4-FFF2-40B4-BE49-F238E27FC236}">
                <a16:creationId xmlns:a16="http://schemas.microsoft.com/office/drawing/2014/main" id="{D939C275-F440-4BDB-90F3-1B32B407D704}"/>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3E03A48-7CD8-4C8B-854D-50DE1ABCB949}"/>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0BD11FD-2CD4-41F1-A7C5-8641CB92C95E}"/>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1530A44D-D18B-43E5-A505-0732ED92B464}"/>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03</a:t>
            </a:r>
          </a:p>
        </p:txBody>
      </p:sp>
      <p:sp>
        <p:nvSpPr>
          <p:cNvPr id="9" name="">
            <a:extLst xmlns:a="http://schemas.openxmlformats.org/drawingml/2006/main">
              <a:ext uri="{FF2B5EF4-FFF2-40B4-BE49-F238E27FC236}">
                <a16:creationId xmlns:a16="http://schemas.microsoft.com/office/drawing/2014/main" id="{8C601416-CAD4-4765-BE81-DBB1EC3C6EBB}"/>
              </a:ext>
            </a:extLst>
          </p:cNvPr>
          <p:cNvSpPr>
            <a:spLocks xmlns:a="http://schemas.openxmlformats.org/drawingml/2006/main" noGrp="1"/>
          </p:cNvSpPr>
          <p:nvPr/>
        </p:nvSpPr>
        <p:spPr>
          <a:xfrm xmlns:a="http://schemas.openxmlformats.org/drawingml/2006/main">
            <a:off x="457200" y="1924050"/>
            <a:ext cx="4953000" cy="962025"/>
          </a:xfrm>
          <a:prstGeom xmlns:a="http://schemas.openxmlformats.org/drawingml/2006/main" prst="roundRect">
            <a:avLst>
              <a:gd name="adj" fmla="val 7921"/>
            </a:avLst>
          </a:prstGeom>
          <a:solidFill xmlns:a="http://schemas.openxmlformats.org/drawingml/2006/main">
            <a:srgbClr val="F8FAFC"/>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8CDE2D47-DF8D-4956-A4FD-F45612D5BFBE}"/>
              </a:ext>
            </a:extLst>
          </p:cNvPr>
          <p:cNvSpPr>
            <a:spLocks xmlns:a="http://schemas.openxmlformats.org/drawingml/2006/main" noGrp="1"/>
          </p:cNvSpPr>
          <p:nvPr/>
        </p:nvSpPr>
        <p:spPr>
          <a:xfrm xmlns:a="http://schemas.openxmlformats.org/drawingml/2006/main">
            <a:off x="6096000" y="1924050"/>
            <a:ext cx="5638800" cy="962025"/>
          </a:xfrm>
          <a:prstGeom xmlns:a="http://schemas.openxmlformats.org/drawingml/2006/main" prst="roundRect">
            <a:avLst>
              <a:gd name="adj" fmla="val 7921"/>
            </a:avLst>
          </a:prstGeom>
          <a:solidFill xmlns:a="http://schemas.openxmlformats.org/drawingml/2006/main">
            <a:srgbClr val="FFFFFF"/>
          </a:solidFill>
          <a:ln xmlns:a="http://schemas.openxmlformats.org/drawingml/2006/main" w="9525">
            <a:solidFill>
              <a:srgbClr val="E2E8F0"/>
            </a:solidFill>
            <a:prstDash val="solid"/>
          </a:ln>
        </p:spPr>
      </p:sp>
      <p:sp>
        <p:nvSpPr>
          <p:cNvPr id="11" name="">
            <a:extLst xmlns:a="http://schemas.openxmlformats.org/drawingml/2006/main">
              <a:ext uri="{FF2B5EF4-FFF2-40B4-BE49-F238E27FC236}">
                <a16:creationId xmlns:a16="http://schemas.microsoft.com/office/drawing/2014/main" id="{9625F889-9B77-41BB-A26D-947A5D3315F7}"/>
              </a:ext>
            </a:extLst>
          </p:cNvPr>
          <p:cNvSpPr>
            <a:spLocks xmlns:a="http://schemas.openxmlformats.org/drawingml/2006/main" noGrp="1"/>
          </p:cNvSpPr>
          <p:nvPr/>
        </p:nvSpPr>
        <p:spPr>
          <a:xfrm xmlns:a="http://schemas.openxmlformats.org/drawingml/2006/main">
            <a:off x="6096000" y="1924050"/>
            <a:ext cx="57150" cy="9620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3E2D8E7-7BB5-4936-885A-A2DD25EC6632}"/>
              </a:ext>
            </a:extLst>
          </p:cNvPr>
          <p:cNvSpPr>
            <a:spLocks xmlns:a="http://schemas.openxmlformats.org/drawingml/2006/main" noGrp="1"/>
          </p:cNvSpPr>
          <p:nvPr/>
        </p:nvSpPr>
        <p:spPr>
          <a:xfrm xmlns:a="http://schemas.openxmlformats.org/drawingml/2006/main">
            <a:off x="5562600" y="2271713"/>
            <a:ext cx="3810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3" name="">
            <a:extLst xmlns:a="http://schemas.openxmlformats.org/drawingml/2006/main">
              <a:ext uri="{FF2B5EF4-FFF2-40B4-BE49-F238E27FC236}">
                <a16:creationId xmlns:a16="http://schemas.microsoft.com/office/drawing/2014/main" id="{B89CC3B0-E9AA-4B12-9703-4173A3EB7E05}"/>
              </a:ext>
            </a:extLst>
          </p:cNvPr>
          <p:cNvSpPr>
            <a:spLocks xmlns:a="http://schemas.openxmlformats.org/drawingml/2006/main" noGrp="1"/>
          </p:cNvSpPr>
          <p:nvPr/>
        </p:nvSpPr>
        <p:spPr>
          <a:xfrm xmlns:a="http://schemas.openxmlformats.org/drawingml/2006/main">
            <a:off x="457200" y="3038475"/>
            <a:ext cx="4953000" cy="838200"/>
          </a:xfrm>
          <a:prstGeom xmlns:a="http://schemas.openxmlformats.org/drawingml/2006/main" prst="roundRect">
            <a:avLst>
              <a:gd name="adj" fmla="val 9091"/>
            </a:avLst>
          </a:prstGeom>
          <a:solidFill xmlns:a="http://schemas.openxmlformats.org/drawingml/2006/main">
            <a:srgbClr val="F8FAFC"/>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14CDE6A3-4C0E-41AC-A154-6CBEEF50219E}"/>
              </a:ext>
            </a:extLst>
          </p:cNvPr>
          <p:cNvSpPr>
            <a:spLocks xmlns:a="http://schemas.openxmlformats.org/drawingml/2006/main" noGrp="1"/>
          </p:cNvSpPr>
          <p:nvPr/>
        </p:nvSpPr>
        <p:spPr>
          <a:xfrm xmlns:a="http://schemas.openxmlformats.org/drawingml/2006/main">
            <a:off x="6096000" y="3038475"/>
            <a:ext cx="5638800" cy="838200"/>
          </a:xfrm>
          <a:prstGeom xmlns:a="http://schemas.openxmlformats.org/drawingml/2006/main" prst="roundRect">
            <a:avLst>
              <a:gd name="adj" fmla="val 9091"/>
            </a:avLst>
          </a:prstGeom>
          <a:solidFill xmlns:a="http://schemas.openxmlformats.org/drawingml/2006/main">
            <a:srgbClr val="FFFFFF"/>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BA740089-6255-4E1F-A700-10EC07F03394}"/>
              </a:ext>
            </a:extLst>
          </p:cNvPr>
          <p:cNvSpPr>
            <a:spLocks xmlns:a="http://schemas.openxmlformats.org/drawingml/2006/main" noGrp="1"/>
          </p:cNvSpPr>
          <p:nvPr/>
        </p:nvSpPr>
        <p:spPr>
          <a:xfrm xmlns:a="http://schemas.openxmlformats.org/drawingml/2006/main">
            <a:off x="6096000" y="3038475"/>
            <a:ext cx="57150" cy="83820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8055DDB4-D064-46DA-9C23-636C2F855823}"/>
              </a:ext>
            </a:extLst>
          </p:cNvPr>
          <p:cNvSpPr>
            <a:spLocks xmlns:a="http://schemas.openxmlformats.org/drawingml/2006/main" noGrp="1"/>
          </p:cNvSpPr>
          <p:nvPr/>
        </p:nvSpPr>
        <p:spPr>
          <a:xfrm xmlns:a="http://schemas.openxmlformats.org/drawingml/2006/main">
            <a:off x="5562600" y="3324225"/>
            <a:ext cx="3810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7" name="">
            <a:extLst xmlns:a="http://schemas.openxmlformats.org/drawingml/2006/main">
              <a:ext uri="{FF2B5EF4-FFF2-40B4-BE49-F238E27FC236}">
                <a16:creationId xmlns:a16="http://schemas.microsoft.com/office/drawing/2014/main" id="{19960C1E-22FC-497E-A73E-5D6935638BB6}"/>
              </a:ext>
            </a:extLst>
          </p:cNvPr>
          <p:cNvSpPr>
            <a:spLocks xmlns:a="http://schemas.openxmlformats.org/drawingml/2006/main" noGrp="1"/>
          </p:cNvSpPr>
          <p:nvPr/>
        </p:nvSpPr>
        <p:spPr>
          <a:xfrm xmlns:a="http://schemas.openxmlformats.org/drawingml/2006/main">
            <a:off x="457200" y="4029075"/>
            <a:ext cx="4953000" cy="962025"/>
          </a:xfrm>
          <a:prstGeom xmlns:a="http://schemas.openxmlformats.org/drawingml/2006/main" prst="roundRect">
            <a:avLst>
              <a:gd name="adj" fmla="val 7921"/>
            </a:avLst>
          </a:prstGeom>
          <a:solidFill xmlns:a="http://schemas.openxmlformats.org/drawingml/2006/main">
            <a:srgbClr val="F8FAFC"/>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7704B6C7-D152-4518-8020-A519CBAADF1F}"/>
              </a:ext>
            </a:extLst>
          </p:cNvPr>
          <p:cNvSpPr>
            <a:spLocks xmlns:a="http://schemas.openxmlformats.org/drawingml/2006/main" noGrp="1"/>
          </p:cNvSpPr>
          <p:nvPr/>
        </p:nvSpPr>
        <p:spPr>
          <a:xfrm xmlns:a="http://schemas.openxmlformats.org/drawingml/2006/main">
            <a:off x="6096000" y="4029075"/>
            <a:ext cx="5638800" cy="962025"/>
          </a:xfrm>
          <a:prstGeom xmlns:a="http://schemas.openxmlformats.org/drawingml/2006/main" prst="roundRect">
            <a:avLst>
              <a:gd name="adj" fmla="val 7921"/>
            </a:avLst>
          </a:prstGeom>
          <a:solidFill xmlns:a="http://schemas.openxmlformats.org/drawingml/2006/main">
            <a:srgbClr val="FFFFFF"/>
          </a:solidFill>
          <a:ln xmlns:a="http://schemas.openxmlformats.org/drawingml/2006/main" w="9525">
            <a:solidFill>
              <a:srgbClr val="E2E8F0"/>
            </a:solidFill>
            <a:prstDash val="solid"/>
          </a:ln>
        </p:spPr>
      </p:sp>
      <p:sp>
        <p:nvSpPr>
          <p:cNvPr id="19" name="">
            <a:extLst xmlns:a="http://schemas.openxmlformats.org/drawingml/2006/main">
              <a:ext uri="{FF2B5EF4-FFF2-40B4-BE49-F238E27FC236}">
                <a16:creationId xmlns:a16="http://schemas.microsoft.com/office/drawing/2014/main" id="{262972D8-1F58-4B74-BD74-A83C19E1347F}"/>
              </a:ext>
            </a:extLst>
          </p:cNvPr>
          <p:cNvSpPr>
            <a:spLocks xmlns:a="http://schemas.openxmlformats.org/drawingml/2006/main" noGrp="1"/>
          </p:cNvSpPr>
          <p:nvPr/>
        </p:nvSpPr>
        <p:spPr>
          <a:xfrm xmlns:a="http://schemas.openxmlformats.org/drawingml/2006/main">
            <a:off x="6096000" y="4029075"/>
            <a:ext cx="57150" cy="9620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0" name="">
            <a:extLst xmlns:a="http://schemas.openxmlformats.org/drawingml/2006/main">
              <a:ext uri="{FF2B5EF4-FFF2-40B4-BE49-F238E27FC236}">
                <a16:creationId xmlns:a16="http://schemas.microsoft.com/office/drawing/2014/main" id="{5B200DE8-BD9B-4618-AF3A-E0A326E14102}"/>
              </a:ext>
            </a:extLst>
          </p:cNvPr>
          <p:cNvSpPr>
            <a:spLocks xmlns:a="http://schemas.openxmlformats.org/drawingml/2006/main" noGrp="1"/>
          </p:cNvSpPr>
          <p:nvPr/>
        </p:nvSpPr>
        <p:spPr>
          <a:xfrm xmlns:a="http://schemas.openxmlformats.org/drawingml/2006/main">
            <a:off x="5562600" y="4376738"/>
            <a:ext cx="381000" cy="2667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21" name="">
            <a:extLst xmlns:a="http://schemas.openxmlformats.org/drawingml/2006/main">
              <a:ext uri="{FF2B5EF4-FFF2-40B4-BE49-F238E27FC236}">
                <a16:creationId xmlns:a16="http://schemas.microsoft.com/office/drawing/2014/main" id="{95CCDF31-6248-4808-8C5F-141D034F8F38}"/>
              </a:ext>
            </a:extLst>
          </p:cNvPr>
          <p:cNvSpPr>
            <a:spLocks xmlns:a="http://schemas.openxmlformats.org/drawingml/2006/main" noGrp="1"/>
          </p:cNvSpPr>
          <p:nvPr/>
        </p:nvSpPr>
        <p:spPr>
          <a:xfrm xmlns:a="http://schemas.openxmlformats.org/drawingml/2006/main">
            <a:off x="457200" y="5143500"/>
            <a:ext cx="11277600" cy="723900"/>
          </a:xfrm>
          <a:prstGeom xmlns:a="http://schemas.openxmlformats.org/drawingml/2006/main" prst="roundRect">
            <a:avLst>
              <a:gd name="adj" fmla="val 10526"/>
            </a:avLst>
          </a:prstGeom>
          <a:solidFill xmlns:a="http://schemas.openxmlformats.org/drawingml/2006/main">
            <a:srgbClr val="0A162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4708523E-A7F2-4075-BC03-F36F69C8DA67}"/>
              </a:ext>
            </a:extLst>
          </p:cNvPr>
          <p:cNvSpPr>
            <a:spLocks xmlns:a="http://schemas.openxmlformats.org/drawingml/2006/main" noGrp="1"/>
          </p:cNvSpPr>
          <p:nvPr/>
        </p:nvSpPr>
        <p:spPr>
          <a:xfrm xmlns:a="http://schemas.openxmlformats.org/drawingml/2006/main">
            <a:off x="457200" y="1600200"/>
            <a:ext cx="4953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6B7280"/>
                </a:solidFill>
                <a:latin typeface="Arial"/>
                <a:ea typeface="Arial"/>
                <a:cs typeface="Arial"/>
              </a:defRPr>
            </a:pPr>
            <a:r>
              <a:t>REQUIREMENT</a:t>
            </a:r>
          </a:p>
        </p:txBody>
      </p:sp>
      <p:sp>
        <p:nvSpPr>
          <p:cNvPr id="23" name="">
            <a:extLst xmlns:a="http://schemas.openxmlformats.org/drawingml/2006/main">
              <a:ext uri="{FF2B5EF4-FFF2-40B4-BE49-F238E27FC236}">
                <a16:creationId xmlns:a16="http://schemas.microsoft.com/office/drawing/2014/main" id="{69C30301-D87A-415C-8E04-88AC16AF8B7B}"/>
              </a:ext>
            </a:extLst>
          </p:cNvPr>
          <p:cNvSpPr>
            <a:spLocks xmlns:a="http://schemas.openxmlformats.org/drawingml/2006/main" noGrp="1"/>
          </p:cNvSpPr>
          <p:nvPr/>
        </p:nvSpPr>
        <p:spPr>
          <a:xfrm xmlns:a="http://schemas.openxmlformats.org/drawingml/2006/main">
            <a:off x="6096000" y="1600200"/>
            <a:ext cx="5638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6B7280"/>
                </a:solidFill>
                <a:latin typeface="Arial"/>
                <a:ea typeface="Arial"/>
                <a:cs typeface="Arial"/>
              </a:defRPr>
            </a:pPr>
            <a:r>
              <a:t>CONSEQUENCE FOR THE SILICON</a:t>
            </a:r>
          </a:p>
        </p:txBody>
      </p:sp>
      <p:sp>
        <p:nvSpPr>
          <p:cNvPr id="24" name="">
            <a:extLst xmlns:a="http://schemas.openxmlformats.org/drawingml/2006/main">
              <a:ext uri="{FF2B5EF4-FFF2-40B4-BE49-F238E27FC236}">
                <a16:creationId xmlns:a16="http://schemas.microsoft.com/office/drawing/2014/main" id="{0323D923-8A6E-47D2-98FE-BF186DABAE21}"/>
              </a:ext>
            </a:extLst>
          </p:cNvPr>
          <p:cNvSpPr>
            <a:spLocks xmlns:a="http://schemas.openxmlformats.org/drawingml/2006/main" noGrp="1"/>
          </p:cNvSpPr>
          <p:nvPr/>
        </p:nvSpPr>
        <p:spPr>
          <a:xfrm xmlns:a="http://schemas.openxmlformats.org/drawingml/2006/main">
            <a:off x="647700" y="2138363"/>
            <a:ext cx="1428750" cy="5334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2175" b="1">
                <a:solidFill>
                  <a:srgbClr val="07706F"/>
                </a:solidFill>
                <a:latin typeface="Georgia"/>
                <a:ea typeface="Georgia"/>
                <a:cs typeface="Georgia"/>
              </a:defRPr>
            </a:pPr>
            <a:r>
              <a:t>Recover</a:t>
            </a:r>
          </a:p>
        </p:txBody>
      </p:sp>
      <p:sp>
        <p:nvSpPr>
          <p:cNvPr id="25" name="">
            <a:extLst xmlns:a="http://schemas.openxmlformats.org/drawingml/2006/main">
              <a:ext uri="{FF2B5EF4-FFF2-40B4-BE49-F238E27FC236}">
                <a16:creationId xmlns:a16="http://schemas.microsoft.com/office/drawing/2014/main" id="{6DF0F66E-CFDD-45E6-A008-2881A5A44FF9}"/>
              </a:ext>
            </a:extLst>
          </p:cNvPr>
          <p:cNvSpPr>
            <a:spLocks xmlns:a="http://schemas.openxmlformats.org/drawingml/2006/main" noGrp="1"/>
          </p:cNvSpPr>
          <p:nvPr/>
        </p:nvSpPr>
        <p:spPr>
          <a:xfrm xmlns:a="http://schemas.openxmlformats.org/drawingml/2006/main">
            <a:off x="2133600" y="2019300"/>
            <a:ext cx="3143250" cy="771525"/>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425" b="1">
                <a:solidFill>
                  <a:srgbClr val="1E293B"/>
                </a:solidFill>
                <a:latin typeface="Arial"/>
                <a:ea typeface="Arial"/>
                <a:cs typeface="Arial"/>
              </a:defRPr>
            </a:pPr>
            <a:r>
              <a:t>Recovery must work when the flight software has failed.</a:t>
            </a:r>
          </a:p>
        </p:txBody>
      </p:sp>
      <p:sp>
        <p:nvSpPr>
          <p:cNvPr id="26" name="">
            <a:extLst xmlns:a="http://schemas.openxmlformats.org/drawingml/2006/main">
              <a:ext uri="{FF2B5EF4-FFF2-40B4-BE49-F238E27FC236}">
                <a16:creationId xmlns:a16="http://schemas.microsoft.com/office/drawing/2014/main" id="{FC1035A1-57FC-4448-837B-DFE7F7555B19}"/>
              </a:ext>
            </a:extLst>
          </p:cNvPr>
          <p:cNvSpPr>
            <a:spLocks xmlns:a="http://schemas.openxmlformats.org/drawingml/2006/main" noGrp="1"/>
          </p:cNvSpPr>
          <p:nvPr/>
        </p:nvSpPr>
        <p:spPr>
          <a:xfrm xmlns:a="http://schemas.openxmlformats.org/drawingml/2006/main">
            <a:off x="6324600" y="2019300"/>
            <a:ext cx="5181600" cy="771525"/>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A separate safe-state machine and link monitor in their own power and clock domain, wired directly to the ESCs.</a:t>
            </a:r>
          </a:p>
        </p:txBody>
      </p:sp>
      <p:sp>
        <p:nvSpPr>
          <p:cNvPr id="27" name="">
            <a:extLst xmlns:a="http://schemas.openxmlformats.org/drawingml/2006/main">
              <a:ext uri="{FF2B5EF4-FFF2-40B4-BE49-F238E27FC236}">
                <a16:creationId xmlns:a16="http://schemas.microsoft.com/office/drawing/2014/main" id="{9E5A58A2-B28A-46D8-A3C8-5B9C1A1876E0}"/>
              </a:ext>
            </a:extLst>
          </p:cNvPr>
          <p:cNvSpPr>
            <a:spLocks xmlns:a="http://schemas.openxmlformats.org/drawingml/2006/main" noGrp="1"/>
          </p:cNvSpPr>
          <p:nvPr/>
        </p:nvSpPr>
        <p:spPr>
          <a:xfrm xmlns:a="http://schemas.openxmlformats.org/drawingml/2006/main">
            <a:off x="647700" y="3190875"/>
            <a:ext cx="1428750" cy="5334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2175" b="1">
                <a:solidFill>
                  <a:srgbClr val="07706F"/>
                </a:solidFill>
                <a:latin typeface="Georgia"/>
                <a:ea typeface="Georgia"/>
                <a:cs typeface="Georgia"/>
              </a:defRPr>
            </a:pPr>
            <a:r>
              <a:t>No GPS</a:t>
            </a:r>
          </a:p>
        </p:txBody>
      </p:sp>
      <p:sp>
        <p:nvSpPr>
          <p:cNvPr id="28" name="">
            <a:extLst xmlns:a="http://schemas.openxmlformats.org/drawingml/2006/main">
              <a:ext uri="{FF2B5EF4-FFF2-40B4-BE49-F238E27FC236}">
                <a16:creationId xmlns:a16="http://schemas.microsoft.com/office/drawing/2014/main" id="{5E386E80-C741-459B-9724-1E07B73982CB}"/>
              </a:ext>
            </a:extLst>
          </p:cNvPr>
          <p:cNvSpPr>
            <a:spLocks xmlns:a="http://schemas.openxmlformats.org/drawingml/2006/main" noGrp="1"/>
          </p:cNvSpPr>
          <p:nvPr/>
        </p:nvSpPr>
        <p:spPr>
          <a:xfrm xmlns:a="http://schemas.openxmlformats.org/drawingml/2006/main">
            <a:off x="2133600" y="3133725"/>
            <a:ext cx="3143250" cy="6477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425" b="1">
                <a:solidFill>
                  <a:srgbClr val="1E293B"/>
                </a:solidFill>
                <a:latin typeface="Arial"/>
                <a:ea typeface="Arial"/>
                <a:cs typeface="Arial"/>
              </a:defRPr>
            </a:pPr>
            <a:r>
              <a:t>Navigation without GPS.</a:t>
            </a:r>
          </a:p>
        </p:txBody>
      </p:sp>
      <p:sp>
        <p:nvSpPr>
          <p:cNvPr id="29" name="">
            <a:extLst xmlns:a="http://schemas.openxmlformats.org/drawingml/2006/main">
              <a:ext uri="{FF2B5EF4-FFF2-40B4-BE49-F238E27FC236}">
                <a16:creationId xmlns:a16="http://schemas.microsoft.com/office/drawing/2014/main" id="{79160923-721A-4D5F-9988-2A087A3122EB}"/>
              </a:ext>
            </a:extLst>
          </p:cNvPr>
          <p:cNvSpPr>
            <a:spLocks xmlns:a="http://schemas.openxmlformats.org/drawingml/2006/main" noGrp="1"/>
          </p:cNvSpPr>
          <p:nvPr/>
        </p:nvSpPr>
        <p:spPr>
          <a:xfrm xmlns:a="http://schemas.openxmlformats.org/drawingml/2006/main">
            <a:off x="6324600" y="3133725"/>
            <a:ext cx="5181600" cy="6477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A hardware visual-inertial engine running a six-degree-of-freedom Kalman filter at 30 Hz.</a:t>
            </a:r>
          </a:p>
        </p:txBody>
      </p:sp>
      <p:sp>
        <p:nvSpPr>
          <p:cNvPr id="30" name="">
            <a:extLst xmlns:a="http://schemas.openxmlformats.org/drawingml/2006/main">
              <a:ext uri="{FF2B5EF4-FFF2-40B4-BE49-F238E27FC236}">
                <a16:creationId xmlns:a16="http://schemas.microsoft.com/office/drawing/2014/main" id="{B6777F28-BF04-493B-9BBD-9DA2551A44B0}"/>
              </a:ext>
            </a:extLst>
          </p:cNvPr>
          <p:cNvSpPr>
            <a:spLocks xmlns:a="http://schemas.openxmlformats.org/drawingml/2006/main" noGrp="1"/>
          </p:cNvSpPr>
          <p:nvPr/>
        </p:nvSpPr>
        <p:spPr>
          <a:xfrm xmlns:a="http://schemas.openxmlformats.org/drawingml/2006/main">
            <a:off x="647700" y="4243388"/>
            <a:ext cx="1428750" cy="5334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2175" b="1">
                <a:solidFill>
                  <a:srgbClr val="07706F"/>
                </a:solidFill>
                <a:latin typeface="Georgia"/>
                <a:ea typeface="Georgia"/>
                <a:cs typeface="Georgia"/>
              </a:defRPr>
            </a:pPr>
            <a:r>
              <a:t>Vision</a:t>
            </a:r>
          </a:p>
        </p:txBody>
      </p:sp>
      <p:sp>
        <p:nvSpPr>
          <p:cNvPr id="31" name="">
            <a:extLst xmlns:a="http://schemas.openxmlformats.org/drawingml/2006/main">
              <a:ext uri="{FF2B5EF4-FFF2-40B4-BE49-F238E27FC236}">
                <a16:creationId xmlns:a16="http://schemas.microsoft.com/office/drawing/2014/main" id="{46D645D4-C186-4B0B-A36B-9EA1F6C54BDB}"/>
              </a:ext>
            </a:extLst>
          </p:cNvPr>
          <p:cNvSpPr>
            <a:spLocks xmlns:a="http://schemas.openxmlformats.org/drawingml/2006/main" noGrp="1"/>
          </p:cNvSpPr>
          <p:nvPr/>
        </p:nvSpPr>
        <p:spPr>
          <a:xfrm xmlns:a="http://schemas.openxmlformats.org/drawingml/2006/main">
            <a:off x="2133600" y="4124325"/>
            <a:ext cx="3143250" cy="771525"/>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425" b="1">
                <a:solidFill>
                  <a:srgbClr val="1E293B"/>
                </a:solidFill>
                <a:latin typeface="Arial"/>
                <a:ea typeface="Arial"/>
                <a:cs typeface="Arial"/>
              </a:defRPr>
            </a:pPr>
            <a:r>
              <a:t>Vision AI needs dense logic that 130 nm cannot supply.</a:t>
            </a:r>
          </a:p>
        </p:txBody>
      </p:sp>
      <p:sp>
        <p:nvSpPr>
          <p:cNvPr id="32" name="">
            <a:extLst xmlns:a="http://schemas.openxmlformats.org/drawingml/2006/main">
              <a:ext uri="{FF2B5EF4-FFF2-40B4-BE49-F238E27FC236}">
                <a16:creationId xmlns:a16="http://schemas.microsoft.com/office/drawing/2014/main" id="{06362D6F-8FCA-4FFC-8866-06E968971FC5}"/>
              </a:ext>
            </a:extLst>
          </p:cNvPr>
          <p:cNvSpPr>
            <a:spLocks xmlns:a="http://schemas.openxmlformats.org/drawingml/2006/main" noGrp="1"/>
          </p:cNvSpPr>
          <p:nvPr/>
        </p:nvSpPr>
        <p:spPr>
          <a:xfrm xmlns:a="http://schemas.openxmlformats.org/drawingml/2006/main">
            <a:off x="6324600" y="4124325"/>
            <a:ext cx="5181600" cy="771525"/>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Control and failsafe on 130 nm; an optional accelerator on a 28 nm die joins in the package later.</a:t>
            </a:r>
          </a:p>
        </p:txBody>
      </p:sp>
      <p:sp>
        <p:nvSpPr>
          <p:cNvPr id="33" name="">
            <a:extLst xmlns:a="http://schemas.openxmlformats.org/drawingml/2006/main">
              <a:ext uri="{FF2B5EF4-FFF2-40B4-BE49-F238E27FC236}">
                <a16:creationId xmlns:a16="http://schemas.microsoft.com/office/drawing/2014/main" id="{4F4AE794-0AD4-4F4C-BFB4-FA46C9BBE689}"/>
              </a:ext>
            </a:extLst>
          </p:cNvPr>
          <p:cNvSpPr>
            <a:spLocks xmlns:a="http://schemas.openxmlformats.org/drawingml/2006/main" noGrp="1"/>
          </p:cNvSpPr>
          <p:nvPr/>
        </p:nvSpPr>
        <p:spPr>
          <a:xfrm xmlns:a="http://schemas.openxmlformats.org/drawingml/2006/main">
            <a:off x="685800" y="5267325"/>
            <a:ext cx="10820400" cy="4762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350" b="1">
                <a:solidFill>
                  <a:srgbClr val="FFFFFF"/>
                </a:solidFill>
                <a:latin typeface="Arial"/>
                <a:ea typeface="Arial"/>
                <a:cs typeface="Arial"/>
              </a:defRPr>
            </a:pPr>
            <a:r>
              <a:t>Together these set the part: a 130 nm CMOS die at 200 MHz for control and failsafe, and a proposed 28 nm accelerator die in the same package.</a:t>
            </a:r>
          </a:p>
        </p:txBody>
      </p:sp>
    </p:spTree>
    <p:extLst>
      <p:ext uri="{BB962C8B-B14F-4D97-AF65-F5344CB8AC3E}">
        <p14:creationId xmlns:p14="http://schemas.microsoft.com/office/powerpoint/2010/main" val="169285690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134" name="">
            <a:extLst xmlns:a="http://schemas.openxmlformats.org/drawingml/2006/main">
              <a:ext uri="{FF2B5EF4-FFF2-40B4-BE49-F238E27FC236}">
                <a16:creationId xmlns:a16="http://schemas.microsoft.com/office/drawing/2014/main" id="{1682D9ED-8EF4-45CF-BB7E-F1863CEB787F}"/>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15EA078-F19A-47D7-AE1B-C0A5B40952B4}"/>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03 · SYSTEM ARCHITECTURE</a:t>
            </a:r>
          </a:p>
        </p:txBody>
      </p:sp>
      <p:sp>
        <p:nvSpPr>
          <p:cNvPr id="3" name="">
            <a:extLst xmlns:a="http://schemas.openxmlformats.org/drawingml/2006/main">
              <a:ext uri="{FF2B5EF4-FFF2-40B4-BE49-F238E27FC236}">
                <a16:creationId xmlns:a16="http://schemas.microsoft.com/office/drawing/2014/main" id="{7B8A75A9-FC6A-4E14-80AB-10357CC71414}"/>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Five groups on one crossbar; the island sits apart</a:t>
            </a:r>
          </a:p>
        </p:txBody>
      </p:sp>
      <p:sp>
        <p:nvSpPr>
          <p:cNvPr id="4" name="">
            <a:extLst xmlns:a="http://schemas.openxmlformats.org/drawingml/2006/main">
              <a:ext uri="{FF2B5EF4-FFF2-40B4-BE49-F238E27FC236}">
                <a16:creationId xmlns:a16="http://schemas.microsoft.com/office/drawing/2014/main" id="{43519057-9044-4941-B9E6-CE673BDBFDF6}"/>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Redrawn from Technical Annex v3, sheet 11. Markers 1 to 4 are normal flight; 5 and F are a failsafe trip.</a:t>
            </a:r>
          </a:p>
        </p:txBody>
      </p:sp>
      <p:sp>
        <p:nvSpPr>
          <p:cNvPr id="5" name="">
            <a:extLst xmlns:a="http://schemas.openxmlformats.org/drawingml/2006/main">
              <a:ext uri="{FF2B5EF4-FFF2-40B4-BE49-F238E27FC236}">
                <a16:creationId xmlns:a16="http://schemas.microsoft.com/office/drawing/2014/main" id="{63E2C398-E621-4BBB-8797-BD6FDF31D68D}"/>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D616F77-F1B6-4F1D-9100-C60F24F451D5}"/>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19DB3B92-4AA3-4228-A729-F78EC445D6DD}"/>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971B6836-5ED5-42FB-9509-002B2115D653}"/>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04</a:t>
            </a:r>
          </a:p>
        </p:txBody>
      </p:sp>
      <p:sp>
        <p:nvSpPr>
          <p:cNvPr id="9" name="">
            <a:extLst xmlns:a="http://schemas.openxmlformats.org/drawingml/2006/main">
              <a:ext uri="{FF2B5EF4-FFF2-40B4-BE49-F238E27FC236}">
                <a16:creationId xmlns:a16="http://schemas.microsoft.com/office/drawing/2014/main" id="{4B8C74D9-5DA4-46F2-A040-B3815B34DBDC}"/>
              </a:ext>
            </a:extLst>
          </p:cNvPr>
          <p:cNvSpPr>
            <a:spLocks xmlns:a="http://schemas.openxmlformats.org/drawingml/2006/main" noGrp="1"/>
          </p:cNvSpPr>
          <p:nvPr/>
        </p:nvSpPr>
        <p:spPr>
          <a:xfrm xmlns:a="http://schemas.openxmlformats.org/drawingml/2006/main">
            <a:off x="457200" y="1524000"/>
            <a:ext cx="8115300" cy="209550"/>
          </a:xfrm>
          <a:prstGeom xmlns:a="http://schemas.openxmlformats.org/drawingml/2006/main" prst="rect">
            <a:avLst/>
          </a:prstGeom>
          <a:solidFill xmlns:a="http://schemas.openxmlformats.org/drawingml/2006/main">
            <a:srgbClr val="E8F8FC"/>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16002900-2881-49C0-A8D3-C423B26DB4F6}"/>
              </a:ext>
            </a:extLst>
          </p:cNvPr>
          <p:cNvSpPr>
            <a:spLocks xmlns:a="http://schemas.openxmlformats.org/drawingml/2006/main" noGrp="1"/>
          </p:cNvSpPr>
          <p:nvPr/>
        </p:nvSpPr>
        <p:spPr>
          <a:xfrm xmlns:a="http://schemas.openxmlformats.org/drawingml/2006/main">
            <a:off x="457200" y="1847850"/>
            <a:ext cx="3810000" cy="1762125"/>
          </a:xfrm>
          <a:prstGeom xmlns:a="http://schemas.openxmlformats.org/drawingml/2006/main" prst="rect">
            <a:avLst/>
          </a:prstGeom>
          <a:solidFill xmlns:a="http://schemas.openxmlformats.org/drawingml/2006/main">
            <a:srgbClr val="F8FAFC"/>
          </a:solidFill>
          <a:ln xmlns:a="http://schemas.openxmlformats.org/drawingml/2006/main" w="9525">
            <a:solidFill>
              <a:srgbClr val="CBD5E1"/>
            </a:solidFill>
            <a:prstDash val="solid"/>
          </a:ln>
        </p:spPr>
      </p:sp>
      <p:sp>
        <p:nvSpPr>
          <p:cNvPr id="11" name="">
            <a:extLst xmlns:a="http://schemas.openxmlformats.org/drawingml/2006/main">
              <a:ext uri="{FF2B5EF4-FFF2-40B4-BE49-F238E27FC236}">
                <a16:creationId xmlns:a16="http://schemas.microsoft.com/office/drawing/2014/main" id="{FB8083AF-74AD-49B9-A40A-7B85997A64CF}"/>
              </a:ext>
            </a:extLst>
          </p:cNvPr>
          <p:cNvSpPr>
            <a:spLocks xmlns:a="http://schemas.openxmlformats.org/drawingml/2006/main" noGrp="1"/>
          </p:cNvSpPr>
          <p:nvPr/>
        </p:nvSpPr>
        <p:spPr>
          <a:xfrm xmlns:a="http://schemas.openxmlformats.org/drawingml/2006/main">
            <a:off x="457200" y="1847850"/>
            <a:ext cx="3810000" cy="38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5F4183C-CA22-480D-858C-13305031FD54}"/>
              </a:ext>
            </a:extLst>
          </p:cNvPr>
          <p:cNvSpPr>
            <a:spLocks xmlns:a="http://schemas.openxmlformats.org/drawingml/2006/main" noGrp="1"/>
          </p:cNvSpPr>
          <p:nvPr/>
        </p:nvSpPr>
        <p:spPr>
          <a:xfrm xmlns:a="http://schemas.openxmlformats.org/drawingml/2006/main">
            <a:off x="533400" y="2095500"/>
            <a:ext cx="3657600"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3" name="">
            <a:extLst xmlns:a="http://schemas.openxmlformats.org/drawingml/2006/main">
              <a:ext uri="{FF2B5EF4-FFF2-40B4-BE49-F238E27FC236}">
                <a16:creationId xmlns:a16="http://schemas.microsoft.com/office/drawing/2014/main" id="{BB429923-E42B-491C-8B78-E57B6292A53F}"/>
              </a:ext>
            </a:extLst>
          </p:cNvPr>
          <p:cNvSpPr>
            <a:spLocks xmlns:a="http://schemas.openxmlformats.org/drawingml/2006/main" noGrp="1"/>
          </p:cNvSpPr>
          <p:nvPr/>
        </p:nvSpPr>
        <p:spPr>
          <a:xfrm xmlns:a="http://schemas.openxmlformats.org/drawingml/2006/main">
            <a:off x="533400" y="2552700"/>
            <a:ext cx="1790700" cy="5238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32663F6C-71AF-465A-988C-0F0D5192DF56}"/>
              </a:ext>
            </a:extLst>
          </p:cNvPr>
          <p:cNvSpPr>
            <a:spLocks xmlns:a="http://schemas.openxmlformats.org/drawingml/2006/main" noGrp="1"/>
          </p:cNvSpPr>
          <p:nvPr/>
        </p:nvSpPr>
        <p:spPr>
          <a:xfrm xmlns:a="http://schemas.openxmlformats.org/drawingml/2006/main">
            <a:off x="2400300" y="2552700"/>
            <a:ext cx="1790700" cy="5238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D6E5C0C4-2413-4ADD-B8EA-8EE0FACE7CC6}"/>
              </a:ext>
            </a:extLst>
          </p:cNvPr>
          <p:cNvSpPr>
            <a:spLocks xmlns:a="http://schemas.openxmlformats.org/drawingml/2006/main" noGrp="1"/>
          </p:cNvSpPr>
          <p:nvPr/>
        </p:nvSpPr>
        <p:spPr>
          <a:xfrm xmlns:a="http://schemas.openxmlformats.org/drawingml/2006/main">
            <a:off x="533400" y="3133725"/>
            <a:ext cx="3657600"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2D1AB774-2927-4F3B-8ABC-7773215F7453}"/>
              </a:ext>
            </a:extLst>
          </p:cNvPr>
          <p:cNvSpPr>
            <a:spLocks xmlns:a="http://schemas.openxmlformats.org/drawingml/2006/main" noGrp="1"/>
          </p:cNvSpPr>
          <p:nvPr/>
        </p:nvSpPr>
        <p:spPr>
          <a:xfrm xmlns:a="http://schemas.openxmlformats.org/drawingml/2006/main">
            <a:off x="4381500" y="1847850"/>
            <a:ext cx="4191000" cy="1762125"/>
          </a:xfrm>
          <a:prstGeom xmlns:a="http://schemas.openxmlformats.org/drawingml/2006/main" prst="rect">
            <a:avLst/>
          </a:prstGeom>
          <a:solidFill xmlns:a="http://schemas.openxmlformats.org/drawingml/2006/main">
            <a:srgbClr val="F8FAFC"/>
          </a:solidFill>
          <a:ln xmlns:a="http://schemas.openxmlformats.org/drawingml/2006/main" w="9525">
            <a:solidFill>
              <a:srgbClr val="CBD5E1"/>
            </a:solidFill>
            <a:prstDash val="solid"/>
          </a:ln>
        </p:spPr>
      </p:sp>
      <p:sp>
        <p:nvSpPr>
          <p:cNvPr id="17" name="">
            <a:extLst xmlns:a="http://schemas.openxmlformats.org/drawingml/2006/main">
              <a:ext uri="{FF2B5EF4-FFF2-40B4-BE49-F238E27FC236}">
                <a16:creationId xmlns:a16="http://schemas.microsoft.com/office/drawing/2014/main" id="{2D452C0B-EB78-482A-BDA4-E08A9CFA0D80}"/>
              </a:ext>
            </a:extLst>
          </p:cNvPr>
          <p:cNvSpPr>
            <a:spLocks xmlns:a="http://schemas.openxmlformats.org/drawingml/2006/main" noGrp="1"/>
          </p:cNvSpPr>
          <p:nvPr/>
        </p:nvSpPr>
        <p:spPr>
          <a:xfrm xmlns:a="http://schemas.openxmlformats.org/drawingml/2006/main">
            <a:off x="4381500" y="1847850"/>
            <a:ext cx="4191000" cy="381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6D5A55F-31C4-4B9F-899D-8F6AD1966AC0}"/>
              </a:ext>
            </a:extLst>
          </p:cNvPr>
          <p:cNvSpPr>
            <a:spLocks xmlns:a="http://schemas.openxmlformats.org/drawingml/2006/main" noGrp="1"/>
          </p:cNvSpPr>
          <p:nvPr/>
        </p:nvSpPr>
        <p:spPr>
          <a:xfrm xmlns:a="http://schemas.openxmlformats.org/drawingml/2006/main">
            <a:off x="4457700" y="2095500"/>
            <a:ext cx="1206500" cy="5238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9" name="">
            <a:extLst xmlns:a="http://schemas.openxmlformats.org/drawingml/2006/main">
              <a:ext uri="{FF2B5EF4-FFF2-40B4-BE49-F238E27FC236}">
                <a16:creationId xmlns:a16="http://schemas.microsoft.com/office/drawing/2014/main" id="{851C62C7-86CE-4BE0-AA49-09DC25A24B52}"/>
              </a:ext>
            </a:extLst>
          </p:cNvPr>
          <p:cNvSpPr>
            <a:spLocks xmlns:a="http://schemas.openxmlformats.org/drawingml/2006/main" noGrp="1"/>
          </p:cNvSpPr>
          <p:nvPr/>
        </p:nvSpPr>
        <p:spPr>
          <a:xfrm xmlns:a="http://schemas.openxmlformats.org/drawingml/2006/main">
            <a:off x="5873750" y="2095500"/>
            <a:ext cx="1206500" cy="5238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0" name="">
            <a:extLst xmlns:a="http://schemas.openxmlformats.org/drawingml/2006/main">
              <a:ext uri="{FF2B5EF4-FFF2-40B4-BE49-F238E27FC236}">
                <a16:creationId xmlns:a16="http://schemas.microsoft.com/office/drawing/2014/main" id="{3FB85963-A2E2-4A92-B59B-E2AD3996A599}"/>
              </a:ext>
            </a:extLst>
          </p:cNvPr>
          <p:cNvSpPr>
            <a:spLocks xmlns:a="http://schemas.openxmlformats.org/drawingml/2006/main" noGrp="1"/>
          </p:cNvSpPr>
          <p:nvPr/>
        </p:nvSpPr>
        <p:spPr>
          <a:xfrm xmlns:a="http://schemas.openxmlformats.org/drawingml/2006/main">
            <a:off x="7289800" y="2095500"/>
            <a:ext cx="1206500" cy="5238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1" name="">
            <a:extLst xmlns:a="http://schemas.openxmlformats.org/drawingml/2006/main">
              <a:ext uri="{FF2B5EF4-FFF2-40B4-BE49-F238E27FC236}">
                <a16:creationId xmlns:a16="http://schemas.microsoft.com/office/drawing/2014/main" id="{51BBDA80-1C6D-46D0-9DDF-061DCA4999AE}"/>
              </a:ext>
            </a:extLst>
          </p:cNvPr>
          <p:cNvSpPr>
            <a:spLocks xmlns:a="http://schemas.openxmlformats.org/drawingml/2006/main" noGrp="1"/>
          </p:cNvSpPr>
          <p:nvPr/>
        </p:nvSpPr>
        <p:spPr>
          <a:xfrm xmlns:a="http://schemas.openxmlformats.org/drawingml/2006/main">
            <a:off x="4457700" y="2752725"/>
            <a:ext cx="4038600" cy="5238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089ED09F-D678-4C33-9735-99984EEA5509}"/>
              </a:ext>
            </a:extLst>
          </p:cNvPr>
          <p:cNvSpPr>
            <a:spLocks xmlns:a="http://schemas.openxmlformats.org/drawingml/2006/main" noGrp="1"/>
          </p:cNvSpPr>
          <p:nvPr/>
        </p:nvSpPr>
        <p:spPr>
          <a:xfrm xmlns:a="http://schemas.openxmlformats.org/drawingml/2006/main">
            <a:off x="8686800" y="1847850"/>
            <a:ext cx="3048000" cy="1762125"/>
          </a:xfrm>
          <a:prstGeom xmlns:a="http://schemas.openxmlformats.org/drawingml/2006/main" prst="rect">
            <a:avLst/>
          </a:prstGeom>
          <a:solidFill xmlns:a="http://schemas.openxmlformats.org/drawingml/2006/main">
            <a:srgbClr val="F1F5F9"/>
          </a:solidFill>
          <a:ln xmlns:a="http://schemas.openxmlformats.org/drawingml/2006/main" w="9525">
            <a:solidFill>
              <a:srgbClr val="CBD5E1"/>
            </a:solidFill>
            <a:prstDash val="solid"/>
          </a:ln>
        </p:spPr>
      </p:sp>
      <p:sp>
        <p:nvSpPr>
          <p:cNvPr id="23" name="">
            <a:extLst xmlns:a="http://schemas.openxmlformats.org/drawingml/2006/main">
              <a:ext uri="{FF2B5EF4-FFF2-40B4-BE49-F238E27FC236}">
                <a16:creationId xmlns:a16="http://schemas.microsoft.com/office/drawing/2014/main" id="{A9DC4003-378E-41D5-917D-FFEEC485407C}"/>
              </a:ext>
            </a:extLst>
          </p:cNvPr>
          <p:cNvSpPr>
            <a:spLocks xmlns:a="http://schemas.openxmlformats.org/drawingml/2006/main" noGrp="1"/>
          </p:cNvSpPr>
          <p:nvPr/>
        </p:nvSpPr>
        <p:spPr>
          <a:xfrm xmlns:a="http://schemas.openxmlformats.org/drawingml/2006/main">
            <a:off x="8686800" y="1847850"/>
            <a:ext cx="3048000" cy="38100"/>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C3278538-D239-43E4-88D4-069D87D8D312}"/>
              </a:ext>
            </a:extLst>
          </p:cNvPr>
          <p:cNvSpPr>
            <a:spLocks xmlns:a="http://schemas.openxmlformats.org/drawingml/2006/main" noGrp="1"/>
          </p:cNvSpPr>
          <p:nvPr/>
        </p:nvSpPr>
        <p:spPr>
          <a:xfrm xmlns:a="http://schemas.openxmlformats.org/drawingml/2006/main">
            <a:off x="8763000" y="2095500"/>
            <a:ext cx="2895600"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5" name="">
            <a:extLst xmlns:a="http://schemas.openxmlformats.org/drawingml/2006/main">
              <a:ext uri="{FF2B5EF4-FFF2-40B4-BE49-F238E27FC236}">
                <a16:creationId xmlns:a16="http://schemas.microsoft.com/office/drawing/2014/main" id="{EE1F81EB-24E1-4C9E-B4FE-9A67B68FD992}"/>
              </a:ext>
            </a:extLst>
          </p:cNvPr>
          <p:cNvSpPr>
            <a:spLocks xmlns:a="http://schemas.openxmlformats.org/drawingml/2006/main" noGrp="1"/>
          </p:cNvSpPr>
          <p:nvPr/>
        </p:nvSpPr>
        <p:spPr>
          <a:xfrm xmlns:a="http://schemas.openxmlformats.org/drawingml/2006/main">
            <a:off x="8763000" y="2628900"/>
            <a:ext cx="2895600" cy="5238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26" name="">
            <a:extLst xmlns:a="http://schemas.openxmlformats.org/drawingml/2006/main">
              <a:ext uri="{FF2B5EF4-FFF2-40B4-BE49-F238E27FC236}">
                <a16:creationId xmlns:a16="http://schemas.microsoft.com/office/drawing/2014/main" id="{E35AB1E0-9F33-4CC1-9626-B024CC0DD60F}"/>
              </a:ext>
            </a:extLst>
          </p:cNvPr>
          <p:cNvSpPr>
            <a:spLocks xmlns:a="http://schemas.openxmlformats.org/drawingml/2006/main" noGrp="1"/>
          </p:cNvSpPr>
          <p:nvPr/>
        </p:nvSpPr>
        <p:spPr>
          <a:xfrm xmlns:a="http://schemas.openxmlformats.org/drawingml/2006/main">
            <a:off x="457200" y="3743325"/>
            <a:ext cx="11277600" cy="209550"/>
          </a:xfrm>
          <a:prstGeom xmlns:a="http://schemas.openxmlformats.org/drawingml/2006/main" prst="rect">
            <a:avLst/>
          </a:prstGeom>
          <a:solidFill xmlns:a="http://schemas.openxmlformats.org/drawingml/2006/main">
            <a:srgbClr val="E8F8FC"/>
          </a:solidFill>
          <a:ln xmlns:a="http://schemas.openxmlformats.org/drawingml/2006/main" w="9525">
            <a:solidFill>
              <a:srgbClr val="00B4D8"/>
            </a:solidFill>
            <a:prstDash val="solid"/>
          </a:ln>
        </p:spPr>
      </p:sp>
      <p:sp>
        <p:nvSpPr>
          <p:cNvPr id="27" name="">
            <a:extLst xmlns:a="http://schemas.openxmlformats.org/drawingml/2006/main">
              <a:ext uri="{FF2B5EF4-FFF2-40B4-BE49-F238E27FC236}">
                <a16:creationId xmlns:a16="http://schemas.microsoft.com/office/drawing/2014/main" id="{60312170-7F97-44FA-8507-B6E4292D7CCA}"/>
              </a:ext>
            </a:extLst>
          </p:cNvPr>
          <p:cNvSpPr>
            <a:spLocks xmlns:a="http://schemas.openxmlformats.org/drawingml/2006/main" noGrp="1"/>
          </p:cNvSpPr>
          <p:nvPr/>
        </p:nvSpPr>
        <p:spPr>
          <a:xfrm xmlns:a="http://schemas.openxmlformats.org/drawingml/2006/main">
            <a:off x="457200" y="4086225"/>
            <a:ext cx="4933950" cy="1333500"/>
          </a:xfrm>
          <a:prstGeom xmlns:a="http://schemas.openxmlformats.org/drawingml/2006/main" prst="rect">
            <a:avLst/>
          </a:prstGeom>
          <a:solidFill xmlns:a="http://schemas.openxmlformats.org/drawingml/2006/main">
            <a:srgbClr val="E8F6F5"/>
          </a:solidFill>
          <a:ln xmlns:a="http://schemas.openxmlformats.org/drawingml/2006/main" w="9525">
            <a:solidFill>
              <a:srgbClr val="CBD5E1"/>
            </a:solidFill>
            <a:prstDash val="solid"/>
          </a:ln>
        </p:spPr>
      </p:sp>
      <p:sp>
        <p:nvSpPr>
          <p:cNvPr id="28" name="">
            <a:extLst xmlns:a="http://schemas.openxmlformats.org/drawingml/2006/main">
              <a:ext uri="{FF2B5EF4-FFF2-40B4-BE49-F238E27FC236}">
                <a16:creationId xmlns:a16="http://schemas.microsoft.com/office/drawing/2014/main" id="{07DE53D2-09D3-42A0-A777-6E80CFD06A31}"/>
              </a:ext>
            </a:extLst>
          </p:cNvPr>
          <p:cNvSpPr>
            <a:spLocks xmlns:a="http://schemas.openxmlformats.org/drawingml/2006/main" noGrp="1"/>
          </p:cNvSpPr>
          <p:nvPr/>
        </p:nvSpPr>
        <p:spPr>
          <a:xfrm xmlns:a="http://schemas.openxmlformats.org/drawingml/2006/main">
            <a:off x="457200" y="4086225"/>
            <a:ext cx="4933950" cy="38100"/>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98BD67ED-F92E-4216-9A50-D2BEBFDF44D1}"/>
              </a:ext>
            </a:extLst>
          </p:cNvPr>
          <p:cNvSpPr>
            <a:spLocks xmlns:a="http://schemas.openxmlformats.org/drawingml/2006/main" noGrp="1"/>
          </p:cNvSpPr>
          <p:nvPr/>
        </p:nvSpPr>
        <p:spPr>
          <a:xfrm xmlns:a="http://schemas.openxmlformats.org/drawingml/2006/main">
            <a:off x="533400" y="4333875"/>
            <a:ext cx="1454150" cy="6477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0" name="">
            <a:extLst xmlns:a="http://schemas.openxmlformats.org/drawingml/2006/main">
              <a:ext uri="{FF2B5EF4-FFF2-40B4-BE49-F238E27FC236}">
                <a16:creationId xmlns:a16="http://schemas.microsoft.com/office/drawing/2014/main" id="{C2842457-6C2A-44C0-961F-498E3E5E0C26}"/>
              </a:ext>
            </a:extLst>
          </p:cNvPr>
          <p:cNvSpPr>
            <a:spLocks xmlns:a="http://schemas.openxmlformats.org/drawingml/2006/main" noGrp="1"/>
          </p:cNvSpPr>
          <p:nvPr/>
        </p:nvSpPr>
        <p:spPr>
          <a:xfrm xmlns:a="http://schemas.openxmlformats.org/drawingml/2006/main">
            <a:off x="2197100" y="4333875"/>
            <a:ext cx="1454150" cy="6477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1" name="">
            <a:extLst xmlns:a="http://schemas.openxmlformats.org/drawingml/2006/main">
              <a:ext uri="{FF2B5EF4-FFF2-40B4-BE49-F238E27FC236}">
                <a16:creationId xmlns:a16="http://schemas.microsoft.com/office/drawing/2014/main" id="{213C3952-55D9-410F-AB19-CA6FB5678485}"/>
              </a:ext>
            </a:extLst>
          </p:cNvPr>
          <p:cNvSpPr>
            <a:spLocks xmlns:a="http://schemas.openxmlformats.org/drawingml/2006/main" noGrp="1"/>
          </p:cNvSpPr>
          <p:nvPr/>
        </p:nvSpPr>
        <p:spPr>
          <a:xfrm xmlns:a="http://schemas.openxmlformats.org/drawingml/2006/main">
            <a:off x="3860800" y="4333875"/>
            <a:ext cx="1454150" cy="6477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2" name="">
            <a:extLst xmlns:a="http://schemas.openxmlformats.org/drawingml/2006/main">
              <a:ext uri="{FF2B5EF4-FFF2-40B4-BE49-F238E27FC236}">
                <a16:creationId xmlns:a16="http://schemas.microsoft.com/office/drawing/2014/main" id="{42103382-E2E7-4172-9E63-CEBA2B9D9664}"/>
              </a:ext>
            </a:extLst>
          </p:cNvPr>
          <p:cNvSpPr>
            <a:spLocks xmlns:a="http://schemas.openxmlformats.org/drawingml/2006/main" noGrp="1"/>
          </p:cNvSpPr>
          <p:nvPr/>
        </p:nvSpPr>
        <p:spPr>
          <a:xfrm xmlns:a="http://schemas.openxmlformats.org/drawingml/2006/main">
            <a:off x="5505450" y="4086225"/>
            <a:ext cx="6229350" cy="1333500"/>
          </a:xfrm>
          <a:prstGeom xmlns:a="http://schemas.openxmlformats.org/drawingml/2006/main" prst="rect">
            <a:avLst/>
          </a:prstGeom>
          <a:solidFill xmlns:a="http://schemas.openxmlformats.org/drawingml/2006/main">
            <a:srgbClr val="F8FAFC"/>
          </a:solidFill>
          <a:ln xmlns:a="http://schemas.openxmlformats.org/drawingml/2006/main" w="9525">
            <a:solidFill>
              <a:srgbClr val="CBD5E1"/>
            </a:solidFill>
            <a:prstDash val="solid"/>
          </a:ln>
        </p:spPr>
      </p:sp>
      <p:sp>
        <p:nvSpPr>
          <p:cNvPr id="33" name="">
            <a:extLst xmlns:a="http://schemas.openxmlformats.org/drawingml/2006/main">
              <a:ext uri="{FF2B5EF4-FFF2-40B4-BE49-F238E27FC236}">
                <a16:creationId xmlns:a16="http://schemas.microsoft.com/office/drawing/2014/main" id="{642CFCD8-1E62-4872-8F3B-96ECB8EAF503}"/>
              </a:ext>
            </a:extLst>
          </p:cNvPr>
          <p:cNvSpPr>
            <a:spLocks xmlns:a="http://schemas.openxmlformats.org/drawingml/2006/main" noGrp="1"/>
          </p:cNvSpPr>
          <p:nvPr/>
        </p:nvSpPr>
        <p:spPr>
          <a:xfrm xmlns:a="http://schemas.openxmlformats.org/drawingml/2006/main">
            <a:off x="5505450" y="4086225"/>
            <a:ext cx="6229350" cy="3810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8E19AD9B-B708-4266-A9D4-5A09AB3AA93B}"/>
              </a:ext>
            </a:extLst>
          </p:cNvPr>
          <p:cNvSpPr>
            <a:spLocks xmlns:a="http://schemas.openxmlformats.org/drawingml/2006/main" noGrp="1"/>
          </p:cNvSpPr>
          <p:nvPr/>
        </p:nvSpPr>
        <p:spPr>
          <a:xfrm xmlns:a="http://schemas.openxmlformats.org/drawingml/2006/main">
            <a:off x="5581650" y="4333875"/>
            <a:ext cx="1462088"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5" name="">
            <a:extLst xmlns:a="http://schemas.openxmlformats.org/drawingml/2006/main">
              <a:ext uri="{FF2B5EF4-FFF2-40B4-BE49-F238E27FC236}">
                <a16:creationId xmlns:a16="http://schemas.microsoft.com/office/drawing/2014/main" id="{D2AABFE5-BB04-4177-A55C-C0C86D3B13AA}"/>
              </a:ext>
            </a:extLst>
          </p:cNvPr>
          <p:cNvSpPr>
            <a:spLocks xmlns:a="http://schemas.openxmlformats.org/drawingml/2006/main" noGrp="1"/>
          </p:cNvSpPr>
          <p:nvPr/>
        </p:nvSpPr>
        <p:spPr>
          <a:xfrm xmlns:a="http://schemas.openxmlformats.org/drawingml/2006/main">
            <a:off x="7119938" y="4333875"/>
            <a:ext cx="1462088"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6" name="">
            <a:extLst xmlns:a="http://schemas.openxmlformats.org/drawingml/2006/main">
              <a:ext uri="{FF2B5EF4-FFF2-40B4-BE49-F238E27FC236}">
                <a16:creationId xmlns:a16="http://schemas.microsoft.com/office/drawing/2014/main" id="{6DD36DAE-5E1F-4758-AC71-B4FCA4C2634C}"/>
              </a:ext>
            </a:extLst>
          </p:cNvPr>
          <p:cNvSpPr>
            <a:spLocks xmlns:a="http://schemas.openxmlformats.org/drawingml/2006/main" noGrp="1"/>
          </p:cNvSpPr>
          <p:nvPr/>
        </p:nvSpPr>
        <p:spPr>
          <a:xfrm xmlns:a="http://schemas.openxmlformats.org/drawingml/2006/main">
            <a:off x="8658225" y="4333875"/>
            <a:ext cx="1462088"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7" name="">
            <a:extLst xmlns:a="http://schemas.openxmlformats.org/drawingml/2006/main">
              <a:ext uri="{FF2B5EF4-FFF2-40B4-BE49-F238E27FC236}">
                <a16:creationId xmlns:a16="http://schemas.microsoft.com/office/drawing/2014/main" id="{856CA921-2476-4137-A5AA-F6E52E41E31D}"/>
              </a:ext>
            </a:extLst>
          </p:cNvPr>
          <p:cNvSpPr>
            <a:spLocks xmlns:a="http://schemas.openxmlformats.org/drawingml/2006/main" noGrp="1"/>
          </p:cNvSpPr>
          <p:nvPr/>
        </p:nvSpPr>
        <p:spPr>
          <a:xfrm xmlns:a="http://schemas.openxmlformats.org/drawingml/2006/main">
            <a:off x="10196513" y="4333875"/>
            <a:ext cx="1462088" cy="4000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8" name="">
            <a:extLst xmlns:a="http://schemas.openxmlformats.org/drawingml/2006/main">
              <a:ext uri="{FF2B5EF4-FFF2-40B4-BE49-F238E27FC236}">
                <a16:creationId xmlns:a16="http://schemas.microsoft.com/office/drawing/2014/main" id="{F72C2FC8-346A-4153-8CEB-7903499D2181}"/>
              </a:ext>
            </a:extLst>
          </p:cNvPr>
          <p:cNvSpPr>
            <a:spLocks xmlns:a="http://schemas.openxmlformats.org/drawingml/2006/main" noGrp="1"/>
          </p:cNvSpPr>
          <p:nvPr/>
        </p:nvSpPr>
        <p:spPr>
          <a:xfrm xmlns:a="http://schemas.openxmlformats.org/drawingml/2006/main">
            <a:off x="5581650" y="4791075"/>
            <a:ext cx="3000375" cy="5524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39" name="">
            <a:extLst xmlns:a="http://schemas.openxmlformats.org/drawingml/2006/main">
              <a:ext uri="{FF2B5EF4-FFF2-40B4-BE49-F238E27FC236}">
                <a16:creationId xmlns:a16="http://schemas.microsoft.com/office/drawing/2014/main" id="{FB1550B0-8EA4-4703-AD87-B934FADEA856}"/>
              </a:ext>
            </a:extLst>
          </p:cNvPr>
          <p:cNvSpPr>
            <a:spLocks xmlns:a="http://schemas.openxmlformats.org/drawingml/2006/main" noGrp="1"/>
          </p:cNvSpPr>
          <p:nvPr/>
        </p:nvSpPr>
        <p:spPr>
          <a:xfrm xmlns:a="http://schemas.openxmlformats.org/drawingml/2006/main">
            <a:off x="8658225" y="4791075"/>
            <a:ext cx="1462088" cy="5524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0" name="">
            <a:extLst xmlns:a="http://schemas.openxmlformats.org/drawingml/2006/main">
              <a:ext uri="{FF2B5EF4-FFF2-40B4-BE49-F238E27FC236}">
                <a16:creationId xmlns:a16="http://schemas.microsoft.com/office/drawing/2014/main" id="{B5650C57-CE8C-4EED-A2D4-923484D8C6E0}"/>
              </a:ext>
            </a:extLst>
          </p:cNvPr>
          <p:cNvSpPr>
            <a:spLocks xmlns:a="http://schemas.openxmlformats.org/drawingml/2006/main" noGrp="1"/>
          </p:cNvSpPr>
          <p:nvPr/>
        </p:nvSpPr>
        <p:spPr>
          <a:xfrm xmlns:a="http://schemas.openxmlformats.org/drawingml/2006/main">
            <a:off x="10196513" y="4791075"/>
            <a:ext cx="1462088" cy="55245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41" name="">
            <a:extLst xmlns:a="http://schemas.openxmlformats.org/drawingml/2006/main">
              <a:ext uri="{FF2B5EF4-FFF2-40B4-BE49-F238E27FC236}">
                <a16:creationId xmlns:a16="http://schemas.microsoft.com/office/drawing/2014/main" id="{9F42BE34-1967-4343-B7D0-9040C761EA58}"/>
              </a:ext>
            </a:extLst>
          </p:cNvPr>
          <p:cNvSpPr>
            <a:spLocks xmlns:a="http://schemas.openxmlformats.org/drawingml/2006/main" noGrp="1"/>
          </p:cNvSpPr>
          <p:nvPr/>
        </p:nvSpPr>
        <p:spPr>
          <a:xfrm xmlns:a="http://schemas.openxmlformats.org/drawingml/2006/main">
            <a:off x="457200" y="5534025"/>
            <a:ext cx="4933950" cy="209550"/>
          </a:xfrm>
          <a:prstGeom xmlns:a="http://schemas.openxmlformats.org/drawingml/2006/main" prst="rect">
            <a:avLst/>
          </a:prstGeom>
          <a:solidFill xmlns:a="http://schemas.openxmlformats.org/drawingml/2006/main">
            <a:srgbClr val="FDECEC"/>
          </a:solidFill>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F71C5728-1980-4BA5-86D4-365B319EEE98}"/>
              </a:ext>
            </a:extLst>
          </p:cNvPr>
          <p:cNvSpPr>
            <a:spLocks xmlns:a="http://schemas.openxmlformats.org/drawingml/2006/main" noGrp="1"/>
          </p:cNvSpPr>
          <p:nvPr/>
        </p:nvSpPr>
        <p:spPr>
          <a:xfrm xmlns:a="http://schemas.openxmlformats.org/drawingml/2006/main">
            <a:off x="742950" y="1733550"/>
            <a:ext cx="133350" cy="133350"/>
          </a:xfrm>
          <a:prstGeom xmlns:a="http://schemas.openxmlformats.org/drawingml/2006/main" prst="downArrow">
            <a:avLst/>
          </a:prstGeom>
          <a:solidFill xmlns:a="http://schemas.openxmlformats.org/drawingml/2006/main">
            <a:srgbClr val="00B4D8"/>
          </a:solidFill>
          <a:ln xmlns:a="http://schemas.openxmlformats.org/drawingml/2006/main" w="9525">
            <a:solidFill>
              <a:srgbClr val="00B4D8"/>
            </a:solidFill>
            <a:prstDash val="solid"/>
          </a:ln>
        </p:spPr>
      </p:sp>
      <p:sp>
        <p:nvSpPr>
          <p:cNvPr id="43" name="">
            <a:extLst xmlns:a="http://schemas.openxmlformats.org/drawingml/2006/main">
              <a:ext uri="{FF2B5EF4-FFF2-40B4-BE49-F238E27FC236}">
                <a16:creationId xmlns:a16="http://schemas.microsoft.com/office/drawing/2014/main" id="{34EF507B-95DA-452A-B074-052B368EA24C}"/>
              </a:ext>
            </a:extLst>
          </p:cNvPr>
          <p:cNvSpPr>
            <a:spLocks xmlns:a="http://schemas.openxmlformats.org/drawingml/2006/main" noGrp="1"/>
          </p:cNvSpPr>
          <p:nvPr/>
        </p:nvSpPr>
        <p:spPr>
          <a:xfrm xmlns:a="http://schemas.openxmlformats.org/drawingml/2006/main">
            <a:off x="4667250" y="1733550"/>
            <a:ext cx="133350" cy="133350"/>
          </a:xfrm>
          <a:prstGeom xmlns:a="http://schemas.openxmlformats.org/drawingml/2006/main" prst="downArrow">
            <a:avLst/>
          </a:prstGeom>
          <a:solidFill xmlns:a="http://schemas.openxmlformats.org/drawingml/2006/main">
            <a:srgbClr val="00B4D8"/>
          </a:solidFill>
          <a:ln xmlns:a="http://schemas.openxmlformats.org/drawingml/2006/main" w="9525">
            <a:solidFill>
              <a:srgbClr val="00B4D8"/>
            </a:solidFill>
            <a:prstDash val="solid"/>
          </a:ln>
        </p:spPr>
      </p:sp>
      <p:sp>
        <p:nvSpPr>
          <p:cNvPr id="44" name="">
            <a:extLst xmlns:a="http://schemas.openxmlformats.org/drawingml/2006/main">
              <a:ext uri="{FF2B5EF4-FFF2-40B4-BE49-F238E27FC236}">
                <a16:creationId xmlns:a16="http://schemas.microsoft.com/office/drawing/2014/main" id="{EB3FDC3F-515F-4D34-A67D-356C1B874BA1}"/>
              </a:ext>
            </a:extLst>
          </p:cNvPr>
          <p:cNvSpPr>
            <a:spLocks xmlns:a="http://schemas.openxmlformats.org/drawingml/2006/main" noGrp="1"/>
          </p:cNvSpPr>
          <p:nvPr/>
        </p:nvSpPr>
        <p:spPr>
          <a:xfrm xmlns:a="http://schemas.openxmlformats.org/drawingml/2006/main">
            <a:off x="5692775" y="2300288"/>
            <a:ext cx="152400" cy="114300"/>
          </a:xfrm>
          <a:prstGeom xmlns:a="http://schemas.openxmlformats.org/drawingml/2006/main" prst="rightArrow">
            <a:avLst/>
          </a:prstGeom>
          <a:solidFill xmlns:a="http://schemas.openxmlformats.org/drawingml/2006/main">
            <a:srgbClr val="8DB4D4"/>
          </a:solidFill>
          <a:ln xmlns:a="http://schemas.openxmlformats.org/drawingml/2006/main" w="9525">
            <a:solidFill>
              <a:srgbClr val="8DB4D4"/>
            </a:solidFill>
            <a:prstDash val="solid"/>
          </a:ln>
        </p:spPr>
      </p:sp>
      <p:sp>
        <p:nvSpPr>
          <p:cNvPr id="45" name="">
            <a:extLst xmlns:a="http://schemas.openxmlformats.org/drawingml/2006/main">
              <a:ext uri="{FF2B5EF4-FFF2-40B4-BE49-F238E27FC236}">
                <a16:creationId xmlns:a16="http://schemas.microsoft.com/office/drawing/2014/main" id="{D51118A6-D19B-4B6B-9D0E-6E17FF3FAE20}"/>
              </a:ext>
            </a:extLst>
          </p:cNvPr>
          <p:cNvSpPr>
            <a:spLocks xmlns:a="http://schemas.openxmlformats.org/drawingml/2006/main" noGrp="1"/>
          </p:cNvSpPr>
          <p:nvPr/>
        </p:nvSpPr>
        <p:spPr>
          <a:xfrm xmlns:a="http://schemas.openxmlformats.org/drawingml/2006/main">
            <a:off x="7108825" y="2300288"/>
            <a:ext cx="152400" cy="114300"/>
          </a:xfrm>
          <a:prstGeom xmlns:a="http://schemas.openxmlformats.org/drawingml/2006/main" prst="rightArrow">
            <a:avLst/>
          </a:prstGeom>
          <a:solidFill xmlns:a="http://schemas.openxmlformats.org/drawingml/2006/main">
            <a:srgbClr val="8DB4D4"/>
          </a:solidFill>
          <a:ln xmlns:a="http://schemas.openxmlformats.org/drawingml/2006/main" w="9525">
            <a:solidFill>
              <a:srgbClr val="8DB4D4"/>
            </a:solidFill>
            <a:prstDash val="solid"/>
          </a:ln>
        </p:spPr>
      </p:sp>
      <p:sp>
        <p:nvSpPr>
          <p:cNvPr id="46" name="">
            <a:extLst xmlns:a="http://schemas.openxmlformats.org/drawingml/2006/main">
              <a:ext uri="{FF2B5EF4-FFF2-40B4-BE49-F238E27FC236}">
                <a16:creationId xmlns:a16="http://schemas.microsoft.com/office/drawing/2014/main" id="{7B39E542-D45C-444F-89C8-3AE0027813EB}"/>
              </a:ext>
            </a:extLst>
          </p:cNvPr>
          <p:cNvSpPr>
            <a:spLocks xmlns:a="http://schemas.openxmlformats.org/drawingml/2006/main" noGrp="1"/>
          </p:cNvSpPr>
          <p:nvPr/>
        </p:nvSpPr>
        <p:spPr>
          <a:xfrm xmlns:a="http://schemas.openxmlformats.org/drawingml/2006/main">
            <a:off x="7835900" y="2628900"/>
            <a:ext cx="114300" cy="114300"/>
          </a:xfrm>
          <a:prstGeom xmlns:a="http://schemas.openxmlformats.org/drawingml/2006/main" prst="downArrow">
            <a:avLst/>
          </a:prstGeom>
          <a:solidFill xmlns:a="http://schemas.openxmlformats.org/drawingml/2006/main">
            <a:srgbClr val="8DB4D4"/>
          </a:solidFill>
          <a:ln xmlns:a="http://schemas.openxmlformats.org/drawingml/2006/main" w="9525">
            <a:solidFill>
              <a:srgbClr val="8DB4D4"/>
            </a:solidFill>
            <a:prstDash val="solid"/>
          </a:ln>
        </p:spPr>
      </p:sp>
      <p:sp>
        <p:nvSpPr>
          <p:cNvPr id="47" name="">
            <a:extLst xmlns:a="http://schemas.openxmlformats.org/drawingml/2006/main">
              <a:ext uri="{FF2B5EF4-FFF2-40B4-BE49-F238E27FC236}">
                <a16:creationId xmlns:a16="http://schemas.microsoft.com/office/drawing/2014/main" id="{8B55B0D4-2E26-4B26-A8EE-2CA10FEC6CA2}"/>
              </a:ext>
            </a:extLst>
          </p:cNvPr>
          <p:cNvSpPr>
            <a:spLocks xmlns:a="http://schemas.openxmlformats.org/drawingml/2006/main" noGrp="1"/>
          </p:cNvSpPr>
          <p:nvPr/>
        </p:nvSpPr>
        <p:spPr>
          <a:xfrm xmlns:a="http://schemas.openxmlformats.org/drawingml/2006/main">
            <a:off x="10153650" y="2505075"/>
            <a:ext cx="114300" cy="114300"/>
          </a:xfrm>
          <a:prstGeom xmlns:a="http://schemas.openxmlformats.org/drawingml/2006/main" prst="downArrow">
            <a:avLst/>
          </a:prstGeom>
          <a:solidFill xmlns:a="http://schemas.openxmlformats.org/drawingml/2006/main">
            <a:srgbClr val="6B7280"/>
          </a:solidFill>
          <a:ln xmlns:a="http://schemas.openxmlformats.org/drawingml/2006/main" w="9525">
            <a:solidFill>
              <a:srgbClr val="6B7280"/>
            </a:solidFill>
            <a:prstDash val="solid"/>
          </a:ln>
        </p:spPr>
      </p:sp>
      <p:sp>
        <p:nvSpPr>
          <p:cNvPr id="48" name="">
            <a:extLst xmlns:a="http://schemas.openxmlformats.org/drawingml/2006/main">
              <a:ext uri="{FF2B5EF4-FFF2-40B4-BE49-F238E27FC236}">
                <a16:creationId xmlns:a16="http://schemas.microsoft.com/office/drawing/2014/main" id="{81948608-0F8D-4372-A04A-6D16CFDA58D7}"/>
              </a:ext>
            </a:extLst>
          </p:cNvPr>
          <p:cNvSpPr>
            <a:spLocks xmlns:a="http://schemas.openxmlformats.org/drawingml/2006/main" noGrp="1"/>
          </p:cNvSpPr>
          <p:nvPr/>
        </p:nvSpPr>
        <p:spPr>
          <a:xfrm xmlns:a="http://schemas.openxmlformats.org/drawingml/2006/main">
            <a:off x="2343150" y="3609975"/>
            <a:ext cx="38100" cy="1333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063E3C18-5382-4D4A-A032-A2CCB686DBE7}"/>
              </a:ext>
            </a:extLst>
          </p:cNvPr>
          <p:cNvSpPr>
            <a:spLocks xmlns:a="http://schemas.openxmlformats.org/drawingml/2006/main" noGrp="1"/>
          </p:cNvSpPr>
          <p:nvPr/>
        </p:nvSpPr>
        <p:spPr>
          <a:xfrm xmlns:a="http://schemas.openxmlformats.org/drawingml/2006/main">
            <a:off x="6457950" y="3609975"/>
            <a:ext cx="38100" cy="1333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50" name="">
            <a:extLst xmlns:a="http://schemas.openxmlformats.org/drawingml/2006/main">
              <a:ext uri="{FF2B5EF4-FFF2-40B4-BE49-F238E27FC236}">
                <a16:creationId xmlns:a16="http://schemas.microsoft.com/office/drawing/2014/main" id="{BAD9F90D-2E10-4467-9CFB-E9FC52814D4B}"/>
              </a:ext>
            </a:extLst>
          </p:cNvPr>
          <p:cNvSpPr>
            <a:spLocks xmlns:a="http://schemas.openxmlformats.org/drawingml/2006/main" noGrp="1"/>
          </p:cNvSpPr>
          <p:nvPr/>
        </p:nvSpPr>
        <p:spPr>
          <a:xfrm xmlns:a="http://schemas.openxmlformats.org/drawingml/2006/main">
            <a:off x="10191750" y="3609975"/>
            <a:ext cx="38100" cy="1333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51" name="">
            <a:extLst xmlns:a="http://schemas.openxmlformats.org/drawingml/2006/main">
              <a:ext uri="{FF2B5EF4-FFF2-40B4-BE49-F238E27FC236}">
                <a16:creationId xmlns:a16="http://schemas.microsoft.com/office/drawing/2014/main" id="{1F14AFDB-BDD8-4C21-BFA5-C97A4CE5E48A}"/>
              </a:ext>
            </a:extLst>
          </p:cNvPr>
          <p:cNvSpPr>
            <a:spLocks xmlns:a="http://schemas.openxmlformats.org/drawingml/2006/main" noGrp="1"/>
          </p:cNvSpPr>
          <p:nvPr/>
        </p:nvSpPr>
        <p:spPr>
          <a:xfrm xmlns:a="http://schemas.openxmlformats.org/drawingml/2006/main">
            <a:off x="8601075" y="3952875"/>
            <a:ext cx="38100" cy="1333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52" name="">
            <a:extLst xmlns:a="http://schemas.openxmlformats.org/drawingml/2006/main">
              <a:ext uri="{FF2B5EF4-FFF2-40B4-BE49-F238E27FC236}">
                <a16:creationId xmlns:a16="http://schemas.microsoft.com/office/drawing/2014/main" id="{1D1E3C9C-16FF-4B5F-B520-E4C3977B91DC}"/>
              </a:ext>
            </a:extLst>
          </p:cNvPr>
          <p:cNvSpPr>
            <a:spLocks xmlns:a="http://schemas.openxmlformats.org/drawingml/2006/main" noGrp="1"/>
          </p:cNvSpPr>
          <p:nvPr/>
        </p:nvSpPr>
        <p:spPr>
          <a:xfrm xmlns:a="http://schemas.openxmlformats.org/drawingml/2006/main">
            <a:off x="2016125" y="4600575"/>
            <a:ext cx="152400" cy="114300"/>
          </a:xfrm>
          <a:prstGeom xmlns:a="http://schemas.openxmlformats.org/drawingml/2006/main" prst="rightArrow">
            <a:avLst/>
          </a:prstGeom>
          <a:solidFill xmlns:a="http://schemas.openxmlformats.org/drawingml/2006/main">
            <a:srgbClr val="0A9396"/>
          </a:solidFill>
          <a:ln xmlns:a="http://schemas.openxmlformats.org/drawingml/2006/main" w="9525">
            <a:solidFill>
              <a:srgbClr val="0A9396"/>
            </a:solidFill>
            <a:prstDash val="solid"/>
          </a:ln>
        </p:spPr>
      </p:sp>
      <p:sp>
        <p:nvSpPr>
          <p:cNvPr id="53" name="">
            <a:extLst xmlns:a="http://schemas.openxmlformats.org/drawingml/2006/main">
              <a:ext uri="{FF2B5EF4-FFF2-40B4-BE49-F238E27FC236}">
                <a16:creationId xmlns:a16="http://schemas.microsoft.com/office/drawing/2014/main" id="{90F4D5C5-A077-4548-A30B-9590EFA945C6}"/>
              </a:ext>
            </a:extLst>
          </p:cNvPr>
          <p:cNvSpPr>
            <a:spLocks xmlns:a="http://schemas.openxmlformats.org/drawingml/2006/main" noGrp="1"/>
          </p:cNvSpPr>
          <p:nvPr/>
        </p:nvSpPr>
        <p:spPr>
          <a:xfrm xmlns:a="http://schemas.openxmlformats.org/drawingml/2006/main">
            <a:off x="3679825" y="4600575"/>
            <a:ext cx="152400" cy="114300"/>
          </a:xfrm>
          <a:prstGeom xmlns:a="http://schemas.openxmlformats.org/drawingml/2006/main" prst="rightArrow">
            <a:avLst/>
          </a:prstGeom>
          <a:solidFill xmlns:a="http://schemas.openxmlformats.org/drawingml/2006/main">
            <a:srgbClr val="0A9396"/>
          </a:solidFill>
          <a:ln xmlns:a="http://schemas.openxmlformats.org/drawingml/2006/main" w="9525">
            <a:solidFill>
              <a:srgbClr val="0A9396"/>
            </a:solidFill>
            <a:prstDash val="solid"/>
          </a:ln>
        </p:spPr>
      </p:sp>
      <p:sp>
        <p:nvSpPr>
          <p:cNvPr id="54" name="">
            <a:extLst xmlns:a="http://schemas.openxmlformats.org/drawingml/2006/main">
              <a:ext uri="{FF2B5EF4-FFF2-40B4-BE49-F238E27FC236}">
                <a16:creationId xmlns:a16="http://schemas.microsoft.com/office/drawing/2014/main" id="{400076C5-AB05-4A79-8C89-80CEF4F6EA41}"/>
              </a:ext>
            </a:extLst>
          </p:cNvPr>
          <p:cNvSpPr>
            <a:spLocks xmlns:a="http://schemas.openxmlformats.org/drawingml/2006/main" noGrp="1"/>
          </p:cNvSpPr>
          <p:nvPr/>
        </p:nvSpPr>
        <p:spPr>
          <a:xfrm xmlns:a="http://schemas.openxmlformats.org/drawingml/2006/main">
            <a:off x="4521200" y="5429250"/>
            <a:ext cx="133350" cy="104775"/>
          </a:xfrm>
          <a:prstGeom xmlns:a="http://schemas.openxmlformats.org/drawingml/2006/main" prst="downArrow">
            <a:avLst/>
          </a:prstGeom>
          <a:solidFill xmlns:a="http://schemas.openxmlformats.org/drawingml/2006/main">
            <a:srgbClr val="B42318"/>
          </a:solidFill>
          <a:ln xmlns:a="http://schemas.openxmlformats.org/drawingml/2006/main" w="9525">
            <a:solidFill>
              <a:srgbClr val="B42318"/>
            </a:solidFill>
            <a:prstDash val="solid"/>
          </a:ln>
        </p:spPr>
      </p:sp>
      <p:sp>
        <p:nvSpPr>
          <p:cNvPr id="55" name="">
            <a:extLst xmlns:a="http://schemas.openxmlformats.org/drawingml/2006/main">
              <a:ext uri="{FF2B5EF4-FFF2-40B4-BE49-F238E27FC236}">
                <a16:creationId xmlns:a16="http://schemas.microsoft.com/office/drawing/2014/main" id="{C3B922D1-A500-4A73-AB3C-AB02964C3085}"/>
              </a:ext>
            </a:extLst>
          </p:cNvPr>
          <p:cNvSpPr>
            <a:spLocks xmlns:a="http://schemas.openxmlformats.org/drawingml/2006/main" noGrp="1"/>
          </p:cNvSpPr>
          <p:nvPr/>
        </p:nvSpPr>
        <p:spPr>
          <a:xfrm xmlns:a="http://schemas.openxmlformats.org/drawingml/2006/main">
            <a:off x="2114550" y="2581275"/>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56" name="">
            <a:extLst xmlns:a="http://schemas.openxmlformats.org/drawingml/2006/main">
              <a:ext uri="{FF2B5EF4-FFF2-40B4-BE49-F238E27FC236}">
                <a16:creationId xmlns:a16="http://schemas.microsoft.com/office/drawing/2014/main" id="{65084DD2-6459-4602-AD6B-651F10BDDFAA}"/>
              </a:ext>
            </a:extLst>
          </p:cNvPr>
          <p:cNvSpPr>
            <a:spLocks xmlns:a="http://schemas.openxmlformats.org/drawingml/2006/main" noGrp="1"/>
          </p:cNvSpPr>
          <p:nvPr/>
        </p:nvSpPr>
        <p:spPr>
          <a:xfrm xmlns:a="http://schemas.openxmlformats.org/drawingml/2006/main">
            <a:off x="5454650" y="2124075"/>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57" name="">
            <a:extLst xmlns:a="http://schemas.openxmlformats.org/drawingml/2006/main">
              <a:ext uri="{FF2B5EF4-FFF2-40B4-BE49-F238E27FC236}">
                <a16:creationId xmlns:a16="http://schemas.microsoft.com/office/drawing/2014/main" id="{257D3D04-60DD-4CB1-B0EE-5D0F5AD5AE3F}"/>
              </a:ext>
            </a:extLst>
          </p:cNvPr>
          <p:cNvSpPr>
            <a:spLocks xmlns:a="http://schemas.openxmlformats.org/drawingml/2006/main" noGrp="1"/>
          </p:cNvSpPr>
          <p:nvPr/>
        </p:nvSpPr>
        <p:spPr>
          <a:xfrm xmlns:a="http://schemas.openxmlformats.org/drawingml/2006/main">
            <a:off x="8286750" y="2781300"/>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58" name="">
            <a:extLst xmlns:a="http://schemas.openxmlformats.org/drawingml/2006/main">
              <a:ext uri="{FF2B5EF4-FFF2-40B4-BE49-F238E27FC236}">
                <a16:creationId xmlns:a16="http://schemas.microsoft.com/office/drawing/2014/main" id="{9FA40265-65DE-4909-8ECF-FAC38CD2D6E6}"/>
              </a:ext>
            </a:extLst>
          </p:cNvPr>
          <p:cNvSpPr>
            <a:spLocks xmlns:a="http://schemas.openxmlformats.org/drawingml/2006/main" noGrp="1"/>
          </p:cNvSpPr>
          <p:nvPr/>
        </p:nvSpPr>
        <p:spPr>
          <a:xfrm xmlns:a="http://schemas.openxmlformats.org/drawingml/2006/main">
            <a:off x="3981450" y="2581275"/>
            <a:ext cx="190500" cy="19050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59" name="">
            <a:extLst xmlns:a="http://schemas.openxmlformats.org/drawingml/2006/main">
              <a:ext uri="{FF2B5EF4-FFF2-40B4-BE49-F238E27FC236}">
                <a16:creationId xmlns:a16="http://schemas.microsoft.com/office/drawing/2014/main" id="{524AE326-CF5E-4602-B116-EFBE6744319B}"/>
              </a:ext>
            </a:extLst>
          </p:cNvPr>
          <p:cNvSpPr>
            <a:spLocks xmlns:a="http://schemas.openxmlformats.org/drawingml/2006/main" noGrp="1"/>
          </p:cNvSpPr>
          <p:nvPr/>
        </p:nvSpPr>
        <p:spPr>
          <a:xfrm xmlns:a="http://schemas.openxmlformats.org/drawingml/2006/main">
            <a:off x="1778000" y="4362450"/>
            <a:ext cx="190500" cy="190500"/>
          </a:xfrm>
          <a:prstGeom xmlns:a="http://schemas.openxmlformats.org/drawingml/2006/main" prst="ellipse">
            <a:avLst/>
          </a:prstGeom>
          <a:solidFill xmlns:a="http://schemas.openxmlformats.org/drawingml/2006/main">
            <a:srgbClr val="07706F"/>
          </a:solidFill>
          <a:ln xmlns:a="http://schemas.openxmlformats.org/drawingml/2006/main" w="0">
            <a:noFill/>
            <a:prstDash val="solid"/>
          </a:ln>
        </p:spPr>
      </p:sp>
      <p:sp>
        <p:nvSpPr>
          <p:cNvPr id="60" name="">
            <a:extLst xmlns:a="http://schemas.openxmlformats.org/drawingml/2006/main">
              <a:ext uri="{FF2B5EF4-FFF2-40B4-BE49-F238E27FC236}">
                <a16:creationId xmlns:a16="http://schemas.microsoft.com/office/drawing/2014/main" id="{6E54AF46-0EE5-49D1-A485-D1FA5563E57B}"/>
              </a:ext>
            </a:extLst>
          </p:cNvPr>
          <p:cNvSpPr>
            <a:spLocks xmlns:a="http://schemas.openxmlformats.org/drawingml/2006/main" noGrp="1"/>
          </p:cNvSpPr>
          <p:nvPr/>
        </p:nvSpPr>
        <p:spPr>
          <a:xfrm xmlns:a="http://schemas.openxmlformats.org/drawingml/2006/main">
            <a:off x="4721225" y="5429250"/>
            <a:ext cx="171450" cy="171450"/>
          </a:xfrm>
          <a:prstGeom xmlns:a="http://schemas.openxmlformats.org/drawingml/2006/main" prst="ellipse">
            <a:avLst/>
          </a:prstGeom>
          <a:solidFill xmlns:a="http://schemas.openxmlformats.org/drawingml/2006/main">
            <a:srgbClr val="B42318"/>
          </a:solidFill>
          <a:ln xmlns:a="http://schemas.openxmlformats.org/drawingml/2006/main" w="0">
            <a:noFill/>
            <a:prstDash val="solid"/>
          </a:ln>
        </p:spPr>
      </p:sp>
      <p:sp>
        <p:nvSpPr>
          <p:cNvPr id="61" name="">
            <a:extLst xmlns:a="http://schemas.openxmlformats.org/drawingml/2006/main">
              <a:ext uri="{FF2B5EF4-FFF2-40B4-BE49-F238E27FC236}">
                <a16:creationId xmlns:a16="http://schemas.microsoft.com/office/drawing/2014/main" id="{BA5B3775-CA4A-4B31-BA4D-80573BF1A102}"/>
              </a:ext>
            </a:extLst>
          </p:cNvPr>
          <p:cNvSpPr>
            <a:spLocks xmlns:a="http://schemas.openxmlformats.org/drawingml/2006/main" noGrp="1"/>
          </p:cNvSpPr>
          <p:nvPr/>
        </p:nvSpPr>
        <p:spPr>
          <a:xfrm xmlns:a="http://schemas.openxmlformats.org/drawingml/2006/main">
            <a:off x="5505450" y="5448300"/>
            <a:ext cx="171450" cy="1714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62" name="">
            <a:extLst xmlns:a="http://schemas.openxmlformats.org/drawingml/2006/main">
              <a:ext uri="{FF2B5EF4-FFF2-40B4-BE49-F238E27FC236}">
                <a16:creationId xmlns:a16="http://schemas.microsoft.com/office/drawing/2014/main" id="{3C96AA5C-B17A-4636-A4D4-FE8168C1227E}"/>
              </a:ext>
            </a:extLst>
          </p:cNvPr>
          <p:cNvSpPr>
            <a:spLocks xmlns:a="http://schemas.openxmlformats.org/drawingml/2006/main" noGrp="1"/>
          </p:cNvSpPr>
          <p:nvPr/>
        </p:nvSpPr>
        <p:spPr>
          <a:xfrm xmlns:a="http://schemas.openxmlformats.org/drawingml/2006/main">
            <a:off x="7620000" y="5448300"/>
            <a:ext cx="171450" cy="1714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63" name="">
            <a:extLst xmlns:a="http://schemas.openxmlformats.org/drawingml/2006/main">
              <a:ext uri="{FF2B5EF4-FFF2-40B4-BE49-F238E27FC236}">
                <a16:creationId xmlns:a16="http://schemas.microsoft.com/office/drawing/2014/main" id="{8DE05CFD-C165-405F-A46A-3DBD18F4E3A8}"/>
              </a:ext>
            </a:extLst>
          </p:cNvPr>
          <p:cNvSpPr>
            <a:spLocks xmlns:a="http://schemas.openxmlformats.org/drawingml/2006/main" noGrp="1"/>
          </p:cNvSpPr>
          <p:nvPr/>
        </p:nvSpPr>
        <p:spPr>
          <a:xfrm xmlns:a="http://schemas.openxmlformats.org/drawingml/2006/main">
            <a:off x="9734550" y="5448300"/>
            <a:ext cx="171450" cy="1714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64" name="">
            <a:extLst xmlns:a="http://schemas.openxmlformats.org/drawingml/2006/main">
              <a:ext uri="{FF2B5EF4-FFF2-40B4-BE49-F238E27FC236}">
                <a16:creationId xmlns:a16="http://schemas.microsoft.com/office/drawing/2014/main" id="{ED63CC66-506B-473D-ABE4-1EDC1B87BF35}"/>
              </a:ext>
            </a:extLst>
          </p:cNvPr>
          <p:cNvSpPr>
            <a:spLocks xmlns:a="http://schemas.openxmlformats.org/drawingml/2006/main" noGrp="1"/>
          </p:cNvSpPr>
          <p:nvPr/>
        </p:nvSpPr>
        <p:spPr>
          <a:xfrm xmlns:a="http://schemas.openxmlformats.org/drawingml/2006/main">
            <a:off x="5505450" y="5905500"/>
            <a:ext cx="171450" cy="1714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65" name="">
            <a:extLst xmlns:a="http://schemas.openxmlformats.org/drawingml/2006/main">
              <a:ext uri="{FF2B5EF4-FFF2-40B4-BE49-F238E27FC236}">
                <a16:creationId xmlns:a16="http://schemas.microsoft.com/office/drawing/2014/main" id="{F52148AE-81AD-4513-AC4F-F1BC21D6CB7C}"/>
              </a:ext>
            </a:extLst>
          </p:cNvPr>
          <p:cNvSpPr>
            <a:spLocks xmlns:a="http://schemas.openxmlformats.org/drawingml/2006/main" noGrp="1"/>
          </p:cNvSpPr>
          <p:nvPr/>
        </p:nvSpPr>
        <p:spPr>
          <a:xfrm xmlns:a="http://schemas.openxmlformats.org/drawingml/2006/main">
            <a:off x="7620000" y="5905500"/>
            <a:ext cx="171450" cy="171450"/>
          </a:xfrm>
          <a:prstGeom xmlns:a="http://schemas.openxmlformats.org/drawingml/2006/main" prst="ellipse">
            <a:avLst/>
          </a:prstGeom>
          <a:solidFill xmlns:a="http://schemas.openxmlformats.org/drawingml/2006/main">
            <a:srgbClr val="07706F"/>
          </a:solidFill>
          <a:ln xmlns:a="http://schemas.openxmlformats.org/drawingml/2006/main" w="0">
            <a:noFill/>
            <a:prstDash val="solid"/>
          </a:ln>
        </p:spPr>
      </p:sp>
      <p:sp>
        <p:nvSpPr>
          <p:cNvPr id="66" name="">
            <a:extLst xmlns:a="http://schemas.openxmlformats.org/drawingml/2006/main">
              <a:ext uri="{FF2B5EF4-FFF2-40B4-BE49-F238E27FC236}">
                <a16:creationId xmlns:a16="http://schemas.microsoft.com/office/drawing/2014/main" id="{B40D57F7-BA2F-4526-B40E-0A6B8A3AEF3C}"/>
              </a:ext>
            </a:extLst>
          </p:cNvPr>
          <p:cNvSpPr>
            <a:spLocks xmlns:a="http://schemas.openxmlformats.org/drawingml/2006/main" noGrp="1"/>
          </p:cNvSpPr>
          <p:nvPr/>
        </p:nvSpPr>
        <p:spPr>
          <a:xfrm xmlns:a="http://schemas.openxmlformats.org/drawingml/2006/main">
            <a:off x="9734550" y="5905500"/>
            <a:ext cx="171450" cy="171450"/>
          </a:xfrm>
          <a:prstGeom xmlns:a="http://schemas.openxmlformats.org/drawingml/2006/main" prst="ellipse">
            <a:avLst/>
          </a:prstGeom>
          <a:solidFill xmlns:a="http://schemas.openxmlformats.org/drawingml/2006/main">
            <a:srgbClr val="B42318"/>
          </a:solidFill>
          <a:ln xmlns:a="http://schemas.openxmlformats.org/drawingml/2006/main" w="0">
            <a:noFill/>
            <a:prstDash val="solid"/>
          </a:ln>
        </p:spPr>
      </p:sp>
      <p:sp>
        <p:nvSpPr>
          <p:cNvPr id="67" name="">
            <a:extLst xmlns:a="http://schemas.openxmlformats.org/drawingml/2006/main">
              <a:ext uri="{FF2B5EF4-FFF2-40B4-BE49-F238E27FC236}">
                <a16:creationId xmlns:a16="http://schemas.microsoft.com/office/drawing/2014/main" id="{65F0D4C6-FD92-4E31-8A9B-1BF38C63D15C}"/>
              </a:ext>
            </a:extLst>
          </p:cNvPr>
          <p:cNvSpPr>
            <a:spLocks xmlns:a="http://schemas.openxmlformats.org/drawingml/2006/main" noGrp="1"/>
          </p:cNvSpPr>
          <p:nvPr/>
        </p:nvSpPr>
        <p:spPr>
          <a:xfrm xmlns:a="http://schemas.openxmlformats.org/drawingml/2006/main">
            <a:off x="533400" y="1552575"/>
            <a:ext cx="79629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External: cameras · IMU, magnetometer, barometer · RC receiver and telemetry radio</a:t>
            </a:r>
          </a:p>
        </p:txBody>
      </p:sp>
      <p:sp>
        <p:nvSpPr>
          <p:cNvPr id="68" name="">
            <a:extLst xmlns:a="http://schemas.openxmlformats.org/drawingml/2006/main">
              <a:ext uri="{FF2B5EF4-FFF2-40B4-BE49-F238E27FC236}">
                <a16:creationId xmlns:a16="http://schemas.microsoft.com/office/drawing/2014/main" id="{399EC9AD-7BAB-472F-BDFF-8FCC704DDA6E}"/>
              </a:ext>
            </a:extLst>
          </p:cNvPr>
          <p:cNvSpPr>
            <a:spLocks xmlns:a="http://schemas.openxmlformats.org/drawingml/2006/main" noGrp="1"/>
          </p:cNvSpPr>
          <p:nvPr/>
        </p:nvSpPr>
        <p:spPr>
          <a:xfrm xmlns:a="http://schemas.openxmlformats.org/drawingml/2006/main">
            <a:off x="533400" y="1914525"/>
            <a:ext cx="36576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FLIGHT CONTROL · HARD REAL-TIME</a:t>
            </a:r>
          </a:p>
        </p:txBody>
      </p:sp>
      <p:sp>
        <p:nvSpPr>
          <p:cNvPr id="69" name="">
            <a:extLst xmlns:a="http://schemas.openxmlformats.org/drawingml/2006/main">
              <a:ext uri="{FF2B5EF4-FFF2-40B4-BE49-F238E27FC236}">
                <a16:creationId xmlns:a16="http://schemas.microsoft.com/office/drawing/2014/main" id="{2BF03354-7937-4E96-94BA-4B399D3F4717}"/>
              </a:ext>
            </a:extLst>
          </p:cNvPr>
          <p:cNvSpPr>
            <a:spLocks xmlns:a="http://schemas.openxmlformats.org/drawingml/2006/main" noGrp="1"/>
          </p:cNvSpPr>
          <p:nvPr/>
        </p:nvSpPr>
        <p:spPr>
          <a:xfrm xmlns:a="http://schemas.openxmlformats.org/drawingml/2006/main">
            <a:off x="590550" y="2133600"/>
            <a:ext cx="35433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DGridRiscV × 2</a:t>
            </a:r>
          </a:p>
        </p:txBody>
      </p:sp>
      <p:sp>
        <p:nvSpPr>
          <p:cNvPr id="70" name="">
            <a:extLst xmlns:a="http://schemas.openxmlformats.org/drawingml/2006/main">
              <a:ext uri="{FF2B5EF4-FFF2-40B4-BE49-F238E27FC236}">
                <a16:creationId xmlns:a16="http://schemas.microsoft.com/office/drawing/2014/main" id="{2183FEC6-0D78-49BE-A535-02E5E283FB3A}"/>
              </a:ext>
            </a:extLst>
          </p:cNvPr>
          <p:cNvSpPr>
            <a:spLocks xmlns:a="http://schemas.openxmlformats.org/drawingml/2006/main" noGrp="1"/>
          </p:cNvSpPr>
          <p:nvPr/>
        </p:nvSpPr>
        <p:spPr>
          <a:xfrm xmlns:a="http://schemas.openxmlformats.org/drawingml/2006/main">
            <a:off x="590550" y="2305050"/>
            <a:ext cx="35433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RV32IM_Zicsr · FC core + NAV core · PX4 or ArduPilot</a:t>
            </a:r>
          </a:p>
        </p:txBody>
      </p:sp>
      <p:sp>
        <p:nvSpPr>
          <p:cNvPr id="71" name="">
            <a:extLst xmlns:a="http://schemas.openxmlformats.org/drawingml/2006/main">
              <a:ext uri="{FF2B5EF4-FFF2-40B4-BE49-F238E27FC236}">
                <a16:creationId xmlns:a16="http://schemas.microsoft.com/office/drawing/2014/main" id="{1FBC5069-83ED-4F4E-AC90-6EAD9FDF5353}"/>
              </a:ext>
            </a:extLst>
          </p:cNvPr>
          <p:cNvSpPr>
            <a:spLocks xmlns:a="http://schemas.openxmlformats.org/drawingml/2006/main" noGrp="1"/>
          </p:cNvSpPr>
          <p:nvPr/>
        </p:nvSpPr>
        <p:spPr>
          <a:xfrm xmlns:a="http://schemas.openxmlformats.org/drawingml/2006/main">
            <a:off x="590550" y="2590800"/>
            <a:ext cx="14097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IMU / MAG / BARO</a:t>
            </a:r>
          </a:p>
        </p:txBody>
      </p:sp>
      <p:sp>
        <p:nvSpPr>
          <p:cNvPr id="72" name="">
            <a:extLst xmlns:a="http://schemas.openxmlformats.org/drawingml/2006/main">
              <a:ext uri="{FF2B5EF4-FFF2-40B4-BE49-F238E27FC236}">
                <a16:creationId xmlns:a16="http://schemas.microsoft.com/office/drawing/2014/main" id="{41182A4C-AB1C-4E64-A340-EB5C50566C11}"/>
              </a:ext>
            </a:extLst>
          </p:cNvPr>
          <p:cNvSpPr>
            <a:spLocks xmlns:a="http://schemas.openxmlformats.org/drawingml/2006/main" noGrp="1"/>
          </p:cNvSpPr>
          <p:nvPr/>
        </p:nvSpPr>
        <p:spPr>
          <a:xfrm xmlns:a="http://schemas.openxmlformats.org/drawingml/2006/main">
            <a:off x="590550" y="2762250"/>
            <a:ext cx="16764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SPI × 3 · 8 kHz</a:t>
            </a:r>
          </a:p>
        </p:txBody>
      </p:sp>
      <p:sp>
        <p:nvSpPr>
          <p:cNvPr id="73" name="">
            <a:extLst xmlns:a="http://schemas.openxmlformats.org/drawingml/2006/main">
              <a:ext uri="{FF2B5EF4-FFF2-40B4-BE49-F238E27FC236}">
                <a16:creationId xmlns:a16="http://schemas.microsoft.com/office/drawing/2014/main" id="{24AE41E4-08B5-49C9-8A8A-00488D232152}"/>
              </a:ext>
            </a:extLst>
          </p:cNvPr>
          <p:cNvSpPr>
            <a:spLocks xmlns:a="http://schemas.openxmlformats.org/drawingml/2006/main" noGrp="1"/>
          </p:cNvSpPr>
          <p:nvPr/>
        </p:nvSpPr>
        <p:spPr>
          <a:xfrm xmlns:a="http://schemas.openxmlformats.org/drawingml/2006/main">
            <a:off x="2457450" y="2590800"/>
            <a:ext cx="14097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ESC OUT</a:t>
            </a:r>
          </a:p>
        </p:txBody>
      </p:sp>
      <p:sp>
        <p:nvSpPr>
          <p:cNvPr id="74" name="">
            <a:extLst xmlns:a="http://schemas.openxmlformats.org/drawingml/2006/main">
              <a:ext uri="{FF2B5EF4-FFF2-40B4-BE49-F238E27FC236}">
                <a16:creationId xmlns:a16="http://schemas.microsoft.com/office/drawing/2014/main" id="{4311F2B9-083A-4475-8C2D-7EE854FB7741}"/>
              </a:ext>
            </a:extLst>
          </p:cNvPr>
          <p:cNvSpPr>
            <a:spLocks xmlns:a="http://schemas.openxmlformats.org/drawingml/2006/main" noGrp="1"/>
          </p:cNvSpPr>
          <p:nvPr/>
        </p:nvSpPr>
        <p:spPr>
          <a:xfrm xmlns:a="http://schemas.openxmlformats.org/drawingml/2006/main">
            <a:off x="2457450" y="2762250"/>
            <a:ext cx="1676400" cy="276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PWM or DShot · DShot600 × 8</a:t>
            </a:r>
          </a:p>
        </p:txBody>
      </p:sp>
      <p:sp>
        <p:nvSpPr>
          <p:cNvPr id="75" name="">
            <a:extLst xmlns:a="http://schemas.openxmlformats.org/drawingml/2006/main">
              <a:ext uri="{FF2B5EF4-FFF2-40B4-BE49-F238E27FC236}">
                <a16:creationId xmlns:a16="http://schemas.microsoft.com/office/drawing/2014/main" id="{4E5E97E1-23C9-4AC5-8803-D81B49E75CE3}"/>
              </a:ext>
            </a:extLst>
          </p:cNvPr>
          <p:cNvSpPr>
            <a:spLocks xmlns:a="http://schemas.openxmlformats.org/drawingml/2006/main" noGrp="1"/>
          </p:cNvSpPr>
          <p:nvPr/>
        </p:nvSpPr>
        <p:spPr>
          <a:xfrm xmlns:a="http://schemas.openxmlformats.org/drawingml/2006/main">
            <a:off x="590550" y="3171825"/>
            <a:ext cx="35433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RC + telemetry</a:t>
            </a:r>
          </a:p>
        </p:txBody>
      </p:sp>
      <p:sp>
        <p:nvSpPr>
          <p:cNvPr id="76" name="">
            <a:extLst xmlns:a="http://schemas.openxmlformats.org/drawingml/2006/main">
              <a:ext uri="{FF2B5EF4-FFF2-40B4-BE49-F238E27FC236}">
                <a16:creationId xmlns:a16="http://schemas.microsoft.com/office/drawing/2014/main" id="{9155CA61-E60D-4310-8879-7CABD1759A0F}"/>
              </a:ext>
            </a:extLst>
          </p:cNvPr>
          <p:cNvSpPr>
            <a:spLocks xmlns:a="http://schemas.openxmlformats.org/drawingml/2006/main" noGrp="1"/>
          </p:cNvSpPr>
          <p:nvPr/>
        </p:nvSpPr>
        <p:spPr>
          <a:xfrm xmlns:a="http://schemas.openxmlformats.org/drawingml/2006/main">
            <a:off x="590550" y="3343275"/>
            <a:ext cx="35433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SBUS · CRSF · MAVLink over UART</a:t>
            </a:r>
          </a:p>
        </p:txBody>
      </p:sp>
      <p:sp>
        <p:nvSpPr>
          <p:cNvPr id="77" name="">
            <a:extLst xmlns:a="http://schemas.openxmlformats.org/drawingml/2006/main">
              <a:ext uri="{FF2B5EF4-FFF2-40B4-BE49-F238E27FC236}">
                <a16:creationId xmlns:a16="http://schemas.microsoft.com/office/drawing/2014/main" id="{B7D6B777-87FC-4F97-BA19-1536A67C023C}"/>
              </a:ext>
            </a:extLst>
          </p:cNvPr>
          <p:cNvSpPr>
            <a:spLocks xmlns:a="http://schemas.openxmlformats.org/drawingml/2006/main" noGrp="1"/>
          </p:cNvSpPr>
          <p:nvPr/>
        </p:nvSpPr>
        <p:spPr>
          <a:xfrm xmlns:a="http://schemas.openxmlformats.org/drawingml/2006/main">
            <a:off x="4457700" y="1914525"/>
            <a:ext cx="40386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VISUAL-INERTIAL ODOMETRY</a:t>
            </a:r>
          </a:p>
        </p:txBody>
      </p:sp>
      <p:sp>
        <p:nvSpPr>
          <p:cNvPr id="78" name="">
            <a:extLst xmlns:a="http://schemas.openxmlformats.org/drawingml/2006/main">
              <a:ext uri="{FF2B5EF4-FFF2-40B4-BE49-F238E27FC236}">
                <a16:creationId xmlns:a16="http://schemas.microsoft.com/office/drawing/2014/main" id="{08D49099-9213-4106-83F8-38C51D0F7405}"/>
              </a:ext>
            </a:extLst>
          </p:cNvPr>
          <p:cNvSpPr>
            <a:spLocks xmlns:a="http://schemas.openxmlformats.org/drawingml/2006/main" noGrp="1"/>
          </p:cNvSpPr>
          <p:nvPr/>
        </p:nvSpPr>
        <p:spPr>
          <a:xfrm xmlns:a="http://schemas.openxmlformats.org/drawingml/2006/main">
            <a:off x="4514850" y="2133600"/>
            <a:ext cx="8255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MIPI CSI-2</a:t>
            </a:r>
          </a:p>
        </p:txBody>
      </p:sp>
      <p:sp>
        <p:nvSpPr>
          <p:cNvPr id="79" name="">
            <a:extLst xmlns:a="http://schemas.openxmlformats.org/drawingml/2006/main">
              <a:ext uri="{FF2B5EF4-FFF2-40B4-BE49-F238E27FC236}">
                <a16:creationId xmlns:a16="http://schemas.microsoft.com/office/drawing/2014/main" id="{C09A70A9-F3BA-4D94-8ABF-14B653920F3B}"/>
              </a:ext>
            </a:extLst>
          </p:cNvPr>
          <p:cNvSpPr>
            <a:spLocks xmlns:a="http://schemas.openxmlformats.org/drawingml/2006/main" noGrp="1"/>
          </p:cNvSpPr>
          <p:nvPr/>
        </p:nvSpPr>
        <p:spPr>
          <a:xfrm xmlns:a="http://schemas.openxmlformats.org/drawingml/2006/main">
            <a:off x="4514850" y="2305050"/>
            <a:ext cx="1092200" cy="276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2 lanes · to 1080p60</a:t>
            </a:r>
          </a:p>
        </p:txBody>
      </p:sp>
      <p:sp>
        <p:nvSpPr>
          <p:cNvPr id="80" name="">
            <a:extLst xmlns:a="http://schemas.openxmlformats.org/drawingml/2006/main">
              <a:ext uri="{FF2B5EF4-FFF2-40B4-BE49-F238E27FC236}">
                <a16:creationId xmlns:a16="http://schemas.microsoft.com/office/drawing/2014/main" id="{DE512AB2-5717-4D8D-902B-E2E32EB65438}"/>
              </a:ext>
            </a:extLst>
          </p:cNvPr>
          <p:cNvSpPr>
            <a:spLocks xmlns:a="http://schemas.openxmlformats.org/drawingml/2006/main" noGrp="1"/>
          </p:cNvSpPr>
          <p:nvPr/>
        </p:nvSpPr>
        <p:spPr>
          <a:xfrm xmlns:a="http://schemas.openxmlformats.org/drawingml/2006/main">
            <a:off x="5930900" y="2133600"/>
            <a:ext cx="10922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ISP</a:t>
            </a:r>
          </a:p>
        </p:txBody>
      </p:sp>
      <p:sp>
        <p:nvSpPr>
          <p:cNvPr id="81" name="">
            <a:extLst xmlns:a="http://schemas.openxmlformats.org/drawingml/2006/main">
              <a:ext uri="{FF2B5EF4-FFF2-40B4-BE49-F238E27FC236}">
                <a16:creationId xmlns:a16="http://schemas.microsoft.com/office/drawing/2014/main" id="{5CB8EC87-DEE0-4EA4-87ED-BAC4224E25AD}"/>
              </a:ext>
            </a:extLst>
          </p:cNvPr>
          <p:cNvSpPr>
            <a:spLocks xmlns:a="http://schemas.openxmlformats.org/drawingml/2006/main" noGrp="1"/>
          </p:cNvSpPr>
          <p:nvPr/>
        </p:nvSpPr>
        <p:spPr>
          <a:xfrm xmlns:a="http://schemas.openxmlformats.org/drawingml/2006/main">
            <a:off x="5930900" y="2305050"/>
            <a:ext cx="1092200" cy="276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rectify + lens shading</a:t>
            </a:r>
          </a:p>
        </p:txBody>
      </p:sp>
      <p:sp>
        <p:nvSpPr>
          <p:cNvPr id="82" name="">
            <a:extLst xmlns:a="http://schemas.openxmlformats.org/drawingml/2006/main">
              <a:ext uri="{FF2B5EF4-FFF2-40B4-BE49-F238E27FC236}">
                <a16:creationId xmlns:a16="http://schemas.microsoft.com/office/drawing/2014/main" id="{E5FA1288-2F58-495A-B687-ADC3AC711401}"/>
              </a:ext>
            </a:extLst>
          </p:cNvPr>
          <p:cNvSpPr>
            <a:spLocks xmlns:a="http://schemas.openxmlformats.org/drawingml/2006/main" noGrp="1"/>
          </p:cNvSpPr>
          <p:nvPr/>
        </p:nvSpPr>
        <p:spPr>
          <a:xfrm xmlns:a="http://schemas.openxmlformats.org/drawingml/2006/main">
            <a:off x="7346950" y="2133600"/>
            <a:ext cx="10922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Feature</a:t>
            </a:r>
          </a:p>
        </p:txBody>
      </p:sp>
      <p:sp>
        <p:nvSpPr>
          <p:cNvPr id="83" name="">
            <a:extLst xmlns:a="http://schemas.openxmlformats.org/drawingml/2006/main">
              <a:ext uri="{FF2B5EF4-FFF2-40B4-BE49-F238E27FC236}">
                <a16:creationId xmlns:a16="http://schemas.microsoft.com/office/drawing/2014/main" id="{816FDF69-8277-4E72-A3FF-5BE11798E8AB}"/>
              </a:ext>
            </a:extLst>
          </p:cNvPr>
          <p:cNvSpPr>
            <a:spLocks xmlns:a="http://schemas.openxmlformats.org/drawingml/2006/main" noGrp="1"/>
          </p:cNvSpPr>
          <p:nvPr/>
        </p:nvSpPr>
        <p:spPr>
          <a:xfrm xmlns:a="http://schemas.openxmlformats.org/drawingml/2006/main">
            <a:off x="7346950" y="2305050"/>
            <a:ext cx="1092200" cy="276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FAST + BRIEF · ~2k points</a:t>
            </a:r>
          </a:p>
        </p:txBody>
      </p:sp>
      <p:sp>
        <p:nvSpPr>
          <p:cNvPr id="84" name="">
            <a:extLst xmlns:a="http://schemas.openxmlformats.org/drawingml/2006/main">
              <a:ext uri="{FF2B5EF4-FFF2-40B4-BE49-F238E27FC236}">
                <a16:creationId xmlns:a16="http://schemas.microsoft.com/office/drawing/2014/main" id="{BCB2875F-E15D-4456-86DB-A4360FA2082A}"/>
              </a:ext>
            </a:extLst>
          </p:cNvPr>
          <p:cNvSpPr>
            <a:spLocks xmlns:a="http://schemas.openxmlformats.org/drawingml/2006/main" noGrp="1"/>
          </p:cNvSpPr>
          <p:nvPr/>
        </p:nvSpPr>
        <p:spPr>
          <a:xfrm xmlns:a="http://schemas.openxmlformats.org/drawingml/2006/main">
            <a:off x="4514850" y="2790825"/>
            <a:ext cx="36576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Pose engine</a:t>
            </a:r>
          </a:p>
        </p:txBody>
      </p:sp>
      <p:sp>
        <p:nvSpPr>
          <p:cNvPr id="85" name="">
            <a:extLst xmlns:a="http://schemas.openxmlformats.org/drawingml/2006/main">
              <a:ext uri="{FF2B5EF4-FFF2-40B4-BE49-F238E27FC236}">
                <a16:creationId xmlns:a16="http://schemas.microsoft.com/office/drawing/2014/main" id="{7EEB5711-684F-4CE8-AF54-7F36EA7D161E}"/>
              </a:ext>
            </a:extLst>
          </p:cNvPr>
          <p:cNvSpPr>
            <a:spLocks xmlns:a="http://schemas.openxmlformats.org/drawingml/2006/main" noGrp="1"/>
          </p:cNvSpPr>
          <p:nvPr/>
        </p:nvSpPr>
        <p:spPr>
          <a:xfrm xmlns:a="http://schemas.openxmlformats.org/drawingml/2006/main">
            <a:off x="4514850" y="2962275"/>
            <a:ext cx="3924300" cy="276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EKF · IMU pre-integration · sliding-window BA · six-DoF pose at 30 Hz</a:t>
            </a:r>
          </a:p>
        </p:txBody>
      </p:sp>
      <p:sp>
        <p:nvSpPr>
          <p:cNvPr id="86" name="">
            <a:extLst xmlns:a="http://schemas.openxmlformats.org/drawingml/2006/main">
              <a:ext uri="{FF2B5EF4-FFF2-40B4-BE49-F238E27FC236}">
                <a16:creationId xmlns:a16="http://schemas.microsoft.com/office/drawing/2014/main" id="{F3C649B6-1A4F-43D9-8F28-DAB74797E814}"/>
              </a:ext>
            </a:extLst>
          </p:cNvPr>
          <p:cNvSpPr>
            <a:spLocks xmlns:a="http://schemas.openxmlformats.org/drawingml/2006/main" noGrp="1"/>
          </p:cNvSpPr>
          <p:nvPr/>
        </p:nvSpPr>
        <p:spPr>
          <a:xfrm xmlns:a="http://schemas.openxmlformats.org/drawingml/2006/main">
            <a:off x="8763000" y="1914525"/>
            <a:ext cx="28956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AI · PHASE 2 · OPTIONAL 28 NM DIE</a:t>
            </a:r>
          </a:p>
        </p:txBody>
      </p:sp>
      <p:sp>
        <p:nvSpPr>
          <p:cNvPr id="87" name="">
            <a:extLst xmlns:a="http://schemas.openxmlformats.org/drawingml/2006/main">
              <a:ext uri="{FF2B5EF4-FFF2-40B4-BE49-F238E27FC236}">
                <a16:creationId xmlns:a16="http://schemas.microsoft.com/office/drawing/2014/main" id="{445AA1B8-D4FA-422E-95E1-4D544C370074}"/>
              </a:ext>
            </a:extLst>
          </p:cNvPr>
          <p:cNvSpPr>
            <a:spLocks xmlns:a="http://schemas.openxmlformats.org/drawingml/2006/main" noGrp="1"/>
          </p:cNvSpPr>
          <p:nvPr/>
        </p:nvSpPr>
        <p:spPr>
          <a:xfrm xmlns:a="http://schemas.openxmlformats.org/drawingml/2006/main">
            <a:off x="8820150" y="2133600"/>
            <a:ext cx="27813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NPU</a:t>
            </a:r>
          </a:p>
        </p:txBody>
      </p:sp>
      <p:sp>
        <p:nvSpPr>
          <p:cNvPr id="88" name="">
            <a:extLst xmlns:a="http://schemas.openxmlformats.org/drawingml/2006/main">
              <a:ext uri="{FF2B5EF4-FFF2-40B4-BE49-F238E27FC236}">
                <a16:creationId xmlns:a16="http://schemas.microsoft.com/office/drawing/2014/main" id="{6163A573-6AD7-4F37-8677-73CBEEFA4685}"/>
              </a:ext>
            </a:extLst>
          </p:cNvPr>
          <p:cNvSpPr>
            <a:spLocks xmlns:a="http://schemas.openxmlformats.org/drawingml/2006/main" noGrp="1"/>
          </p:cNvSpPr>
          <p:nvPr/>
        </p:nvSpPr>
        <p:spPr>
          <a:xfrm xmlns:a="http://schemas.openxmlformats.org/drawingml/2006/main">
            <a:off x="8820150" y="2305050"/>
            <a:ext cx="278130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10 TOPS INT8/INT4 · 2 MB SRAM · DMA</a:t>
            </a:r>
          </a:p>
        </p:txBody>
      </p:sp>
      <p:sp>
        <p:nvSpPr>
          <p:cNvPr id="89" name="">
            <a:extLst xmlns:a="http://schemas.openxmlformats.org/drawingml/2006/main">
              <a:ext uri="{FF2B5EF4-FFF2-40B4-BE49-F238E27FC236}">
                <a16:creationId xmlns:a16="http://schemas.microsoft.com/office/drawing/2014/main" id="{39F7107A-E20C-41B5-AF11-3FE0DF3552EA}"/>
              </a:ext>
            </a:extLst>
          </p:cNvPr>
          <p:cNvSpPr>
            <a:spLocks xmlns:a="http://schemas.openxmlformats.org/drawingml/2006/main" noGrp="1"/>
          </p:cNvSpPr>
          <p:nvPr/>
        </p:nvSpPr>
        <p:spPr>
          <a:xfrm xmlns:a="http://schemas.openxmlformats.org/drawingml/2006/main">
            <a:off x="8820150" y="2667000"/>
            <a:ext cx="27813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Detection</a:t>
            </a:r>
          </a:p>
        </p:txBody>
      </p:sp>
      <p:sp>
        <p:nvSpPr>
          <p:cNvPr id="90" name="">
            <a:extLst xmlns:a="http://schemas.openxmlformats.org/drawingml/2006/main">
              <a:ext uri="{FF2B5EF4-FFF2-40B4-BE49-F238E27FC236}">
                <a16:creationId xmlns:a16="http://schemas.microsoft.com/office/drawing/2014/main" id="{636DD795-78AC-4D59-838F-BF596A4C943B}"/>
              </a:ext>
            </a:extLst>
          </p:cNvPr>
          <p:cNvSpPr>
            <a:spLocks xmlns:a="http://schemas.openxmlformats.org/drawingml/2006/main" noGrp="1"/>
          </p:cNvSpPr>
          <p:nvPr/>
        </p:nvSpPr>
        <p:spPr>
          <a:xfrm xmlns:a="http://schemas.openxmlformats.org/drawingml/2006/main">
            <a:off x="8820150" y="2838450"/>
            <a:ext cx="2781300" cy="276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object detection; segmentation for obstacle avoidance</a:t>
            </a:r>
          </a:p>
        </p:txBody>
      </p:sp>
      <p:sp>
        <p:nvSpPr>
          <p:cNvPr id="91" name="">
            <a:extLst xmlns:a="http://schemas.openxmlformats.org/drawingml/2006/main">
              <a:ext uri="{FF2B5EF4-FFF2-40B4-BE49-F238E27FC236}">
                <a16:creationId xmlns:a16="http://schemas.microsoft.com/office/drawing/2014/main" id="{88150507-5798-4A34-ACA3-ADD60D6EC421}"/>
              </a:ext>
            </a:extLst>
          </p:cNvPr>
          <p:cNvSpPr>
            <a:spLocks xmlns:a="http://schemas.openxmlformats.org/drawingml/2006/main" noGrp="1"/>
          </p:cNvSpPr>
          <p:nvPr/>
        </p:nvSpPr>
        <p:spPr>
          <a:xfrm xmlns:a="http://schemas.openxmlformats.org/drawingml/2006/main">
            <a:off x="571500" y="3771900"/>
            <a:ext cx="49530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AXI4 crossbar  ·  128-bit  ·  200 MHz</a:t>
            </a:r>
          </a:p>
        </p:txBody>
      </p:sp>
      <p:sp>
        <p:nvSpPr>
          <p:cNvPr id="92" name="">
            <a:extLst xmlns:a="http://schemas.openxmlformats.org/drawingml/2006/main">
              <a:ext uri="{FF2B5EF4-FFF2-40B4-BE49-F238E27FC236}">
                <a16:creationId xmlns:a16="http://schemas.microsoft.com/office/drawing/2014/main" id="{695B4D52-8EDE-4C98-AAC9-6D98737B0601}"/>
              </a:ext>
            </a:extLst>
          </p:cNvPr>
          <p:cNvSpPr>
            <a:spLocks xmlns:a="http://schemas.openxmlformats.org/drawingml/2006/main" noGrp="1"/>
          </p:cNvSpPr>
          <p:nvPr/>
        </p:nvSpPr>
        <p:spPr>
          <a:xfrm xmlns:a="http://schemas.openxmlformats.org/drawingml/2006/main">
            <a:off x="533400" y="4152900"/>
            <a:ext cx="255270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FAILSAFE ISLAND · OWN POWER, CLOCK</a:t>
            </a:r>
          </a:p>
        </p:txBody>
      </p:sp>
      <p:sp>
        <p:nvSpPr>
          <p:cNvPr id="93" name="">
            <a:extLst xmlns:a="http://schemas.openxmlformats.org/drawingml/2006/main">
              <a:ext uri="{FF2B5EF4-FFF2-40B4-BE49-F238E27FC236}">
                <a16:creationId xmlns:a16="http://schemas.microsoft.com/office/drawing/2014/main" id="{06C6B4CA-C740-40B7-A48F-FE59506E93F3}"/>
              </a:ext>
            </a:extLst>
          </p:cNvPr>
          <p:cNvSpPr>
            <a:spLocks xmlns:a="http://schemas.openxmlformats.org/drawingml/2006/main" noGrp="1"/>
          </p:cNvSpPr>
          <p:nvPr/>
        </p:nvSpPr>
        <p:spPr>
          <a:xfrm xmlns:a="http://schemas.openxmlformats.org/drawingml/2006/main">
            <a:off x="590550" y="4371975"/>
            <a:ext cx="10731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Link monitor</a:t>
            </a:r>
          </a:p>
        </p:txBody>
      </p:sp>
      <p:sp>
        <p:nvSpPr>
          <p:cNvPr id="94" name="">
            <a:extLst xmlns:a="http://schemas.openxmlformats.org/drawingml/2006/main">
              <a:ext uri="{FF2B5EF4-FFF2-40B4-BE49-F238E27FC236}">
                <a16:creationId xmlns:a16="http://schemas.microsoft.com/office/drawing/2014/main" id="{81F45A51-EBCA-4252-83CB-94376F5CBB4C}"/>
              </a:ext>
            </a:extLst>
          </p:cNvPr>
          <p:cNvSpPr>
            <a:spLocks xmlns:a="http://schemas.openxmlformats.org/drawingml/2006/main" noGrp="1"/>
          </p:cNvSpPr>
          <p:nvPr/>
        </p:nvSpPr>
        <p:spPr>
          <a:xfrm xmlns:a="http://schemas.openxmlformats.org/drawingml/2006/main">
            <a:off x="590550" y="4543425"/>
            <a:ext cx="1339850" cy="4000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radio loss · GPS denial · IMU fault · in hardware</a:t>
            </a:r>
          </a:p>
        </p:txBody>
      </p:sp>
      <p:sp>
        <p:nvSpPr>
          <p:cNvPr id="95" name="">
            <a:extLst xmlns:a="http://schemas.openxmlformats.org/drawingml/2006/main">
              <a:ext uri="{FF2B5EF4-FFF2-40B4-BE49-F238E27FC236}">
                <a16:creationId xmlns:a16="http://schemas.microsoft.com/office/drawing/2014/main" id="{AC663546-96DC-4FF3-A086-120B5F624ECF}"/>
              </a:ext>
            </a:extLst>
          </p:cNvPr>
          <p:cNvSpPr>
            <a:spLocks xmlns:a="http://schemas.openxmlformats.org/drawingml/2006/main" noGrp="1"/>
          </p:cNvSpPr>
          <p:nvPr/>
        </p:nvSpPr>
        <p:spPr>
          <a:xfrm xmlns:a="http://schemas.openxmlformats.org/drawingml/2006/main">
            <a:off x="2254250" y="4371975"/>
            <a:ext cx="13398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Safe-state FSM</a:t>
            </a:r>
          </a:p>
        </p:txBody>
      </p:sp>
      <p:sp>
        <p:nvSpPr>
          <p:cNvPr id="96" name="">
            <a:extLst xmlns:a="http://schemas.openxmlformats.org/drawingml/2006/main">
              <a:ext uri="{FF2B5EF4-FFF2-40B4-BE49-F238E27FC236}">
                <a16:creationId xmlns:a16="http://schemas.microsoft.com/office/drawing/2014/main" id="{E48D97B6-51E1-414C-B225-FD855728B521}"/>
              </a:ext>
            </a:extLst>
          </p:cNvPr>
          <p:cNvSpPr>
            <a:spLocks xmlns:a="http://schemas.openxmlformats.org/drawingml/2006/main" noGrp="1"/>
          </p:cNvSpPr>
          <p:nvPr/>
        </p:nvSpPr>
        <p:spPr>
          <a:xfrm xmlns:a="http://schemas.openxmlformats.org/drawingml/2006/main">
            <a:off x="2254250" y="4543425"/>
            <a:ext cx="1339850" cy="276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return to home or land</a:t>
            </a:r>
          </a:p>
        </p:txBody>
      </p:sp>
      <p:sp>
        <p:nvSpPr>
          <p:cNvPr id="97" name="">
            <a:extLst xmlns:a="http://schemas.openxmlformats.org/drawingml/2006/main">
              <a:ext uri="{FF2B5EF4-FFF2-40B4-BE49-F238E27FC236}">
                <a16:creationId xmlns:a16="http://schemas.microsoft.com/office/drawing/2014/main" id="{157A56BE-E6D3-4C9A-8401-F4EA196CEE22}"/>
              </a:ext>
            </a:extLst>
          </p:cNvPr>
          <p:cNvSpPr>
            <a:spLocks xmlns:a="http://schemas.openxmlformats.org/drawingml/2006/main" noGrp="1"/>
          </p:cNvSpPr>
          <p:nvPr/>
        </p:nvSpPr>
        <p:spPr>
          <a:xfrm xmlns:a="http://schemas.openxmlformats.org/drawingml/2006/main">
            <a:off x="3917950" y="4371975"/>
            <a:ext cx="13398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Independent path</a:t>
            </a:r>
          </a:p>
        </p:txBody>
      </p:sp>
      <p:sp>
        <p:nvSpPr>
          <p:cNvPr id="98" name="">
            <a:extLst xmlns:a="http://schemas.openxmlformats.org/drawingml/2006/main">
              <a:ext uri="{FF2B5EF4-FFF2-40B4-BE49-F238E27FC236}">
                <a16:creationId xmlns:a16="http://schemas.microsoft.com/office/drawing/2014/main" id="{4E1559EE-4CC8-41D9-80EB-D98345DF66C7}"/>
              </a:ext>
            </a:extLst>
          </p:cNvPr>
          <p:cNvSpPr>
            <a:spLocks xmlns:a="http://schemas.openxmlformats.org/drawingml/2006/main" noGrp="1"/>
          </p:cNvSpPr>
          <p:nvPr/>
        </p:nvSpPr>
        <p:spPr>
          <a:xfrm xmlns:a="http://schemas.openxmlformats.org/drawingml/2006/main">
            <a:off x="3917950" y="4543425"/>
            <a:ext cx="1339850" cy="4000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direct to the ESCs · bypasses FC, VIO and AI</a:t>
            </a:r>
          </a:p>
        </p:txBody>
      </p:sp>
      <p:sp>
        <p:nvSpPr>
          <p:cNvPr id="99" name="">
            <a:extLst xmlns:a="http://schemas.openxmlformats.org/drawingml/2006/main">
              <a:ext uri="{FF2B5EF4-FFF2-40B4-BE49-F238E27FC236}">
                <a16:creationId xmlns:a16="http://schemas.microsoft.com/office/drawing/2014/main" id="{30CE7FF9-E79A-4DD0-A127-41BBA70FDF71}"/>
              </a:ext>
            </a:extLst>
          </p:cNvPr>
          <p:cNvSpPr>
            <a:spLocks xmlns:a="http://schemas.openxmlformats.org/drawingml/2006/main" noGrp="1"/>
          </p:cNvSpPr>
          <p:nvPr/>
        </p:nvSpPr>
        <p:spPr>
          <a:xfrm xmlns:a="http://schemas.openxmlformats.org/drawingml/2006/main">
            <a:off x="5581650" y="4152900"/>
            <a:ext cx="60769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PLATFORM</a:t>
            </a:r>
          </a:p>
        </p:txBody>
      </p:sp>
      <p:sp>
        <p:nvSpPr>
          <p:cNvPr id="100" name="">
            <a:extLst xmlns:a="http://schemas.openxmlformats.org/drawingml/2006/main">
              <a:ext uri="{FF2B5EF4-FFF2-40B4-BE49-F238E27FC236}">
                <a16:creationId xmlns:a16="http://schemas.microsoft.com/office/drawing/2014/main" id="{81C340E7-B992-40D4-8F9C-3500225E1BFA}"/>
              </a:ext>
            </a:extLst>
          </p:cNvPr>
          <p:cNvSpPr>
            <a:spLocks xmlns:a="http://schemas.openxmlformats.org/drawingml/2006/main" noGrp="1"/>
          </p:cNvSpPr>
          <p:nvPr/>
        </p:nvSpPr>
        <p:spPr>
          <a:xfrm xmlns:a="http://schemas.openxmlformats.org/drawingml/2006/main">
            <a:off x="5638800" y="4371975"/>
            <a:ext cx="134778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LPDDR4</a:t>
            </a:r>
          </a:p>
        </p:txBody>
      </p:sp>
      <p:sp>
        <p:nvSpPr>
          <p:cNvPr id="101" name="">
            <a:extLst xmlns:a="http://schemas.openxmlformats.org/drawingml/2006/main">
              <a:ext uri="{FF2B5EF4-FFF2-40B4-BE49-F238E27FC236}">
                <a16:creationId xmlns:a16="http://schemas.microsoft.com/office/drawing/2014/main" id="{47203ADA-82F9-401A-9624-D6781ABC90B7}"/>
              </a:ext>
            </a:extLst>
          </p:cNvPr>
          <p:cNvSpPr>
            <a:spLocks xmlns:a="http://schemas.openxmlformats.org/drawingml/2006/main" noGrp="1"/>
          </p:cNvSpPr>
          <p:nvPr/>
        </p:nvSpPr>
        <p:spPr>
          <a:xfrm xmlns:a="http://schemas.openxmlformats.org/drawingml/2006/main">
            <a:off x="5638800" y="4543425"/>
            <a:ext cx="1347788"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2 GB · 32-bit</a:t>
            </a:r>
          </a:p>
        </p:txBody>
      </p:sp>
      <p:sp>
        <p:nvSpPr>
          <p:cNvPr id="102" name="">
            <a:extLst xmlns:a="http://schemas.openxmlformats.org/drawingml/2006/main">
              <a:ext uri="{FF2B5EF4-FFF2-40B4-BE49-F238E27FC236}">
                <a16:creationId xmlns:a16="http://schemas.microsoft.com/office/drawing/2014/main" id="{97AD403A-B910-4373-9AC8-A7B1E9F735B7}"/>
              </a:ext>
            </a:extLst>
          </p:cNvPr>
          <p:cNvSpPr>
            <a:spLocks xmlns:a="http://schemas.openxmlformats.org/drawingml/2006/main" noGrp="1"/>
          </p:cNvSpPr>
          <p:nvPr/>
        </p:nvSpPr>
        <p:spPr>
          <a:xfrm xmlns:a="http://schemas.openxmlformats.org/drawingml/2006/main">
            <a:off x="7177088" y="4371975"/>
            <a:ext cx="134778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eMMC / NAND</a:t>
            </a:r>
          </a:p>
        </p:txBody>
      </p:sp>
      <p:sp>
        <p:nvSpPr>
          <p:cNvPr id="103" name="">
            <a:extLst xmlns:a="http://schemas.openxmlformats.org/drawingml/2006/main">
              <a:ext uri="{FF2B5EF4-FFF2-40B4-BE49-F238E27FC236}">
                <a16:creationId xmlns:a16="http://schemas.microsoft.com/office/drawing/2014/main" id="{50D0C33F-908E-4BB4-8FD2-61A9FB70D2C5}"/>
              </a:ext>
            </a:extLst>
          </p:cNvPr>
          <p:cNvSpPr>
            <a:spLocks xmlns:a="http://schemas.openxmlformats.org/drawingml/2006/main" noGrp="1"/>
          </p:cNvSpPr>
          <p:nvPr/>
        </p:nvSpPr>
        <p:spPr>
          <a:xfrm xmlns:a="http://schemas.openxmlformats.org/drawingml/2006/main">
            <a:off x="7177088" y="4543425"/>
            <a:ext cx="1347788"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logging</a:t>
            </a:r>
          </a:p>
        </p:txBody>
      </p:sp>
      <p:sp>
        <p:nvSpPr>
          <p:cNvPr id="104" name="">
            <a:extLst xmlns:a="http://schemas.openxmlformats.org/drawingml/2006/main">
              <a:ext uri="{FF2B5EF4-FFF2-40B4-BE49-F238E27FC236}">
                <a16:creationId xmlns:a16="http://schemas.microsoft.com/office/drawing/2014/main" id="{13411141-B43C-49B9-B2F3-AD816C48CCA0}"/>
              </a:ext>
            </a:extLst>
          </p:cNvPr>
          <p:cNvSpPr>
            <a:spLocks xmlns:a="http://schemas.openxmlformats.org/drawingml/2006/main" noGrp="1"/>
          </p:cNvSpPr>
          <p:nvPr/>
        </p:nvSpPr>
        <p:spPr>
          <a:xfrm xmlns:a="http://schemas.openxmlformats.org/drawingml/2006/main">
            <a:off x="8715375" y="4371975"/>
            <a:ext cx="134778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PMU</a:t>
            </a:r>
          </a:p>
        </p:txBody>
      </p:sp>
      <p:sp>
        <p:nvSpPr>
          <p:cNvPr id="105" name="">
            <a:extLst xmlns:a="http://schemas.openxmlformats.org/drawingml/2006/main">
              <a:ext uri="{FF2B5EF4-FFF2-40B4-BE49-F238E27FC236}">
                <a16:creationId xmlns:a16="http://schemas.microsoft.com/office/drawing/2014/main" id="{217DC93B-A194-413C-92C2-73737BF774DA}"/>
              </a:ext>
            </a:extLst>
          </p:cNvPr>
          <p:cNvSpPr>
            <a:spLocks xmlns:a="http://schemas.openxmlformats.org/drawingml/2006/main" noGrp="1"/>
          </p:cNvSpPr>
          <p:nvPr/>
        </p:nvSpPr>
        <p:spPr>
          <a:xfrm xmlns:a="http://schemas.openxmlformats.org/drawingml/2006/main">
            <a:off x="8715375" y="4543425"/>
            <a:ext cx="1347788"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5 power domains</a:t>
            </a:r>
          </a:p>
        </p:txBody>
      </p:sp>
      <p:sp>
        <p:nvSpPr>
          <p:cNvPr id="106" name="">
            <a:extLst xmlns:a="http://schemas.openxmlformats.org/drawingml/2006/main">
              <a:ext uri="{FF2B5EF4-FFF2-40B4-BE49-F238E27FC236}">
                <a16:creationId xmlns:a16="http://schemas.microsoft.com/office/drawing/2014/main" id="{016E445A-05AE-4178-953B-B752B908B7F3}"/>
              </a:ext>
            </a:extLst>
          </p:cNvPr>
          <p:cNvSpPr>
            <a:spLocks xmlns:a="http://schemas.openxmlformats.org/drawingml/2006/main" noGrp="1"/>
          </p:cNvSpPr>
          <p:nvPr/>
        </p:nvSpPr>
        <p:spPr>
          <a:xfrm xmlns:a="http://schemas.openxmlformats.org/drawingml/2006/main">
            <a:off x="10253663" y="4371975"/>
            <a:ext cx="134778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SEC</a:t>
            </a:r>
          </a:p>
        </p:txBody>
      </p:sp>
      <p:sp>
        <p:nvSpPr>
          <p:cNvPr id="107" name="">
            <a:extLst xmlns:a="http://schemas.openxmlformats.org/drawingml/2006/main">
              <a:ext uri="{FF2B5EF4-FFF2-40B4-BE49-F238E27FC236}">
                <a16:creationId xmlns:a16="http://schemas.microsoft.com/office/drawing/2014/main" id="{D89ED811-C2E2-49DA-A315-19459C4A67C2}"/>
              </a:ext>
            </a:extLst>
          </p:cNvPr>
          <p:cNvSpPr>
            <a:spLocks xmlns:a="http://schemas.openxmlformats.org/drawingml/2006/main" noGrp="1"/>
          </p:cNvSpPr>
          <p:nvPr/>
        </p:nvSpPr>
        <p:spPr>
          <a:xfrm xmlns:a="http://schemas.openxmlformats.org/drawingml/2006/main">
            <a:off x="10253663" y="4543425"/>
            <a:ext cx="1347788"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secure boot</a:t>
            </a:r>
          </a:p>
        </p:txBody>
      </p:sp>
      <p:sp>
        <p:nvSpPr>
          <p:cNvPr id="108" name="">
            <a:extLst xmlns:a="http://schemas.openxmlformats.org/drawingml/2006/main">
              <a:ext uri="{FF2B5EF4-FFF2-40B4-BE49-F238E27FC236}">
                <a16:creationId xmlns:a16="http://schemas.microsoft.com/office/drawing/2014/main" id="{12F3FE1E-20B1-4E97-AB01-221D0A60710B}"/>
              </a:ext>
            </a:extLst>
          </p:cNvPr>
          <p:cNvSpPr>
            <a:spLocks xmlns:a="http://schemas.openxmlformats.org/drawingml/2006/main" noGrp="1"/>
          </p:cNvSpPr>
          <p:nvPr/>
        </p:nvSpPr>
        <p:spPr>
          <a:xfrm xmlns:a="http://schemas.openxmlformats.org/drawingml/2006/main">
            <a:off x="5638800" y="4829175"/>
            <a:ext cx="2886075"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Gigabit Ethernet / USB 3</a:t>
            </a:r>
          </a:p>
        </p:txBody>
      </p:sp>
      <p:sp>
        <p:nvSpPr>
          <p:cNvPr id="109" name="">
            <a:extLst xmlns:a="http://schemas.openxmlformats.org/drawingml/2006/main">
              <a:ext uri="{FF2B5EF4-FFF2-40B4-BE49-F238E27FC236}">
                <a16:creationId xmlns:a16="http://schemas.microsoft.com/office/drawing/2014/main" id="{BD9350DC-28E7-4765-A22B-3AED358465A6}"/>
              </a:ext>
            </a:extLst>
          </p:cNvPr>
          <p:cNvSpPr>
            <a:spLocks xmlns:a="http://schemas.openxmlformats.org/drawingml/2006/main" noGrp="1"/>
          </p:cNvSpPr>
          <p:nvPr/>
        </p:nvSpPr>
        <p:spPr>
          <a:xfrm xmlns:a="http://schemas.openxmlformats.org/drawingml/2006/main">
            <a:off x="5638800" y="5000625"/>
            <a:ext cx="2886075"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payload + ground link</a:t>
            </a:r>
          </a:p>
        </p:txBody>
      </p:sp>
      <p:sp>
        <p:nvSpPr>
          <p:cNvPr id="110" name="">
            <a:extLst xmlns:a="http://schemas.openxmlformats.org/drawingml/2006/main">
              <a:ext uri="{FF2B5EF4-FFF2-40B4-BE49-F238E27FC236}">
                <a16:creationId xmlns:a16="http://schemas.microsoft.com/office/drawing/2014/main" id="{D50BD069-8D61-4F69-8C3F-A42E61BBC79D}"/>
              </a:ext>
            </a:extLst>
          </p:cNvPr>
          <p:cNvSpPr>
            <a:spLocks xmlns:a="http://schemas.openxmlformats.org/drawingml/2006/main" noGrp="1"/>
          </p:cNvSpPr>
          <p:nvPr/>
        </p:nvSpPr>
        <p:spPr>
          <a:xfrm xmlns:a="http://schemas.openxmlformats.org/drawingml/2006/main">
            <a:off x="8715375" y="4829175"/>
            <a:ext cx="1347788" cy="3238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CAN-FD × 2 · SPI · I²C</a:t>
            </a:r>
          </a:p>
        </p:txBody>
      </p:sp>
      <p:sp>
        <p:nvSpPr>
          <p:cNvPr id="111" name="">
            <a:extLst xmlns:a="http://schemas.openxmlformats.org/drawingml/2006/main">
              <a:ext uri="{FF2B5EF4-FFF2-40B4-BE49-F238E27FC236}">
                <a16:creationId xmlns:a16="http://schemas.microsoft.com/office/drawing/2014/main" id="{1063F576-C67B-42DB-A9F8-5491E660B6E1}"/>
              </a:ext>
            </a:extLst>
          </p:cNvPr>
          <p:cNvSpPr>
            <a:spLocks xmlns:a="http://schemas.openxmlformats.org/drawingml/2006/main" noGrp="1"/>
          </p:cNvSpPr>
          <p:nvPr/>
        </p:nvSpPr>
        <p:spPr>
          <a:xfrm xmlns:a="http://schemas.openxmlformats.org/drawingml/2006/main">
            <a:off x="8715375" y="5153025"/>
            <a:ext cx="1347788"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gimbal, payload</a:t>
            </a:r>
          </a:p>
        </p:txBody>
      </p:sp>
      <p:sp>
        <p:nvSpPr>
          <p:cNvPr id="112" name="">
            <a:extLst xmlns:a="http://schemas.openxmlformats.org/drawingml/2006/main">
              <a:ext uri="{FF2B5EF4-FFF2-40B4-BE49-F238E27FC236}">
                <a16:creationId xmlns:a16="http://schemas.microsoft.com/office/drawing/2014/main" id="{49D58C03-F52F-433C-99EC-EF2FCF787EDE}"/>
              </a:ext>
            </a:extLst>
          </p:cNvPr>
          <p:cNvSpPr>
            <a:spLocks xmlns:a="http://schemas.openxmlformats.org/drawingml/2006/main" noGrp="1"/>
          </p:cNvSpPr>
          <p:nvPr/>
        </p:nvSpPr>
        <p:spPr>
          <a:xfrm xmlns:a="http://schemas.openxmlformats.org/drawingml/2006/main">
            <a:off x="10253663" y="4829175"/>
            <a:ext cx="1347788"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1E293B"/>
                </a:solidFill>
                <a:latin typeface="Arial"/>
                <a:ea typeface="Arial"/>
                <a:cs typeface="Arial"/>
              </a:defRPr>
            </a:pPr>
            <a:r>
              <a:t>JTAG</a:t>
            </a:r>
          </a:p>
        </p:txBody>
      </p:sp>
      <p:sp>
        <p:nvSpPr>
          <p:cNvPr id="113" name="">
            <a:extLst xmlns:a="http://schemas.openxmlformats.org/drawingml/2006/main">
              <a:ext uri="{FF2B5EF4-FFF2-40B4-BE49-F238E27FC236}">
                <a16:creationId xmlns:a16="http://schemas.microsoft.com/office/drawing/2014/main" id="{823C5EE0-4612-4CE8-9445-3F8A284E0A07}"/>
              </a:ext>
            </a:extLst>
          </p:cNvPr>
          <p:cNvSpPr>
            <a:spLocks xmlns:a="http://schemas.openxmlformats.org/drawingml/2006/main" noGrp="1"/>
          </p:cNvSpPr>
          <p:nvPr/>
        </p:nvSpPr>
        <p:spPr>
          <a:xfrm xmlns:a="http://schemas.openxmlformats.org/drawingml/2006/main">
            <a:off x="10253663" y="5000625"/>
            <a:ext cx="1347788"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a:solidFill>
                  <a:srgbClr val="4B5563"/>
                </a:solidFill>
                <a:latin typeface="Arial"/>
                <a:ea typeface="Arial"/>
                <a:cs typeface="Arial"/>
              </a:defRPr>
            </a:pPr>
            <a:r>
              <a:t>debug</a:t>
            </a:r>
          </a:p>
        </p:txBody>
      </p:sp>
      <p:sp>
        <p:nvSpPr>
          <p:cNvPr id="114" name="">
            <a:extLst xmlns:a="http://schemas.openxmlformats.org/drawingml/2006/main">
              <a:ext uri="{FF2B5EF4-FFF2-40B4-BE49-F238E27FC236}">
                <a16:creationId xmlns:a16="http://schemas.microsoft.com/office/drawing/2014/main" id="{A1D84117-5409-41E7-811A-AC47B0B5CC3F}"/>
              </a:ext>
            </a:extLst>
          </p:cNvPr>
          <p:cNvSpPr>
            <a:spLocks xmlns:a="http://schemas.openxmlformats.org/drawingml/2006/main" noGrp="1"/>
          </p:cNvSpPr>
          <p:nvPr/>
        </p:nvSpPr>
        <p:spPr>
          <a:xfrm xmlns:a="http://schemas.openxmlformats.org/drawingml/2006/main">
            <a:off x="3124200" y="4162425"/>
            <a:ext cx="2190750" cy="152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07706F"/>
                </a:solidFill>
                <a:latin typeface="Arial"/>
                <a:ea typeface="Arial"/>
                <a:cs typeface="Arial"/>
              </a:defRPr>
            </a:pPr>
            <a:r>
              <a:t>independent of the mission stack</a:t>
            </a:r>
          </a:p>
        </p:txBody>
      </p:sp>
      <p:sp>
        <p:nvSpPr>
          <p:cNvPr id="115" name="">
            <a:extLst xmlns:a="http://schemas.openxmlformats.org/drawingml/2006/main">
              <a:ext uri="{FF2B5EF4-FFF2-40B4-BE49-F238E27FC236}">
                <a16:creationId xmlns:a16="http://schemas.microsoft.com/office/drawing/2014/main" id="{AF0F01AF-5532-4A93-8FDF-FAF65A1464F5}"/>
              </a:ext>
            </a:extLst>
          </p:cNvPr>
          <p:cNvSpPr>
            <a:spLocks xmlns:a="http://schemas.openxmlformats.org/drawingml/2006/main" noGrp="1"/>
          </p:cNvSpPr>
          <p:nvPr/>
        </p:nvSpPr>
        <p:spPr>
          <a:xfrm xmlns:a="http://schemas.openxmlformats.org/drawingml/2006/main">
            <a:off x="533400" y="5562600"/>
            <a:ext cx="4781550" cy="1714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1E293B"/>
                </a:solidFill>
                <a:latin typeface="Arial"/>
                <a:ea typeface="Arial"/>
                <a:cs typeface="Arial"/>
              </a:defRPr>
            </a:pPr>
            <a:r>
              <a:t>External: ESCs and motors</a:t>
            </a:r>
          </a:p>
        </p:txBody>
      </p:sp>
      <p:sp>
        <p:nvSpPr>
          <p:cNvPr id="116" name="">
            <a:extLst xmlns:a="http://schemas.openxmlformats.org/drawingml/2006/main">
              <a:ext uri="{FF2B5EF4-FFF2-40B4-BE49-F238E27FC236}">
                <a16:creationId xmlns:a16="http://schemas.microsoft.com/office/drawing/2014/main" id="{B569A7E9-729B-4ACE-AACA-738B7516F834}"/>
              </a:ext>
            </a:extLst>
          </p:cNvPr>
          <p:cNvSpPr>
            <a:spLocks xmlns:a="http://schemas.openxmlformats.org/drawingml/2006/main" noGrp="1"/>
          </p:cNvSpPr>
          <p:nvPr/>
        </p:nvSpPr>
        <p:spPr>
          <a:xfrm xmlns:a="http://schemas.openxmlformats.org/drawingml/2006/main">
            <a:off x="5734050" y="5448300"/>
            <a:ext cx="1752600" cy="4000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Sensors and RC reach the flight cores.</a:t>
            </a:r>
          </a:p>
        </p:txBody>
      </p:sp>
      <p:sp>
        <p:nvSpPr>
          <p:cNvPr id="117" name="">
            <a:extLst xmlns:a="http://schemas.openxmlformats.org/drawingml/2006/main">
              <a:ext uri="{FF2B5EF4-FFF2-40B4-BE49-F238E27FC236}">
                <a16:creationId xmlns:a16="http://schemas.microsoft.com/office/drawing/2014/main" id="{E594E25F-63ED-479D-B53F-40A2682A1ACC}"/>
              </a:ext>
            </a:extLst>
          </p:cNvPr>
          <p:cNvSpPr>
            <a:spLocks xmlns:a="http://schemas.openxmlformats.org/drawingml/2006/main" noGrp="1"/>
          </p:cNvSpPr>
          <p:nvPr/>
        </p:nvSpPr>
        <p:spPr>
          <a:xfrm xmlns:a="http://schemas.openxmlformats.org/drawingml/2006/main">
            <a:off x="7848600" y="5448300"/>
            <a:ext cx="1752600" cy="4000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Camera frames run ISP, features, pose.</a:t>
            </a:r>
          </a:p>
        </p:txBody>
      </p:sp>
      <p:sp>
        <p:nvSpPr>
          <p:cNvPr id="118" name="">
            <a:extLst xmlns:a="http://schemas.openxmlformats.org/drawingml/2006/main">
              <a:ext uri="{FF2B5EF4-FFF2-40B4-BE49-F238E27FC236}">
                <a16:creationId xmlns:a16="http://schemas.microsoft.com/office/drawing/2014/main" id="{CDD7DFDB-71F6-4C2C-99F7-ADD135503B86}"/>
              </a:ext>
            </a:extLst>
          </p:cNvPr>
          <p:cNvSpPr>
            <a:spLocks xmlns:a="http://schemas.openxmlformats.org/drawingml/2006/main" noGrp="1"/>
          </p:cNvSpPr>
          <p:nvPr/>
        </p:nvSpPr>
        <p:spPr>
          <a:xfrm xmlns:a="http://schemas.openxmlformats.org/drawingml/2006/main">
            <a:off x="9963150" y="5448300"/>
            <a:ext cx="1752600" cy="4000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The 30 Hz pose reaches the flight loop.</a:t>
            </a:r>
          </a:p>
        </p:txBody>
      </p:sp>
      <p:sp>
        <p:nvSpPr>
          <p:cNvPr id="119" name="">
            <a:extLst xmlns:a="http://schemas.openxmlformats.org/drawingml/2006/main">
              <a:ext uri="{FF2B5EF4-FFF2-40B4-BE49-F238E27FC236}">
                <a16:creationId xmlns:a16="http://schemas.microsoft.com/office/drawing/2014/main" id="{9592054B-076C-49AE-91F3-48EA5D6FE560}"/>
              </a:ext>
            </a:extLst>
          </p:cNvPr>
          <p:cNvSpPr>
            <a:spLocks xmlns:a="http://schemas.openxmlformats.org/drawingml/2006/main" noGrp="1"/>
          </p:cNvSpPr>
          <p:nvPr/>
        </p:nvSpPr>
        <p:spPr>
          <a:xfrm xmlns:a="http://schemas.openxmlformats.org/drawingml/2006/main">
            <a:off x="5734050" y="5905500"/>
            <a:ext cx="1752600" cy="4000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Motor commands leave on ESC OUT.</a:t>
            </a:r>
          </a:p>
        </p:txBody>
      </p:sp>
      <p:sp>
        <p:nvSpPr>
          <p:cNvPr id="120" name="">
            <a:extLst xmlns:a="http://schemas.openxmlformats.org/drawingml/2006/main">
              <a:ext uri="{FF2B5EF4-FFF2-40B4-BE49-F238E27FC236}">
                <a16:creationId xmlns:a16="http://schemas.microsoft.com/office/drawing/2014/main" id="{32BD5F34-4A6C-420A-97A6-408EAC51496E}"/>
              </a:ext>
            </a:extLst>
          </p:cNvPr>
          <p:cNvSpPr>
            <a:spLocks xmlns:a="http://schemas.openxmlformats.org/drawingml/2006/main" noGrp="1"/>
          </p:cNvSpPr>
          <p:nvPr/>
        </p:nvSpPr>
        <p:spPr>
          <a:xfrm xmlns:a="http://schemas.openxmlformats.org/drawingml/2006/main">
            <a:off x="7848600" y="5905500"/>
            <a:ext cx="1752600" cy="4000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Link monitor trips the safe-state FSM.</a:t>
            </a:r>
          </a:p>
        </p:txBody>
      </p:sp>
      <p:sp>
        <p:nvSpPr>
          <p:cNvPr id="121" name="">
            <a:extLst xmlns:a="http://schemas.openxmlformats.org/drawingml/2006/main">
              <a:ext uri="{FF2B5EF4-FFF2-40B4-BE49-F238E27FC236}">
                <a16:creationId xmlns:a16="http://schemas.microsoft.com/office/drawing/2014/main" id="{DD7021B8-1C55-4BEC-92E8-D48841622D86}"/>
              </a:ext>
            </a:extLst>
          </p:cNvPr>
          <p:cNvSpPr>
            <a:spLocks xmlns:a="http://schemas.openxmlformats.org/drawingml/2006/main" noGrp="1"/>
          </p:cNvSpPr>
          <p:nvPr/>
        </p:nvSpPr>
        <p:spPr>
          <a:xfrm xmlns:a="http://schemas.openxmlformats.org/drawingml/2006/main">
            <a:off x="9963150" y="5905500"/>
            <a:ext cx="1752600" cy="4000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a:solidFill>
                  <a:srgbClr val="1E293B"/>
                </a:solidFill>
                <a:latin typeface="Arial"/>
                <a:ea typeface="Arial"/>
                <a:cs typeface="Arial"/>
              </a:defRPr>
            </a:pPr>
            <a:r>
              <a:t>The island takes the ESCs directly.</a:t>
            </a:r>
          </a:p>
        </p:txBody>
      </p:sp>
      <p:sp>
        <p:nvSpPr>
          <p:cNvPr id="122" name="">
            <a:extLst xmlns:a="http://schemas.openxmlformats.org/drawingml/2006/main">
              <a:ext uri="{FF2B5EF4-FFF2-40B4-BE49-F238E27FC236}">
                <a16:creationId xmlns:a16="http://schemas.microsoft.com/office/drawing/2014/main" id="{3E9671D6-8F3F-4A69-B2DA-39B0B9485FD0}"/>
              </a:ext>
            </a:extLst>
          </p:cNvPr>
          <p:cNvSpPr>
            <a:spLocks xmlns:a="http://schemas.openxmlformats.org/drawingml/2006/main" noGrp="1"/>
          </p:cNvSpPr>
          <p:nvPr/>
        </p:nvSpPr>
        <p:spPr>
          <a:xfrm xmlns:a="http://schemas.openxmlformats.org/drawingml/2006/main">
            <a:off x="2114550" y="2581275"/>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1</a:t>
            </a:r>
          </a:p>
        </p:txBody>
      </p:sp>
      <p:sp>
        <p:nvSpPr>
          <p:cNvPr id="123" name="">
            <a:extLst xmlns:a="http://schemas.openxmlformats.org/drawingml/2006/main">
              <a:ext uri="{FF2B5EF4-FFF2-40B4-BE49-F238E27FC236}">
                <a16:creationId xmlns:a16="http://schemas.microsoft.com/office/drawing/2014/main" id="{3DF1CB08-47E0-462C-A6C9-7EE9F0633AF1}"/>
              </a:ext>
            </a:extLst>
          </p:cNvPr>
          <p:cNvSpPr>
            <a:spLocks xmlns:a="http://schemas.openxmlformats.org/drawingml/2006/main" noGrp="1"/>
          </p:cNvSpPr>
          <p:nvPr/>
        </p:nvSpPr>
        <p:spPr>
          <a:xfrm xmlns:a="http://schemas.openxmlformats.org/drawingml/2006/main">
            <a:off x="5454650" y="2124075"/>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2</a:t>
            </a:r>
          </a:p>
        </p:txBody>
      </p:sp>
      <p:sp>
        <p:nvSpPr>
          <p:cNvPr id="124" name="">
            <a:extLst xmlns:a="http://schemas.openxmlformats.org/drawingml/2006/main">
              <a:ext uri="{FF2B5EF4-FFF2-40B4-BE49-F238E27FC236}">
                <a16:creationId xmlns:a16="http://schemas.microsoft.com/office/drawing/2014/main" id="{1E597F6F-F712-4AB1-A4E9-6E44F967F3E9}"/>
              </a:ext>
            </a:extLst>
          </p:cNvPr>
          <p:cNvSpPr>
            <a:spLocks xmlns:a="http://schemas.openxmlformats.org/drawingml/2006/main" noGrp="1"/>
          </p:cNvSpPr>
          <p:nvPr/>
        </p:nvSpPr>
        <p:spPr>
          <a:xfrm xmlns:a="http://schemas.openxmlformats.org/drawingml/2006/main">
            <a:off x="8286750" y="278130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3</a:t>
            </a:r>
          </a:p>
        </p:txBody>
      </p:sp>
      <p:sp>
        <p:nvSpPr>
          <p:cNvPr id="125" name="">
            <a:extLst xmlns:a="http://schemas.openxmlformats.org/drawingml/2006/main">
              <a:ext uri="{FF2B5EF4-FFF2-40B4-BE49-F238E27FC236}">
                <a16:creationId xmlns:a16="http://schemas.microsoft.com/office/drawing/2014/main" id="{386A2256-4010-42AD-A42A-A98C67489DBA}"/>
              </a:ext>
            </a:extLst>
          </p:cNvPr>
          <p:cNvSpPr>
            <a:spLocks xmlns:a="http://schemas.openxmlformats.org/drawingml/2006/main" noGrp="1"/>
          </p:cNvSpPr>
          <p:nvPr/>
        </p:nvSpPr>
        <p:spPr>
          <a:xfrm xmlns:a="http://schemas.openxmlformats.org/drawingml/2006/main">
            <a:off x="3981450" y="2581275"/>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4</a:t>
            </a:r>
          </a:p>
        </p:txBody>
      </p:sp>
      <p:sp>
        <p:nvSpPr>
          <p:cNvPr id="126" name="">
            <a:extLst xmlns:a="http://schemas.openxmlformats.org/drawingml/2006/main">
              <a:ext uri="{FF2B5EF4-FFF2-40B4-BE49-F238E27FC236}">
                <a16:creationId xmlns:a16="http://schemas.microsoft.com/office/drawing/2014/main" id="{5EE9FA4E-5184-453A-83C0-E771E5AEBD23}"/>
              </a:ext>
            </a:extLst>
          </p:cNvPr>
          <p:cNvSpPr>
            <a:spLocks xmlns:a="http://schemas.openxmlformats.org/drawingml/2006/main" noGrp="1"/>
          </p:cNvSpPr>
          <p:nvPr/>
        </p:nvSpPr>
        <p:spPr>
          <a:xfrm xmlns:a="http://schemas.openxmlformats.org/drawingml/2006/main">
            <a:off x="1778000" y="4362450"/>
            <a:ext cx="190500" cy="1905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5</a:t>
            </a:r>
          </a:p>
        </p:txBody>
      </p:sp>
      <p:sp>
        <p:nvSpPr>
          <p:cNvPr id="127" name="">
            <a:extLst xmlns:a="http://schemas.openxmlformats.org/drawingml/2006/main">
              <a:ext uri="{FF2B5EF4-FFF2-40B4-BE49-F238E27FC236}">
                <a16:creationId xmlns:a16="http://schemas.microsoft.com/office/drawing/2014/main" id="{3A8FF732-3132-4E05-9124-4379EA2EBDEE}"/>
              </a:ext>
            </a:extLst>
          </p:cNvPr>
          <p:cNvSpPr>
            <a:spLocks xmlns:a="http://schemas.openxmlformats.org/drawingml/2006/main" noGrp="1"/>
          </p:cNvSpPr>
          <p:nvPr/>
        </p:nvSpPr>
        <p:spPr>
          <a:xfrm xmlns:a="http://schemas.openxmlformats.org/drawingml/2006/main">
            <a:off x="4721225" y="5429250"/>
            <a:ext cx="171450" cy="1714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F</a:t>
            </a:r>
          </a:p>
        </p:txBody>
      </p:sp>
      <p:sp>
        <p:nvSpPr>
          <p:cNvPr id="128" name="">
            <a:extLst xmlns:a="http://schemas.openxmlformats.org/drawingml/2006/main">
              <a:ext uri="{FF2B5EF4-FFF2-40B4-BE49-F238E27FC236}">
                <a16:creationId xmlns:a16="http://schemas.microsoft.com/office/drawing/2014/main" id="{19040782-D44A-4071-98CA-34A98E297833}"/>
              </a:ext>
            </a:extLst>
          </p:cNvPr>
          <p:cNvSpPr>
            <a:spLocks xmlns:a="http://schemas.openxmlformats.org/drawingml/2006/main" noGrp="1"/>
          </p:cNvSpPr>
          <p:nvPr/>
        </p:nvSpPr>
        <p:spPr>
          <a:xfrm xmlns:a="http://schemas.openxmlformats.org/drawingml/2006/main">
            <a:off x="5505450" y="5448300"/>
            <a:ext cx="171450" cy="1714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1</a:t>
            </a:r>
          </a:p>
        </p:txBody>
      </p:sp>
      <p:sp>
        <p:nvSpPr>
          <p:cNvPr id="129" name="">
            <a:extLst xmlns:a="http://schemas.openxmlformats.org/drawingml/2006/main">
              <a:ext uri="{FF2B5EF4-FFF2-40B4-BE49-F238E27FC236}">
                <a16:creationId xmlns:a16="http://schemas.microsoft.com/office/drawing/2014/main" id="{1985049D-24CF-4E3E-813C-489C9B3178F9}"/>
              </a:ext>
            </a:extLst>
          </p:cNvPr>
          <p:cNvSpPr>
            <a:spLocks xmlns:a="http://schemas.openxmlformats.org/drawingml/2006/main" noGrp="1"/>
          </p:cNvSpPr>
          <p:nvPr/>
        </p:nvSpPr>
        <p:spPr>
          <a:xfrm xmlns:a="http://schemas.openxmlformats.org/drawingml/2006/main">
            <a:off x="7620000" y="5448300"/>
            <a:ext cx="171450" cy="1714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2</a:t>
            </a:r>
          </a:p>
        </p:txBody>
      </p:sp>
      <p:sp>
        <p:nvSpPr>
          <p:cNvPr id="130" name="">
            <a:extLst xmlns:a="http://schemas.openxmlformats.org/drawingml/2006/main">
              <a:ext uri="{FF2B5EF4-FFF2-40B4-BE49-F238E27FC236}">
                <a16:creationId xmlns:a16="http://schemas.microsoft.com/office/drawing/2014/main" id="{24ED634B-D381-486A-865B-9B84DFF921EF}"/>
              </a:ext>
            </a:extLst>
          </p:cNvPr>
          <p:cNvSpPr>
            <a:spLocks xmlns:a="http://schemas.openxmlformats.org/drawingml/2006/main" noGrp="1"/>
          </p:cNvSpPr>
          <p:nvPr/>
        </p:nvSpPr>
        <p:spPr>
          <a:xfrm xmlns:a="http://schemas.openxmlformats.org/drawingml/2006/main">
            <a:off x="9734550" y="5448300"/>
            <a:ext cx="171450" cy="1714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3</a:t>
            </a:r>
          </a:p>
        </p:txBody>
      </p:sp>
      <p:sp>
        <p:nvSpPr>
          <p:cNvPr id="131" name="">
            <a:extLst xmlns:a="http://schemas.openxmlformats.org/drawingml/2006/main">
              <a:ext uri="{FF2B5EF4-FFF2-40B4-BE49-F238E27FC236}">
                <a16:creationId xmlns:a16="http://schemas.microsoft.com/office/drawing/2014/main" id="{0F3EF3B2-72E3-4598-B940-F2259EB4C7B5}"/>
              </a:ext>
            </a:extLst>
          </p:cNvPr>
          <p:cNvSpPr>
            <a:spLocks xmlns:a="http://schemas.openxmlformats.org/drawingml/2006/main" noGrp="1"/>
          </p:cNvSpPr>
          <p:nvPr/>
        </p:nvSpPr>
        <p:spPr>
          <a:xfrm xmlns:a="http://schemas.openxmlformats.org/drawingml/2006/main">
            <a:off x="5505450" y="5905500"/>
            <a:ext cx="171450" cy="1714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4</a:t>
            </a:r>
          </a:p>
        </p:txBody>
      </p:sp>
      <p:sp>
        <p:nvSpPr>
          <p:cNvPr id="132" name="">
            <a:extLst xmlns:a="http://schemas.openxmlformats.org/drawingml/2006/main">
              <a:ext uri="{FF2B5EF4-FFF2-40B4-BE49-F238E27FC236}">
                <a16:creationId xmlns:a16="http://schemas.microsoft.com/office/drawing/2014/main" id="{526ED010-4E54-479C-8864-BD39FEE0BF77}"/>
              </a:ext>
            </a:extLst>
          </p:cNvPr>
          <p:cNvSpPr>
            <a:spLocks xmlns:a="http://schemas.openxmlformats.org/drawingml/2006/main" noGrp="1"/>
          </p:cNvSpPr>
          <p:nvPr/>
        </p:nvSpPr>
        <p:spPr>
          <a:xfrm xmlns:a="http://schemas.openxmlformats.org/drawingml/2006/main">
            <a:off x="7620000" y="5905500"/>
            <a:ext cx="171450" cy="1714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5</a:t>
            </a:r>
          </a:p>
        </p:txBody>
      </p:sp>
      <p:sp>
        <p:nvSpPr>
          <p:cNvPr id="133" name="">
            <a:extLst xmlns:a="http://schemas.openxmlformats.org/drawingml/2006/main">
              <a:ext uri="{FF2B5EF4-FFF2-40B4-BE49-F238E27FC236}">
                <a16:creationId xmlns:a16="http://schemas.microsoft.com/office/drawing/2014/main" id="{B9E4654E-A251-407A-B072-ABF7EF69B5DF}"/>
              </a:ext>
            </a:extLst>
          </p:cNvPr>
          <p:cNvSpPr>
            <a:spLocks xmlns:a="http://schemas.openxmlformats.org/drawingml/2006/main" noGrp="1"/>
          </p:cNvSpPr>
          <p:nvPr/>
        </p:nvSpPr>
        <p:spPr>
          <a:xfrm xmlns:a="http://schemas.openxmlformats.org/drawingml/2006/main">
            <a:off x="9734550" y="5905500"/>
            <a:ext cx="171450" cy="1714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F</a:t>
            </a:r>
          </a:p>
        </p:txBody>
      </p:sp>
    </p:spTree>
    <p:extLst>
      <p:ext uri="{BB962C8B-B14F-4D97-AF65-F5344CB8AC3E}">
        <p14:creationId xmlns:p14="http://schemas.microsoft.com/office/powerpoint/2010/main" val="429748779"/>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DF1EA441-068E-4134-8614-320867ED51DD}"/>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B1C295EA-71C7-4ACA-8714-A55D67198066}"/>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04 · COMPONENTS</a:t>
            </a:r>
          </a:p>
        </p:txBody>
      </p:sp>
      <p:sp>
        <p:nvSpPr>
          <p:cNvPr id="3" name="">
            <a:extLst xmlns:a="http://schemas.openxmlformats.org/drawingml/2006/main">
              <a:ext uri="{FF2B5EF4-FFF2-40B4-BE49-F238E27FC236}">
                <a16:creationId xmlns:a16="http://schemas.microsoft.com/office/drawing/2014/main" id="{E08934DD-260B-40D0-9078-11653B0A6ADB}"/>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Four blocks fly the craft; one can overrule them</a:t>
            </a:r>
          </a:p>
        </p:txBody>
      </p:sp>
      <p:sp>
        <p:nvSpPr>
          <p:cNvPr id="4" name="">
            <a:extLst xmlns:a="http://schemas.openxmlformats.org/drawingml/2006/main">
              <a:ext uri="{FF2B5EF4-FFF2-40B4-BE49-F238E27FC236}">
                <a16:creationId xmlns:a16="http://schemas.microsoft.com/office/drawing/2014/main" id="{39EB7763-BF8A-4EC3-A811-0A22BB3ABE58}"/>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Flight control, odometry and the phase-2 AI share the crossbar; the failsafe island acts from outside it.</a:t>
            </a:r>
          </a:p>
        </p:txBody>
      </p:sp>
      <p:sp>
        <p:nvSpPr>
          <p:cNvPr id="5" name="">
            <a:extLst xmlns:a="http://schemas.openxmlformats.org/drawingml/2006/main">
              <a:ext uri="{FF2B5EF4-FFF2-40B4-BE49-F238E27FC236}">
                <a16:creationId xmlns:a16="http://schemas.microsoft.com/office/drawing/2014/main" id="{B2FE3832-1A8B-4B54-8C7D-B2B53C088603}"/>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105839E-715B-4F00-8D39-DD56061187DD}"/>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0BB05145-065C-4523-BC12-C2C4879EFC4A}"/>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6C247001-C291-4FF3-BA1A-1EBAD15AEFD3}"/>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05</a:t>
            </a:r>
          </a:p>
        </p:txBody>
      </p:sp>
      <p:sp>
        <p:nvSpPr>
          <p:cNvPr id="9" name="">
            <a:extLst xmlns:a="http://schemas.openxmlformats.org/drawingml/2006/main">
              <a:ext uri="{FF2B5EF4-FFF2-40B4-BE49-F238E27FC236}">
                <a16:creationId xmlns:a16="http://schemas.microsoft.com/office/drawing/2014/main" id="{4430CAA8-5085-4736-A854-C2FB1F888721}"/>
              </a:ext>
            </a:extLst>
          </p:cNvPr>
          <p:cNvSpPr>
            <a:spLocks xmlns:a="http://schemas.openxmlformats.org/drawingml/2006/main" noGrp="1"/>
          </p:cNvSpPr>
          <p:nvPr/>
        </p:nvSpPr>
        <p:spPr>
          <a:xfrm xmlns:a="http://schemas.openxmlformats.org/drawingml/2006/main">
            <a:off x="457200" y="1600200"/>
            <a:ext cx="5543550" cy="1771650"/>
          </a:xfrm>
          <a:prstGeom xmlns:a="http://schemas.openxmlformats.org/drawingml/2006/main" prst="roundRect">
            <a:avLst>
              <a:gd name="adj" fmla="val 4301"/>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719C80F6-AC70-4AD4-BABB-D98A7D737918}"/>
              </a:ext>
            </a:extLst>
          </p:cNvPr>
          <p:cNvSpPr>
            <a:spLocks xmlns:a="http://schemas.openxmlformats.org/drawingml/2006/main" noGrp="1"/>
          </p:cNvSpPr>
          <p:nvPr/>
        </p:nvSpPr>
        <p:spPr>
          <a:xfrm xmlns:a="http://schemas.openxmlformats.org/drawingml/2006/main">
            <a:off x="457200" y="1600200"/>
            <a:ext cx="57150" cy="17716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D8306A08-44F0-4010-8A13-F1C5C19676C4}"/>
              </a:ext>
            </a:extLst>
          </p:cNvPr>
          <p:cNvSpPr>
            <a:spLocks xmlns:a="http://schemas.openxmlformats.org/drawingml/2006/main" noGrp="1"/>
          </p:cNvSpPr>
          <p:nvPr/>
        </p:nvSpPr>
        <p:spPr>
          <a:xfrm xmlns:a="http://schemas.openxmlformats.org/drawingml/2006/main">
            <a:off x="68580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Flight control</a:t>
            </a:r>
          </a:p>
        </p:txBody>
      </p:sp>
      <p:sp>
        <p:nvSpPr>
          <p:cNvPr id="12" name="">
            <a:extLst xmlns:a="http://schemas.openxmlformats.org/drawingml/2006/main">
              <a:ext uri="{FF2B5EF4-FFF2-40B4-BE49-F238E27FC236}">
                <a16:creationId xmlns:a16="http://schemas.microsoft.com/office/drawing/2014/main" id="{087623CB-E9D7-460A-B75F-903B77A26AF1}"/>
              </a:ext>
            </a:extLst>
          </p:cNvPr>
          <p:cNvSpPr>
            <a:spLocks xmlns:a="http://schemas.openxmlformats.org/drawingml/2006/main" noGrp="1"/>
          </p:cNvSpPr>
          <p:nvPr/>
        </p:nvSpPr>
        <p:spPr>
          <a:xfrm xmlns:a="http://schemas.openxmlformats.org/drawingml/2006/main">
            <a:off x="685800" y="2171700"/>
            <a:ext cx="508635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Two DGridRiscV cores, RV32IM_Zicsr, one for flight control and one for navigation, run PX4 or ArduPilot. IMU, magnetometer and barometer on three SPI links at 8 kHz; DShot600 on eight channels; SBUS, CRSF and MAVLink over UART.</a:t>
            </a:r>
          </a:p>
        </p:txBody>
      </p:sp>
      <p:sp>
        <p:nvSpPr>
          <p:cNvPr id="13" name="">
            <a:extLst xmlns:a="http://schemas.openxmlformats.org/drawingml/2006/main">
              <a:ext uri="{FF2B5EF4-FFF2-40B4-BE49-F238E27FC236}">
                <a16:creationId xmlns:a16="http://schemas.microsoft.com/office/drawing/2014/main" id="{917A7185-3AA2-4C04-9EF9-A8E3040F6468}"/>
              </a:ext>
            </a:extLst>
          </p:cNvPr>
          <p:cNvSpPr>
            <a:spLocks xmlns:a="http://schemas.openxmlformats.org/drawingml/2006/main" noGrp="1"/>
          </p:cNvSpPr>
          <p:nvPr/>
        </p:nvSpPr>
        <p:spPr>
          <a:xfrm xmlns:a="http://schemas.openxmlformats.org/drawingml/2006/main">
            <a:off x="6191250" y="1600200"/>
            <a:ext cx="5543550" cy="1771650"/>
          </a:xfrm>
          <a:prstGeom xmlns:a="http://schemas.openxmlformats.org/drawingml/2006/main" prst="roundRect">
            <a:avLst>
              <a:gd name="adj" fmla="val 4301"/>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4E37E23B-4EFC-4F19-868F-69BA9A412002}"/>
              </a:ext>
            </a:extLst>
          </p:cNvPr>
          <p:cNvSpPr>
            <a:spLocks xmlns:a="http://schemas.openxmlformats.org/drawingml/2006/main" noGrp="1"/>
          </p:cNvSpPr>
          <p:nvPr/>
        </p:nvSpPr>
        <p:spPr>
          <a:xfrm xmlns:a="http://schemas.openxmlformats.org/drawingml/2006/main">
            <a:off x="6191250" y="1600200"/>
            <a:ext cx="57150" cy="177165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CDBBB5A5-BDED-4D0E-B147-B1CAD3AE08FF}"/>
              </a:ext>
            </a:extLst>
          </p:cNvPr>
          <p:cNvSpPr>
            <a:spLocks xmlns:a="http://schemas.openxmlformats.org/drawingml/2006/main" noGrp="1"/>
          </p:cNvSpPr>
          <p:nvPr/>
        </p:nvSpPr>
        <p:spPr>
          <a:xfrm xmlns:a="http://schemas.openxmlformats.org/drawingml/2006/main">
            <a:off x="641985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Visual-inertial odometry</a:t>
            </a:r>
          </a:p>
        </p:txBody>
      </p:sp>
      <p:sp>
        <p:nvSpPr>
          <p:cNvPr id="16" name="">
            <a:extLst xmlns:a="http://schemas.openxmlformats.org/drawingml/2006/main">
              <a:ext uri="{FF2B5EF4-FFF2-40B4-BE49-F238E27FC236}">
                <a16:creationId xmlns:a16="http://schemas.microsoft.com/office/drawing/2014/main" id="{F39B00E2-1108-44AF-85D0-CCE3EAB3FA5D}"/>
              </a:ext>
            </a:extLst>
          </p:cNvPr>
          <p:cNvSpPr>
            <a:spLocks xmlns:a="http://schemas.openxmlformats.org/drawingml/2006/main" noGrp="1"/>
          </p:cNvSpPr>
          <p:nvPr/>
        </p:nvSpPr>
        <p:spPr>
          <a:xfrm xmlns:a="http://schemas.openxmlformats.org/drawingml/2006/main">
            <a:off x="6419850" y="2171700"/>
            <a:ext cx="508635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Two-lane MIPI CSI-2 to 1080p60, an ISP for rectification and lens shading, FAST corners with BRIEF descriptors at about 2k points per frame, and an EKF pose engine at 30 Hz. Geometry, not learned perception.</a:t>
            </a:r>
          </a:p>
        </p:txBody>
      </p:sp>
      <p:sp>
        <p:nvSpPr>
          <p:cNvPr id="17" name="">
            <a:extLst xmlns:a="http://schemas.openxmlformats.org/drawingml/2006/main">
              <a:ext uri="{FF2B5EF4-FFF2-40B4-BE49-F238E27FC236}">
                <a16:creationId xmlns:a16="http://schemas.microsoft.com/office/drawing/2014/main" id="{9DABA0A0-034C-4E84-88A9-B0D401C775E8}"/>
              </a:ext>
            </a:extLst>
          </p:cNvPr>
          <p:cNvSpPr>
            <a:spLocks xmlns:a="http://schemas.openxmlformats.org/drawingml/2006/main" noGrp="1"/>
          </p:cNvSpPr>
          <p:nvPr/>
        </p:nvSpPr>
        <p:spPr>
          <a:xfrm xmlns:a="http://schemas.openxmlformats.org/drawingml/2006/main">
            <a:off x="457200" y="3524250"/>
            <a:ext cx="5543550" cy="1571625"/>
          </a:xfrm>
          <a:prstGeom xmlns:a="http://schemas.openxmlformats.org/drawingml/2006/main" prst="roundRect">
            <a:avLst>
              <a:gd name="adj" fmla="val 4848"/>
            </a:avLst>
          </a:prstGeom>
          <a:solidFill xmlns:a="http://schemas.openxmlformats.org/drawingml/2006/main">
            <a:srgbClr val="FFFFFF"/>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11892B82-DACD-4E1A-9EDA-A8BA2A109593}"/>
              </a:ext>
            </a:extLst>
          </p:cNvPr>
          <p:cNvSpPr>
            <a:spLocks xmlns:a="http://schemas.openxmlformats.org/drawingml/2006/main" noGrp="1"/>
          </p:cNvSpPr>
          <p:nvPr/>
        </p:nvSpPr>
        <p:spPr>
          <a:xfrm xmlns:a="http://schemas.openxmlformats.org/drawingml/2006/main">
            <a:off x="457200" y="3524250"/>
            <a:ext cx="57150" cy="1571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0638573-58BC-44EA-B253-318374DC04F8}"/>
              </a:ext>
            </a:extLst>
          </p:cNvPr>
          <p:cNvSpPr>
            <a:spLocks xmlns:a="http://schemas.openxmlformats.org/drawingml/2006/main" noGrp="1"/>
          </p:cNvSpPr>
          <p:nvPr/>
        </p:nvSpPr>
        <p:spPr>
          <a:xfrm xmlns:a="http://schemas.openxmlformats.org/drawingml/2006/main">
            <a:off x="685800" y="371475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Failsafe island</a:t>
            </a:r>
          </a:p>
        </p:txBody>
      </p:sp>
      <p:sp>
        <p:nvSpPr>
          <p:cNvPr id="20" name="">
            <a:extLst xmlns:a="http://schemas.openxmlformats.org/drawingml/2006/main">
              <a:ext uri="{FF2B5EF4-FFF2-40B4-BE49-F238E27FC236}">
                <a16:creationId xmlns:a16="http://schemas.microsoft.com/office/drawing/2014/main" id="{4CEA1500-A9B3-4909-B7CA-7B287F21E62C}"/>
              </a:ext>
            </a:extLst>
          </p:cNvPr>
          <p:cNvSpPr>
            <a:spLocks xmlns:a="http://schemas.openxmlformats.org/drawingml/2006/main" noGrp="1"/>
          </p:cNvSpPr>
          <p:nvPr/>
        </p:nvSpPr>
        <p:spPr>
          <a:xfrm xmlns:a="http://schemas.openxmlformats.org/drawingml/2006/main">
            <a:off x="685800" y="4095750"/>
            <a:ext cx="508635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 hardware link monitor sees radio loss, GPS denial or an IMU fault and trips a safe-state machine: return to home or land. An independent path drives the ESCs, on isolated power and clock.</a:t>
            </a:r>
          </a:p>
        </p:txBody>
      </p:sp>
      <p:sp>
        <p:nvSpPr>
          <p:cNvPr id="21" name="">
            <a:extLst xmlns:a="http://schemas.openxmlformats.org/drawingml/2006/main">
              <a:ext uri="{FF2B5EF4-FFF2-40B4-BE49-F238E27FC236}">
                <a16:creationId xmlns:a16="http://schemas.microsoft.com/office/drawing/2014/main" id="{609EA122-25B9-4D12-9953-600F64621DB5}"/>
              </a:ext>
            </a:extLst>
          </p:cNvPr>
          <p:cNvSpPr>
            <a:spLocks xmlns:a="http://schemas.openxmlformats.org/drawingml/2006/main" noGrp="1"/>
          </p:cNvSpPr>
          <p:nvPr/>
        </p:nvSpPr>
        <p:spPr>
          <a:xfrm xmlns:a="http://schemas.openxmlformats.org/drawingml/2006/main">
            <a:off x="6191250" y="3524250"/>
            <a:ext cx="5543550" cy="1571625"/>
          </a:xfrm>
          <a:prstGeom xmlns:a="http://schemas.openxmlformats.org/drawingml/2006/main" prst="roundRect">
            <a:avLst>
              <a:gd name="adj" fmla="val 4848"/>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DC23B895-842C-40BC-BBE4-B17354FCFB68}"/>
              </a:ext>
            </a:extLst>
          </p:cNvPr>
          <p:cNvSpPr>
            <a:spLocks xmlns:a="http://schemas.openxmlformats.org/drawingml/2006/main" noGrp="1"/>
          </p:cNvSpPr>
          <p:nvPr/>
        </p:nvSpPr>
        <p:spPr>
          <a:xfrm xmlns:a="http://schemas.openxmlformats.org/drawingml/2006/main">
            <a:off x="6191250" y="3524250"/>
            <a:ext cx="57150" cy="1571625"/>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18E76131-9B6A-4362-9AD2-5FDB144B2491}"/>
              </a:ext>
            </a:extLst>
          </p:cNvPr>
          <p:cNvSpPr>
            <a:spLocks xmlns:a="http://schemas.openxmlformats.org/drawingml/2006/main" noGrp="1"/>
          </p:cNvSpPr>
          <p:nvPr/>
        </p:nvSpPr>
        <p:spPr>
          <a:xfrm xmlns:a="http://schemas.openxmlformats.org/drawingml/2006/main">
            <a:off x="6419850" y="371475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AI accelerator, phase 2</a:t>
            </a:r>
          </a:p>
        </p:txBody>
      </p:sp>
      <p:sp>
        <p:nvSpPr>
          <p:cNvPr id="24" name="">
            <a:extLst xmlns:a="http://schemas.openxmlformats.org/drawingml/2006/main">
              <a:ext uri="{FF2B5EF4-FFF2-40B4-BE49-F238E27FC236}">
                <a16:creationId xmlns:a16="http://schemas.microsoft.com/office/drawing/2014/main" id="{A302FE2A-DC26-4582-BE2E-C4DEDBFE5D0A}"/>
              </a:ext>
            </a:extLst>
          </p:cNvPr>
          <p:cNvSpPr>
            <a:spLocks xmlns:a="http://schemas.openxmlformats.org/drawingml/2006/main" noGrp="1"/>
          </p:cNvSpPr>
          <p:nvPr/>
        </p:nvSpPr>
        <p:spPr>
          <a:xfrm xmlns:a="http://schemas.openxmlformats.org/drawingml/2006/main">
            <a:off x="6419850" y="4095750"/>
            <a:ext cx="508635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An optional 10 TOPS INT8/INT4 array with 2 MB of SRAM and DMA, for object detection. It sits on a 28 nm die in the same package; flight and failsafe do not depend on it.</a:t>
            </a:r>
          </a:p>
        </p:txBody>
      </p:sp>
      <p:sp>
        <p:nvSpPr>
          <p:cNvPr id="25" name="">
            <a:extLst xmlns:a="http://schemas.openxmlformats.org/drawingml/2006/main">
              <a:ext uri="{FF2B5EF4-FFF2-40B4-BE49-F238E27FC236}">
                <a16:creationId xmlns:a16="http://schemas.microsoft.com/office/drawing/2014/main" id="{C0CF8F21-3DBF-457F-B99C-54C9D2BCFC3D}"/>
              </a:ext>
            </a:extLst>
          </p:cNvPr>
          <p:cNvSpPr>
            <a:spLocks xmlns:a="http://schemas.openxmlformats.org/drawingml/2006/main" noGrp="1"/>
          </p:cNvSpPr>
          <p:nvPr/>
        </p:nvSpPr>
        <p:spPr>
          <a:xfrm xmlns:a="http://schemas.openxmlformats.org/drawingml/2006/main">
            <a:off x="457200" y="5248275"/>
            <a:ext cx="11277600" cy="704850"/>
          </a:xfrm>
          <a:prstGeom xmlns:a="http://schemas.openxmlformats.org/drawingml/2006/main" prst="roundRect">
            <a:avLst>
              <a:gd name="adj" fmla="val 10811"/>
            </a:avLst>
          </a:prstGeom>
          <a:solidFill xmlns:a="http://schemas.openxmlformats.org/drawingml/2006/main">
            <a:srgbClr val="F4F8FE"/>
          </a:solidFill>
          <a:ln xmlns:a="http://schemas.openxmlformats.org/drawingml/2006/main" w="9525">
            <a:solidFill>
              <a:srgbClr val="E2E8F0"/>
            </a:solidFill>
            <a:prstDash val="solid"/>
          </a:ln>
        </p:spPr>
      </p:sp>
      <p:sp>
        <p:nvSpPr>
          <p:cNvPr id="26" name="">
            <a:extLst xmlns:a="http://schemas.openxmlformats.org/drawingml/2006/main">
              <a:ext uri="{FF2B5EF4-FFF2-40B4-BE49-F238E27FC236}">
                <a16:creationId xmlns:a16="http://schemas.microsoft.com/office/drawing/2014/main" id="{B47B1E41-E52A-4F53-8138-D5BCB644578A}"/>
              </a:ext>
            </a:extLst>
          </p:cNvPr>
          <p:cNvSpPr>
            <a:spLocks xmlns:a="http://schemas.openxmlformats.org/drawingml/2006/main" noGrp="1"/>
          </p:cNvSpPr>
          <p:nvPr/>
        </p:nvSpPr>
        <p:spPr>
          <a:xfrm xmlns:a="http://schemas.openxmlformats.org/drawingml/2006/main">
            <a:off x="685800" y="5372100"/>
            <a:ext cx="10820400" cy="4572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a:solidFill>
                  <a:srgbClr val="1E293B"/>
                </a:solidFill>
                <a:latin typeface="Arial"/>
                <a:ea typeface="Arial"/>
                <a:cs typeface="Arial"/>
              </a:defRPr>
            </a:pPr>
            <a:r>
              <a:t>Platform: LPDDR4 (2 GB, 32-bit), eMMC or NAND for logging, a PMU with five power domains, secure boot, Gigabit Ethernet and USB 3, CAN-FD × 2, SPI and I²C for gimbal and payload, and JTAG.</a:t>
            </a:r>
          </a:p>
        </p:txBody>
      </p:sp>
    </p:spTree>
    <p:extLst>
      <p:ext uri="{BB962C8B-B14F-4D97-AF65-F5344CB8AC3E}">
        <p14:creationId xmlns:p14="http://schemas.microsoft.com/office/powerpoint/2010/main" val="1025533568"/>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D3476BE9-376D-48EA-9DBC-56B6F66E7B74}"/>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85346C3-118C-47D4-B66A-84C7E60656A2}"/>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05 · DESIGN DECISIONS</a:t>
            </a:r>
          </a:p>
        </p:txBody>
      </p:sp>
      <p:sp>
        <p:nvSpPr>
          <p:cNvPr id="3" name="">
            <a:extLst xmlns:a="http://schemas.openxmlformats.org/drawingml/2006/main">
              <a:ext uri="{FF2B5EF4-FFF2-40B4-BE49-F238E27FC236}">
                <a16:creationId xmlns:a16="http://schemas.microsoft.com/office/drawing/2014/main" id="{32AE3455-5D33-4591-9A7A-D4D21EEB0CF3}"/>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Each design choice buys independence at a cost</a:t>
            </a:r>
          </a:p>
        </p:txBody>
      </p:sp>
      <p:sp>
        <p:nvSpPr>
          <p:cNvPr id="4" name="">
            <a:extLst xmlns:a="http://schemas.openxmlformats.org/drawingml/2006/main">
              <a:ext uri="{FF2B5EF4-FFF2-40B4-BE49-F238E27FC236}">
                <a16:creationId xmlns:a16="http://schemas.microsoft.com/office/drawing/2014/main" id="{1DA3BB05-BA46-4C27-9FF7-BA14801A785D}"/>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What each architectural choice buys, and the engineering condition it creates for evaluation.</a:t>
            </a:r>
          </a:p>
        </p:txBody>
      </p:sp>
      <p:sp>
        <p:nvSpPr>
          <p:cNvPr id="5" name="">
            <a:extLst xmlns:a="http://schemas.openxmlformats.org/drawingml/2006/main">
              <a:ext uri="{FF2B5EF4-FFF2-40B4-BE49-F238E27FC236}">
                <a16:creationId xmlns:a16="http://schemas.microsoft.com/office/drawing/2014/main" id="{9E222C1F-61E4-4B56-BD44-13E4677BA1D1}"/>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16070D0-17F0-4CF5-A2B4-D36DED19A887}"/>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E463CC5-36A9-4B65-88A6-992341F91C0D}"/>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7D3E4F46-FD26-4386-A865-202F9759B74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06</a:t>
            </a:r>
          </a:p>
        </p:txBody>
      </p:sp>
      <p:sp>
        <p:nvSpPr>
          <p:cNvPr id="9" name="">
            <a:extLst xmlns:a="http://schemas.openxmlformats.org/drawingml/2006/main">
              <a:ext uri="{FF2B5EF4-FFF2-40B4-BE49-F238E27FC236}">
                <a16:creationId xmlns:a16="http://schemas.microsoft.com/office/drawing/2014/main" id="{A36B0F49-1059-43E5-B042-A790F358B548}"/>
              </a:ext>
            </a:extLst>
          </p:cNvPr>
          <p:cNvSpPr>
            <a:spLocks xmlns:a="http://schemas.openxmlformats.org/drawingml/2006/main" noGrp="1"/>
          </p:cNvSpPr>
          <p:nvPr/>
        </p:nvSpPr>
        <p:spPr>
          <a:xfrm xmlns:a="http://schemas.openxmlformats.org/drawingml/2006/main">
            <a:off x="457200" y="1562100"/>
            <a:ext cx="11277600" cy="381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D56E0D8-AD4D-41E5-833C-0E3A26890EB2}"/>
              </a:ext>
            </a:extLst>
          </p:cNvPr>
          <p:cNvSpPr>
            <a:spLocks xmlns:a="http://schemas.openxmlformats.org/drawingml/2006/main" noGrp="1"/>
          </p:cNvSpPr>
          <p:nvPr/>
        </p:nvSpPr>
        <p:spPr>
          <a:xfrm xmlns:a="http://schemas.openxmlformats.org/drawingml/2006/main">
            <a:off x="457200" y="1943100"/>
            <a:ext cx="11277600" cy="600075"/>
          </a:xfrm>
          <a:prstGeom xmlns:a="http://schemas.openxmlformats.org/drawingml/2006/main" prst="rect">
            <a:avLst/>
          </a:prstGeom>
          <a:solidFill xmlns:a="http://schemas.openxmlformats.org/drawingml/2006/main">
            <a:srgbClr val="E8F8FC"/>
          </a:solidFill>
          <a:ln xmlns:a="http://schemas.openxmlformats.org/drawingml/2006/main" w="9525">
            <a:solidFill>
              <a:srgbClr val="E2E8F0"/>
            </a:solidFill>
            <a:prstDash val="solid"/>
          </a:ln>
        </p:spPr>
      </p:sp>
      <p:sp>
        <p:nvSpPr>
          <p:cNvPr id="11" name="">
            <a:extLst xmlns:a="http://schemas.openxmlformats.org/drawingml/2006/main">
              <a:ext uri="{FF2B5EF4-FFF2-40B4-BE49-F238E27FC236}">
                <a16:creationId xmlns:a16="http://schemas.microsoft.com/office/drawing/2014/main" id="{28C0AF63-B444-4F50-BF92-FE8CDC34ADAA}"/>
              </a:ext>
            </a:extLst>
          </p:cNvPr>
          <p:cNvSpPr>
            <a:spLocks xmlns:a="http://schemas.openxmlformats.org/drawingml/2006/main" noGrp="1"/>
          </p:cNvSpPr>
          <p:nvPr/>
        </p:nvSpPr>
        <p:spPr>
          <a:xfrm xmlns:a="http://schemas.openxmlformats.org/drawingml/2006/main">
            <a:off x="457200" y="1943100"/>
            <a:ext cx="47625" cy="6000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34C3329-2D93-459C-9FC9-F9756DDBF3A4}"/>
              </a:ext>
            </a:extLst>
          </p:cNvPr>
          <p:cNvSpPr>
            <a:spLocks xmlns:a="http://schemas.openxmlformats.org/drawingml/2006/main" noGrp="1"/>
          </p:cNvSpPr>
          <p:nvPr/>
        </p:nvSpPr>
        <p:spPr>
          <a:xfrm xmlns:a="http://schemas.openxmlformats.org/drawingml/2006/main">
            <a:off x="457200" y="2543175"/>
            <a:ext cx="11277600" cy="60007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3" name="">
            <a:extLst xmlns:a="http://schemas.openxmlformats.org/drawingml/2006/main">
              <a:ext uri="{FF2B5EF4-FFF2-40B4-BE49-F238E27FC236}">
                <a16:creationId xmlns:a16="http://schemas.microsoft.com/office/drawing/2014/main" id="{98345648-042C-445C-A051-472E67503F40}"/>
              </a:ext>
            </a:extLst>
          </p:cNvPr>
          <p:cNvSpPr>
            <a:spLocks xmlns:a="http://schemas.openxmlformats.org/drawingml/2006/main" noGrp="1"/>
          </p:cNvSpPr>
          <p:nvPr/>
        </p:nvSpPr>
        <p:spPr>
          <a:xfrm xmlns:a="http://schemas.openxmlformats.org/drawingml/2006/main">
            <a:off x="457200" y="3143250"/>
            <a:ext cx="11277600" cy="6000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CBBE6AEE-A14C-4A1F-99A6-07D84D9E969C}"/>
              </a:ext>
            </a:extLst>
          </p:cNvPr>
          <p:cNvSpPr>
            <a:spLocks xmlns:a="http://schemas.openxmlformats.org/drawingml/2006/main" noGrp="1"/>
          </p:cNvSpPr>
          <p:nvPr/>
        </p:nvSpPr>
        <p:spPr>
          <a:xfrm xmlns:a="http://schemas.openxmlformats.org/drawingml/2006/main">
            <a:off x="457200" y="3743325"/>
            <a:ext cx="11277600" cy="600075"/>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84BCF178-3400-4029-AF82-E4A21246BAA2}"/>
              </a:ext>
            </a:extLst>
          </p:cNvPr>
          <p:cNvSpPr>
            <a:spLocks xmlns:a="http://schemas.openxmlformats.org/drawingml/2006/main" noGrp="1"/>
          </p:cNvSpPr>
          <p:nvPr/>
        </p:nvSpPr>
        <p:spPr>
          <a:xfrm xmlns:a="http://schemas.openxmlformats.org/drawingml/2006/main">
            <a:off x="457200" y="4343400"/>
            <a:ext cx="11277600" cy="600075"/>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D6B3215F-7147-45E7-9AE5-BB52F08604CA}"/>
              </a:ext>
            </a:extLst>
          </p:cNvPr>
          <p:cNvSpPr>
            <a:spLocks xmlns:a="http://schemas.openxmlformats.org/drawingml/2006/main" noGrp="1"/>
          </p:cNvSpPr>
          <p:nvPr/>
        </p:nvSpPr>
        <p:spPr>
          <a:xfrm xmlns:a="http://schemas.openxmlformats.org/drawingml/2006/main">
            <a:off x="590550" y="1666875"/>
            <a:ext cx="3390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DECISION</a:t>
            </a:r>
          </a:p>
        </p:txBody>
      </p:sp>
      <p:sp>
        <p:nvSpPr>
          <p:cNvPr id="17" name="">
            <a:extLst xmlns:a="http://schemas.openxmlformats.org/drawingml/2006/main">
              <a:ext uri="{FF2B5EF4-FFF2-40B4-BE49-F238E27FC236}">
                <a16:creationId xmlns:a16="http://schemas.microsoft.com/office/drawing/2014/main" id="{29EC89D6-BD36-4683-A891-579298AA10EF}"/>
              </a:ext>
            </a:extLst>
          </p:cNvPr>
          <p:cNvSpPr>
            <a:spLocks xmlns:a="http://schemas.openxmlformats.org/drawingml/2006/main" noGrp="1"/>
          </p:cNvSpPr>
          <p:nvPr/>
        </p:nvSpPr>
        <p:spPr>
          <a:xfrm xmlns:a="http://schemas.openxmlformats.org/drawingml/2006/main">
            <a:off x="4210050" y="1666875"/>
            <a:ext cx="3048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BUYS</a:t>
            </a:r>
          </a:p>
        </p:txBody>
      </p:sp>
      <p:sp>
        <p:nvSpPr>
          <p:cNvPr id="18" name="">
            <a:extLst xmlns:a="http://schemas.openxmlformats.org/drawingml/2006/main">
              <a:ext uri="{FF2B5EF4-FFF2-40B4-BE49-F238E27FC236}">
                <a16:creationId xmlns:a16="http://schemas.microsoft.com/office/drawing/2014/main" id="{E3DC5849-3D70-4DFB-A61C-8AD970EAC811}"/>
              </a:ext>
            </a:extLst>
          </p:cNvPr>
          <p:cNvSpPr>
            <a:spLocks xmlns:a="http://schemas.openxmlformats.org/drawingml/2006/main" noGrp="1"/>
          </p:cNvSpPr>
          <p:nvPr/>
        </p:nvSpPr>
        <p:spPr>
          <a:xfrm xmlns:a="http://schemas.openxmlformats.org/drawingml/2006/main">
            <a:off x="7486650" y="1666875"/>
            <a:ext cx="4152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WHAT IT ASKS OF THE DESIGN</a:t>
            </a:r>
          </a:p>
        </p:txBody>
      </p:sp>
      <p:sp>
        <p:nvSpPr>
          <p:cNvPr id="19" name="">
            <a:extLst xmlns:a="http://schemas.openxmlformats.org/drawingml/2006/main">
              <a:ext uri="{FF2B5EF4-FFF2-40B4-BE49-F238E27FC236}">
                <a16:creationId xmlns:a16="http://schemas.microsoft.com/office/drawing/2014/main" id="{4366BFDE-FA51-4E59-BC6A-038D4078733F}"/>
              </a:ext>
            </a:extLst>
          </p:cNvPr>
          <p:cNvSpPr>
            <a:spLocks xmlns:a="http://schemas.openxmlformats.org/drawingml/2006/main" noGrp="1"/>
          </p:cNvSpPr>
          <p:nvPr/>
        </p:nvSpPr>
        <p:spPr>
          <a:xfrm xmlns:a="http://schemas.openxmlformats.org/drawingml/2006/main">
            <a:off x="590550" y="2028825"/>
            <a:ext cx="3390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Failsafe as separate hardware, own power and clock</a:t>
            </a:r>
          </a:p>
        </p:txBody>
      </p:sp>
      <p:sp>
        <p:nvSpPr>
          <p:cNvPr id="20" name="">
            <a:extLst xmlns:a="http://schemas.openxmlformats.org/drawingml/2006/main">
              <a:ext uri="{FF2B5EF4-FFF2-40B4-BE49-F238E27FC236}">
                <a16:creationId xmlns:a16="http://schemas.microsoft.com/office/drawing/2014/main" id="{CCA209B8-7A2D-4970-855F-FA00B39D31E3}"/>
              </a:ext>
            </a:extLst>
          </p:cNvPr>
          <p:cNvSpPr>
            <a:spLocks xmlns:a="http://schemas.openxmlformats.org/drawingml/2006/main" noGrp="1"/>
          </p:cNvSpPr>
          <p:nvPr/>
        </p:nvSpPr>
        <p:spPr>
          <a:xfrm xmlns:a="http://schemas.openxmlformats.org/drawingml/2006/main">
            <a:off x="4210050" y="2028825"/>
            <a:ext cx="3048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Recovery that still works when the flight stack hangs</a:t>
            </a:r>
          </a:p>
        </p:txBody>
      </p:sp>
      <p:sp>
        <p:nvSpPr>
          <p:cNvPr id="21" name="">
            <a:extLst xmlns:a="http://schemas.openxmlformats.org/drawingml/2006/main">
              <a:ext uri="{FF2B5EF4-FFF2-40B4-BE49-F238E27FC236}">
                <a16:creationId xmlns:a16="http://schemas.microsoft.com/office/drawing/2014/main" id="{EED855EC-E153-4AF0-A742-1007EB7492ED}"/>
              </a:ext>
            </a:extLst>
          </p:cNvPr>
          <p:cNvSpPr>
            <a:spLocks xmlns:a="http://schemas.openxmlformats.org/drawingml/2006/main" noGrp="1"/>
          </p:cNvSpPr>
          <p:nvPr/>
        </p:nvSpPr>
        <p:spPr>
          <a:xfrm xmlns:a="http://schemas.openxmlformats.org/drawingml/2006/main">
            <a:off x="7486650" y="2028825"/>
            <a:ext cx="4152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Define what the island must see to act, and prove the trip path without the flight cores</a:t>
            </a:r>
          </a:p>
        </p:txBody>
      </p:sp>
      <p:sp>
        <p:nvSpPr>
          <p:cNvPr id="22" name="">
            <a:extLst xmlns:a="http://schemas.openxmlformats.org/drawingml/2006/main">
              <a:ext uri="{FF2B5EF4-FFF2-40B4-BE49-F238E27FC236}">
                <a16:creationId xmlns:a16="http://schemas.microsoft.com/office/drawing/2014/main" id="{C7AE723F-325F-4020-ADE6-4C5177172BA5}"/>
              </a:ext>
            </a:extLst>
          </p:cNvPr>
          <p:cNvSpPr>
            <a:spLocks xmlns:a="http://schemas.openxmlformats.org/drawingml/2006/main" noGrp="1"/>
          </p:cNvSpPr>
          <p:nvPr/>
        </p:nvSpPr>
        <p:spPr>
          <a:xfrm xmlns:a="http://schemas.openxmlformats.org/drawingml/2006/main">
            <a:off x="590550" y="2628900"/>
            <a:ext cx="3390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Navigation as geometry: EKF with FAST and BRIEF</a:t>
            </a:r>
          </a:p>
        </p:txBody>
      </p:sp>
      <p:sp>
        <p:nvSpPr>
          <p:cNvPr id="23" name="">
            <a:extLst xmlns:a="http://schemas.openxmlformats.org/drawingml/2006/main">
              <a:ext uri="{FF2B5EF4-FFF2-40B4-BE49-F238E27FC236}">
                <a16:creationId xmlns:a16="http://schemas.microsoft.com/office/drawing/2014/main" id="{06CE7017-3288-4B15-8F09-9E157F7DDDE3}"/>
              </a:ext>
            </a:extLst>
          </p:cNvPr>
          <p:cNvSpPr>
            <a:spLocks xmlns:a="http://schemas.openxmlformats.org/drawingml/2006/main" noGrp="1"/>
          </p:cNvSpPr>
          <p:nvPr/>
        </p:nvSpPr>
        <p:spPr>
          <a:xfrm xmlns:a="http://schemas.openxmlformats.org/drawingml/2006/main">
            <a:off x="4210050" y="2628900"/>
            <a:ext cx="3048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A pose without GPS and without a trained model</a:t>
            </a:r>
          </a:p>
        </p:txBody>
      </p:sp>
      <p:sp>
        <p:nvSpPr>
          <p:cNvPr id="24" name="">
            <a:extLst xmlns:a="http://schemas.openxmlformats.org/drawingml/2006/main">
              <a:ext uri="{FF2B5EF4-FFF2-40B4-BE49-F238E27FC236}">
                <a16:creationId xmlns:a16="http://schemas.microsoft.com/office/drawing/2014/main" id="{884A9D52-8102-4B7F-8B11-F8DAAB82B4AB}"/>
              </a:ext>
            </a:extLst>
          </p:cNvPr>
          <p:cNvSpPr>
            <a:spLocks xmlns:a="http://schemas.openxmlformats.org/drawingml/2006/main" noGrp="1"/>
          </p:cNvSpPr>
          <p:nvPr/>
        </p:nvSpPr>
        <p:spPr>
          <a:xfrm xmlns:a="http://schemas.openxmlformats.org/drawingml/2006/main">
            <a:off x="7486650" y="2628900"/>
            <a:ext cx="4152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Drift per kilometre is unmeasured; the evaluation must test it under GPS denial</a:t>
            </a:r>
          </a:p>
        </p:txBody>
      </p:sp>
      <p:sp>
        <p:nvSpPr>
          <p:cNvPr id="25" name="">
            <a:extLst xmlns:a="http://schemas.openxmlformats.org/drawingml/2006/main">
              <a:ext uri="{FF2B5EF4-FFF2-40B4-BE49-F238E27FC236}">
                <a16:creationId xmlns:a16="http://schemas.microsoft.com/office/drawing/2014/main" id="{1498982C-54CC-486E-B268-B5464DBD1BE4}"/>
              </a:ext>
            </a:extLst>
          </p:cNvPr>
          <p:cNvSpPr>
            <a:spLocks xmlns:a="http://schemas.openxmlformats.org/drawingml/2006/main" noGrp="1"/>
          </p:cNvSpPr>
          <p:nvPr/>
        </p:nvSpPr>
        <p:spPr>
          <a:xfrm xmlns:a="http://schemas.openxmlformats.org/drawingml/2006/main">
            <a:off x="590550" y="3228975"/>
            <a:ext cx="3390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Control and failsafe on 130 nm, AI on a 28 nm die</a:t>
            </a:r>
          </a:p>
        </p:txBody>
      </p:sp>
      <p:sp>
        <p:nvSpPr>
          <p:cNvPr id="26" name="">
            <a:extLst xmlns:a="http://schemas.openxmlformats.org/drawingml/2006/main">
              <a:ext uri="{FF2B5EF4-FFF2-40B4-BE49-F238E27FC236}">
                <a16:creationId xmlns:a16="http://schemas.microsoft.com/office/drawing/2014/main" id="{F0F9A8B4-4405-4500-8BF1-AEAF0195F5DE}"/>
              </a:ext>
            </a:extLst>
          </p:cNvPr>
          <p:cNvSpPr>
            <a:spLocks xmlns:a="http://schemas.openxmlformats.org/drawingml/2006/main" noGrp="1"/>
          </p:cNvSpPr>
          <p:nvPr/>
        </p:nvSpPr>
        <p:spPr>
          <a:xfrm xmlns:a="http://schemas.openxmlformats.org/drawingml/2006/main">
            <a:off x="4210050" y="3228975"/>
            <a:ext cx="3048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Flight functions never depend on the accelerator</a:t>
            </a:r>
          </a:p>
        </p:txBody>
      </p:sp>
      <p:sp>
        <p:nvSpPr>
          <p:cNvPr id="27" name="">
            <a:extLst xmlns:a="http://schemas.openxmlformats.org/drawingml/2006/main">
              <a:ext uri="{FF2B5EF4-FFF2-40B4-BE49-F238E27FC236}">
                <a16:creationId xmlns:a16="http://schemas.microsoft.com/office/drawing/2014/main" id="{484CF2EF-1B11-41E8-BACB-0D4758F656AB}"/>
              </a:ext>
            </a:extLst>
          </p:cNvPr>
          <p:cNvSpPr>
            <a:spLocks xmlns:a="http://schemas.openxmlformats.org/drawingml/2006/main" noGrp="1"/>
          </p:cNvSpPr>
          <p:nvPr/>
        </p:nvSpPr>
        <p:spPr>
          <a:xfrm xmlns:a="http://schemas.openxmlformats.org/drawingml/2006/main">
            <a:off x="7486650" y="3228975"/>
            <a:ext cx="4152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The 28 nm die is proposed for phase 2; detection waits for it</a:t>
            </a:r>
          </a:p>
        </p:txBody>
      </p:sp>
      <p:sp>
        <p:nvSpPr>
          <p:cNvPr id="28" name="">
            <a:extLst xmlns:a="http://schemas.openxmlformats.org/drawingml/2006/main">
              <a:ext uri="{FF2B5EF4-FFF2-40B4-BE49-F238E27FC236}">
                <a16:creationId xmlns:a16="http://schemas.microsoft.com/office/drawing/2014/main" id="{9B7B04F4-E008-41D8-9D25-1BB4EBF8EC37}"/>
              </a:ext>
            </a:extLst>
          </p:cNvPr>
          <p:cNvSpPr>
            <a:spLocks xmlns:a="http://schemas.openxmlformats.org/drawingml/2006/main" noGrp="1"/>
          </p:cNvSpPr>
          <p:nvPr/>
        </p:nvSpPr>
        <p:spPr>
          <a:xfrm xmlns:a="http://schemas.openxmlformats.org/drawingml/2006/main">
            <a:off x="590550" y="3829050"/>
            <a:ext cx="3390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One 128-bit AXI4 crossbar at a fixed 200 MHz</a:t>
            </a:r>
          </a:p>
        </p:txBody>
      </p:sp>
      <p:sp>
        <p:nvSpPr>
          <p:cNvPr id="29" name="">
            <a:extLst xmlns:a="http://schemas.openxmlformats.org/drawingml/2006/main">
              <a:ext uri="{FF2B5EF4-FFF2-40B4-BE49-F238E27FC236}">
                <a16:creationId xmlns:a16="http://schemas.microsoft.com/office/drawing/2014/main" id="{97ECC8EE-4B7C-4390-9B27-76908A1BDED5}"/>
              </a:ext>
            </a:extLst>
          </p:cNvPr>
          <p:cNvSpPr>
            <a:spLocks xmlns:a="http://schemas.openxmlformats.org/drawingml/2006/main" noGrp="1"/>
          </p:cNvSpPr>
          <p:nvPr/>
        </p:nvSpPr>
        <p:spPr>
          <a:xfrm xmlns:a="http://schemas.openxmlformats.org/drawingml/2006/main">
            <a:off x="4210050" y="3829050"/>
            <a:ext cx="3048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One fabric for cores, pose engine, NPU and memory</a:t>
            </a:r>
          </a:p>
        </p:txBody>
      </p:sp>
      <p:sp>
        <p:nvSpPr>
          <p:cNvPr id="30" name="">
            <a:extLst xmlns:a="http://schemas.openxmlformats.org/drawingml/2006/main">
              <a:ext uri="{FF2B5EF4-FFF2-40B4-BE49-F238E27FC236}">
                <a16:creationId xmlns:a16="http://schemas.microsoft.com/office/drawing/2014/main" id="{72B52381-F6EF-4899-8B53-A60C3F94525C}"/>
              </a:ext>
            </a:extLst>
          </p:cNvPr>
          <p:cNvSpPr>
            <a:spLocks xmlns:a="http://schemas.openxmlformats.org/drawingml/2006/main" noGrp="1"/>
          </p:cNvSpPr>
          <p:nvPr/>
        </p:nvSpPr>
        <p:spPr>
          <a:xfrm xmlns:a="http://schemas.openxmlformats.org/drawingml/2006/main">
            <a:off x="7486650" y="3829050"/>
            <a:ext cx="4152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Timing is closed on an FPGA at 81.25 MHz only; 200 MHz on an open process is open</a:t>
            </a:r>
          </a:p>
        </p:txBody>
      </p:sp>
      <p:sp>
        <p:nvSpPr>
          <p:cNvPr id="31" name="">
            <a:extLst xmlns:a="http://schemas.openxmlformats.org/drawingml/2006/main">
              <a:ext uri="{FF2B5EF4-FFF2-40B4-BE49-F238E27FC236}">
                <a16:creationId xmlns:a16="http://schemas.microsoft.com/office/drawing/2014/main" id="{17FCB585-8CB9-47A7-A5B1-33DC71EB2916}"/>
              </a:ext>
            </a:extLst>
          </p:cNvPr>
          <p:cNvSpPr>
            <a:spLocks xmlns:a="http://schemas.openxmlformats.org/drawingml/2006/main" noGrp="1"/>
          </p:cNvSpPr>
          <p:nvPr/>
        </p:nvSpPr>
        <p:spPr>
          <a:xfrm xmlns:a="http://schemas.openxmlformats.org/drawingml/2006/main">
            <a:off x="590550" y="4429125"/>
            <a:ext cx="3390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One package: 15 × 15 mm BGA, flip-chip 28 nm die, not UCIe</a:t>
            </a:r>
          </a:p>
        </p:txBody>
      </p:sp>
      <p:sp>
        <p:nvSpPr>
          <p:cNvPr id="32" name="">
            <a:extLst xmlns:a="http://schemas.openxmlformats.org/drawingml/2006/main">
              <a:ext uri="{FF2B5EF4-FFF2-40B4-BE49-F238E27FC236}">
                <a16:creationId xmlns:a16="http://schemas.microsoft.com/office/drawing/2014/main" id="{6F4651CC-08ED-40F3-9B70-1B674D730FA0}"/>
              </a:ext>
            </a:extLst>
          </p:cNvPr>
          <p:cNvSpPr>
            <a:spLocks xmlns:a="http://schemas.openxmlformats.org/drawingml/2006/main" noGrp="1"/>
          </p:cNvSpPr>
          <p:nvPr/>
        </p:nvSpPr>
        <p:spPr>
          <a:xfrm xmlns:a="http://schemas.openxmlformats.org/drawingml/2006/main">
            <a:off x="4210050" y="4429125"/>
            <a:ext cx="30480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Dies join over substrate SPI, UART and GPIO</a:t>
            </a:r>
          </a:p>
        </p:txBody>
      </p:sp>
      <p:sp>
        <p:nvSpPr>
          <p:cNvPr id="33" name="">
            <a:extLst xmlns:a="http://schemas.openxmlformats.org/drawingml/2006/main">
              <a:ext uri="{FF2B5EF4-FFF2-40B4-BE49-F238E27FC236}">
                <a16:creationId xmlns:a16="http://schemas.microsoft.com/office/drawing/2014/main" id="{EBE176EA-9124-4802-A94B-2FC68AEA6FB9}"/>
              </a:ext>
            </a:extLst>
          </p:cNvPr>
          <p:cNvSpPr>
            <a:spLocks xmlns:a="http://schemas.openxmlformats.org/drawingml/2006/main" noGrp="1"/>
          </p:cNvSpPr>
          <p:nvPr/>
        </p:nvSpPr>
        <p:spPr>
          <a:xfrm xmlns:a="http://schemas.openxmlformats.org/drawingml/2006/main">
            <a:off x="7486650" y="4429125"/>
            <a:ext cx="4152900" cy="4286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Heat from the camera pipeline and flight loops must leave a closed fuselage at +55 °C</a:t>
            </a:r>
          </a:p>
        </p:txBody>
      </p:sp>
      <p:sp>
        <p:nvSpPr>
          <p:cNvPr id="34" name="">
            <a:extLst xmlns:a="http://schemas.openxmlformats.org/drawingml/2006/main">
              <a:ext uri="{FF2B5EF4-FFF2-40B4-BE49-F238E27FC236}">
                <a16:creationId xmlns:a16="http://schemas.microsoft.com/office/drawing/2014/main" id="{46709722-4D32-452A-8C13-6EA08AE004B9}"/>
              </a:ext>
            </a:extLst>
          </p:cNvPr>
          <p:cNvSpPr>
            <a:spLocks xmlns:a="http://schemas.openxmlformats.org/drawingml/2006/main" noGrp="1"/>
          </p:cNvSpPr>
          <p:nvPr/>
        </p:nvSpPr>
        <p:spPr>
          <a:xfrm xmlns:a="http://schemas.openxmlformats.org/drawingml/2006/main">
            <a:off x="457200" y="5114925"/>
            <a:ext cx="11277600" cy="704850"/>
          </a:xfrm>
          <a:prstGeom xmlns:a="http://schemas.openxmlformats.org/drawingml/2006/main" prst="roundRect">
            <a:avLst>
              <a:gd name="adj" fmla="val 10811"/>
            </a:avLst>
          </a:prstGeom>
          <a:solidFill xmlns:a="http://schemas.openxmlformats.org/drawingml/2006/main">
            <a:srgbClr val="0A1628"/>
          </a:solidFill>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3CB5440B-98B4-413D-8C4E-386118F04E3E}"/>
              </a:ext>
            </a:extLst>
          </p:cNvPr>
          <p:cNvSpPr>
            <a:spLocks xmlns:a="http://schemas.openxmlformats.org/drawingml/2006/main" noGrp="1"/>
          </p:cNvSpPr>
          <p:nvPr/>
        </p:nvSpPr>
        <p:spPr>
          <a:xfrm xmlns:a="http://schemas.openxmlformats.org/drawingml/2006/main">
            <a:off x="685800" y="5238750"/>
            <a:ext cx="10820400" cy="45720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b="1">
                <a:solidFill>
                  <a:srgbClr val="FFFFFF"/>
                </a:solidFill>
                <a:latin typeface="Arial"/>
                <a:ea typeface="Arial"/>
                <a:cs typeface="Arial"/>
              </a:defRPr>
            </a:pPr>
            <a:r>
              <a:t>Rows 1, 2, 4 and 5 are the four questions on slide 9. None is answered yet; each needs simulation, layout or silicon data.</a:t>
            </a:r>
          </a:p>
        </p:txBody>
      </p:sp>
    </p:spTree>
    <p:extLst>
      <p:ext uri="{BB962C8B-B14F-4D97-AF65-F5344CB8AC3E}">
        <p14:creationId xmlns:p14="http://schemas.microsoft.com/office/powerpoint/2010/main" val="173015901"/>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62" name="">
            <a:extLst xmlns:a="http://schemas.openxmlformats.org/drawingml/2006/main">
              <a:ext uri="{FF2B5EF4-FFF2-40B4-BE49-F238E27FC236}">
                <a16:creationId xmlns:a16="http://schemas.microsoft.com/office/drawing/2014/main" id="{0E544DF1-DEDF-4E47-B38B-9E7E60DA5CB5}"/>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916AE11-8662-4A0D-B104-D4BE8CBC2549}"/>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06 · KEY DATA FLOW</a:t>
            </a:r>
          </a:p>
        </p:txBody>
      </p:sp>
      <p:sp>
        <p:nvSpPr>
          <p:cNvPr id="3" name="">
            <a:extLst xmlns:a="http://schemas.openxmlformats.org/drawingml/2006/main">
              <a:ext uri="{FF2B5EF4-FFF2-40B4-BE49-F238E27FC236}">
                <a16:creationId xmlns:a16="http://schemas.microsoft.com/office/drawing/2014/main" id="{F8471904-7A92-4587-B3D2-D83CFD00EB96}"/>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Normal flight takes four steps; a trip takes three</a:t>
            </a:r>
          </a:p>
        </p:txBody>
      </p:sp>
      <p:sp>
        <p:nvSpPr>
          <p:cNvPr id="4" name="">
            <a:extLst xmlns:a="http://schemas.openxmlformats.org/drawingml/2006/main">
              <a:ext uri="{FF2B5EF4-FFF2-40B4-BE49-F238E27FC236}">
                <a16:creationId xmlns:a16="http://schemas.microsoft.com/office/drawing/2014/main" id="{7F472B85-F271-4488-BB95-1F5918379F2D}"/>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Numbers match slide 4. The flight loop uses the crossbar; the trip uses the island and its own path.</a:t>
            </a:r>
          </a:p>
        </p:txBody>
      </p:sp>
      <p:sp>
        <p:nvSpPr>
          <p:cNvPr id="5" name="">
            <a:extLst xmlns:a="http://schemas.openxmlformats.org/drawingml/2006/main">
              <a:ext uri="{FF2B5EF4-FFF2-40B4-BE49-F238E27FC236}">
                <a16:creationId xmlns:a16="http://schemas.microsoft.com/office/drawing/2014/main" id="{735CABB4-815E-402D-AD31-B3E837FD6B09}"/>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CF76E5B-114F-483A-96F3-FA210BA7B700}"/>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44252F1-6CC4-418C-BAE7-E5EF8F309F10}"/>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2547DF96-3181-4C8C-B712-33BEFFBFEFD8}"/>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07</a:t>
            </a:r>
          </a:p>
        </p:txBody>
      </p:sp>
      <p:sp>
        <p:nvSpPr>
          <p:cNvPr id="9" name="">
            <a:extLst xmlns:a="http://schemas.openxmlformats.org/drawingml/2006/main">
              <a:ext uri="{FF2B5EF4-FFF2-40B4-BE49-F238E27FC236}">
                <a16:creationId xmlns:a16="http://schemas.microsoft.com/office/drawing/2014/main" id="{1EFBC16E-544E-423C-9BFB-6B24E20073E2}"/>
              </a:ext>
            </a:extLst>
          </p:cNvPr>
          <p:cNvSpPr>
            <a:spLocks xmlns:a="http://schemas.openxmlformats.org/drawingml/2006/main" noGrp="1"/>
          </p:cNvSpPr>
          <p:nvPr/>
        </p:nvSpPr>
        <p:spPr>
          <a:xfrm xmlns:a="http://schemas.openxmlformats.org/drawingml/2006/main">
            <a:off x="457200" y="1562100"/>
            <a:ext cx="1428750" cy="1962150"/>
          </a:xfrm>
          <a:prstGeom xmlns:a="http://schemas.openxmlformats.org/drawingml/2006/main" prst="roundRect">
            <a:avLst>
              <a:gd name="adj" fmla="val 5333"/>
            </a:avLst>
          </a:prstGeom>
          <a:solidFill xmlns:a="http://schemas.openxmlformats.org/drawingml/2006/main">
            <a:srgbClr val="F4F8FE"/>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E57A6E74-15EA-4C3D-A9BF-18C1D16D32B3}"/>
              </a:ext>
            </a:extLst>
          </p:cNvPr>
          <p:cNvSpPr>
            <a:spLocks xmlns:a="http://schemas.openxmlformats.org/drawingml/2006/main" noGrp="1"/>
          </p:cNvSpPr>
          <p:nvPr/>
        </p:nvSpPr>
        <p:spPr>
          <a:xfrm xmlns:a="http://schemas.openxmlformats.org/drawingml/2006/main">
            <a:off x="2000250" y="1562100"/>
            <a:ext cx="2147888" cy="1962150"/>
          </a:xfrm>
          <a:prstGeom xmlns:a="http://schemas.openxmlformats.org/drawingml/2006/main" prst="roundRect">
            <a:avLst>
              <a:gd name="adj" fmla="val 3883"/>
            </a:avLst>
          </a:prstGeom>
          <a:solidFill xmlns:a="http://schemas.openxmlformats.org/drawingml/2006/main">
            <a:srgbClr val="FFFFFF"/>
          </a:solidFill>
          <a:ln xmlns:a="http://schemas.openxmlformats.org/drawingml/2006/main" w="9525">
            <a:solidFill>
              <a:srgbClr val="E2E8F0"/>
            </a:solidFill>
            <a:prstDash val="solid"/>
          </a:ln>
        </p:spPr>
      </p:sp>
      <p:sp>
        <p:nvSpPr>
          <p:cNvPr id="11" name="">
            <a:extLst xmlns:a="http://schemas.openxmlformats.org/drawingml/2006/main">
              <a:ext uri="{FF2B5EF4-FFF2-40B4-BE49-F238E27FC236}">
                <a16:creationId xmlns:a16="http://schemas.microsoft.com/office/drawing/2014/main" id="{77F348A8-154B-407E-AD5F-75CCCE43F47B}"/>
              </a:ext>
            </a:extLst>
          </p:cNvPr>
          <p:cNvSpPr>
            <a:spLocks xmlns:a="http://schemas.openxmlformats.org/drawingml/2006/main" noGrp="1"/>
          </p:cNvSpPr>
          <p:nvPr/>
        </p:nvSpPr>
        <p:spPr>
          <a:xfrm xmlns:a="http://schemas.openxmlformats.org/drawingml/2006/main">
            <a:off x="2000250" y="1562100"/>
            <a:ext cx="2147888"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14EAFCD-0B98-44DA-957F-35EB92FEEE35}"/>
              </a:ext>
            </a:extLst>
          </p:cNvPr>
          <p:cNvSpPr>
            <a:spLocks xmlns:a="http://schemas.openxmlformats.org/drawingml/2006/main" noGrp="1"/>
          </p:cNvSpPr>
          <p:nvPr/>
        </p:nvSpPr>
        <p:spPr>
          <a:xfrm xmlns:a="http://schemas.openxmlformats.org/drawingml/2006/main">
            <a:off x="4205288" y="2428875"/>
            <a:ext cx="266700" cy="228600"/>
          </a:xfrm>
          <a:prstGeom xmlns:a="http://schemas.openxmlformats.org/drawingml/2006/main" prst="rightArrow">
            <a:avLst/>
          </a:prstGeom>
          <a:solidFill xmlns:a="http://schemas.openxmlformats.org/drawingml/2006/main">
            <a:srgbClr val="00B4D8"/>
          </a:solidFill>
          <a:ln xmlns:a="http://schemas.openxmlformats.org/drawingml/2006/main" w="9525">
            <a:solidFill>
              <a:srgbClr val="00B4D8"/>
            </a:solidFill>
            <a:prstDash val="solid"/>
          </a:ln>
        </p:spPr>
      </p:sp>
      <p:sp>
        <p:nvSpPr>
          <p:cNvPr id="13" name="">
            <a:extLst xmlns:a="http://schemas.openxmlformats.org/drawingml/2006/main">
              <a:ext uri="{FF2B5EF4-FFF2-40B4-BE49-F238E27FC236}">
                <a16:creationId xmlns:a16="http://schemas.microsoft.com/office/drawing/2014/main" id="{2BC835E4-01A8-4216-9FF8-073584F1B10F}"/>
              </a:ext>
            </a:extLst>
          </p:cNvPr>
          <p:cNvSpPr>
            <a:spLocks xmlns:a="http://schemas.openxmlformats.org/drawingml/2006/main" noGrp="1"/>
          </p:cNvSpPr>
          <p:nvPr/>
        </p:nvSpPr>
        <p:spPr>
          <a:xfrm xmlns:a="http://schemas.openxmlformats.org/drawingml/2006/main">
            <a:off x="4529138" y="1562100"/>
            <a:ext cx="2147888" cy="1962150"/>
          </a:xfrm>
          <a:prstGeom xmlns:a="http://schemas.openxmlformats.org/drawingml/2006/main" prst="roundRect">
            <a:avLst>
              <a:gd name="adj" fmla="val 3883"/>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10A5616B-E85A-4D58-BBAA-90A70D01F709}"/>
              </a:ext>
            </a:extLst>
          </p:cNvPr>
          <p:cNvSpPr>
            <a:spLocks xmlns:a="http://schemas.openxmlformats.org/drawingml/2006/main" noGrp="1"/>
          </p:cNvSpPr>
          <p:nvPr/>
        </p:nvSpPr>
        <p:spPr>
          <a:xfrm xmlns:a="http://schemas.openxmlformats.org/drawingml/2006/main">
            <a:off x="4529138" y="1562100"/>
            <a:ext cx="2147888" cy="4762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98808C9-D797-45EC-9602-A6AB48377B98}"/>
              </a:ext>
            </a:extLst>
          </p:cNvPr>
          <p:cNvSpPr>
            <a:spLocks xmlns:a="http://schemas.openxmlformats.org/drawingml/2006/main" noGrp="1"/>
          </p:cNvSpPr>
          <p:nvPr/>
        </p:nvSpPr>
        <p:spPr>
          <a:xfrm xmlns:a="http://schemas.openxmlformats.org/drawingml/2006/main">
            <a:off x="6734175" y="2428875"/>
            <a:ext cx="266700" cy="228600"/>
          </a:xfrm>
          <a:prstGeom xmlns:a="http://schemas.openxmlformats.org/drawingml/2006/main" prst="rightArrow">
            <a:avLst/>
          </a:prstGeom>
          <a:solidFill xmlns:a="http://schemas.openxmlformats.org/drawingml/2006/main">
            <a:srgbClr val="8DB4D4"/>
          </a:solidFill>
          <a:ln xmlns:a="http://schemas.openxmlformats.org/drawingml/2006/main" w="9525">
            <a:solidFill>
              <a:srgbClr val="8DB4D4"/>
            </a:solidFill>
            <a:prstDash val="solid"/>
          </a:ln>
        </p:spPr>
      </p:sp>
      <p:sp>
        <p:nvSpPr>
          <p:cNvPr id="16" name="">
            <a:extLst xmlns:a="http://schemas.openxmlformats.org/drawingml/2006/main">
              <a:ext uri="{FF2B5EF4-FFF2-40B4-BE49-F238E27FC236}">
                <a16:creationId xmlns:a16="http://schemas.microsoft.com/office/drawing/2014/main" id="{DD006373-CAC9-43FB-A448-C7CB07B83B97}"/>
              </a:ext>
            </a:extLst>
          </p:cNvPr>
          <p:cNvSpPr>
            <a:spLocks xmlns:a="http://schemas.openxmlformats.org/drawingml/2006/main" noGrp="1"/>
          </p:cNvSpPr>
          <p:nvPr/>
        </p:nvSpPr>
        <p:spPr>
          <a:xfrm xmlns:a="http://schemas.openxmlformats.org/drawingml/2006/main">
            <a:off x="7058025" y="1562100"/>
            <a:ext cx="2147888" cy="1962150"/>
          </a:xfrm>
          <a:prstGeom xmlns:a="http://schemas.openxmlformats.org/drawingml/2006/main" prst="roundRect">
            <a:avLst>
              <a:gd name="adj" fmla="val 3883"/>
            </a:avLst>
          </a:prstGeom>
          <a:solidFill xmlns:a="http://schemas.openxmlformats.org/drawingml/2006/main">
            <a:srgbClr val="FFFFFF"/>
          </a:solidFill>
          <a:ln xmlns:a="http://schemas.openxmlformats.org/drawingml/2006/main" w="9525">
            <a:solidFill>
              <a:srgbClr val="E2E8F0"/>
            </a:solidFill>
            <a:prstDash val="solid"/>
          </a:ln>
        </p:spPr>
      </p:sp>
      <p:sp>
        <p:nvSpPr>
          <p:cNvPr id="17" name="">
            <a:extLst xmlns:a="http://schemas.openxmlformats.org/drawingml/2006/main">
              <a:ext uri="{FF2B5EF4-FFF2-40B4-BE49-F238E27FC236}">
                <a16:creationId xmlns:a16="http://schemas.microsoft.com/office/drawing/2014/main" id="{3C845C1A-B6D5-4152-B30A-59937138BE7D}"/>
              </a:ext>
            </a:extLst>
          </p:cNvPr>
          <p:cNvSpPr>
            <a:spLocks xmlns:a="http://schemas.openxmlformats.org/drawingml/2006/main" noGrp="1"/>
          </p:cNvSpPr>
          <p:nvPr/>
        </p:nvSpPr>
        <p:spPr>
          <a:xfrm xmlns:a="http://schemas.openxmlformats.org/drawingml/2006/main">
            <a:off x="7058025" y="1562100"/>
            <a:ext cx="2147888" cy="4762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6747CA27-058C-4FA4-B9C9-086CF9A159B9}"/>
              </a:ext>
            </a:extLst>
          </p:cNvPr>
          <p:cNvSpPr>
            <a:spLocks xmlns:a="http://schemas.openxmlformats.org/drawingml/2006/main" noGrp="1"/>
          </p:cNvSpPr>
          <p:nvPr/>
        </p:nvSpPr>
        <p:spPr>
          <a:xfrm xmlns:a="http://schemas.openxmlformats.org/drawingml/2006/main">
            <a:off x="9263063" y="2428875"/>
            <a:ext cx="266700" cy="228600"/>
          </a:xfrm>
          <a:prstGeom xmlns:a="http://schemas.openxmlformats.org/drawingml/2006/main" prst="rightArrow">
            <a:avLst/>
          </a:prstGeom>
          <a:solidFill xmlns:a="http://schemas.openxmlformats.org/drawingml/2006/main">
            <a:srgbClr val="8DB4D4"/>
          </a:solidFill>
          <a:ln xmlns:a="http://schemas.openxmlformats.org/drawingml/2006/main" w="9525">
            <a:solidFill>
              <a:srgbClr val="8DB4D4"/>
            </a:solidFill>
            <a:prstDash val="solid"/>
          </a:ln>
        </p:spPr>
      </p:sp>
      <p:sp>
        <p:nvSpPr>
          <p:cNvPr id="19" name="">
            <a:extLst xmlns:a="http://schemas.openxmlformats.org/drawingml/2006/main">
              <a:ext uri="{FF2B5EF4-FFF2-40B4-BE49-F238E27FC236}">
                <a16:creationId xmlns:a16="http://schemas.microsoft.com/office/drawing/2014/main" id="{E379E028-A5D2-4F80-AEBF-5CD6903C79D1}"/>
              </a:ext>
            </a:extLst>
          </p:cNvPr>
          <p:cNvSpPr>
            <a:spLocks xmlns:a="http://schemas.openxmlformats.org/drawingml/2006/main" noGrp="1"/>
          </p:cNvSpPr>
          <p:nvPr/>
        </p:nvSpPr>
        <p:spPr>
          <a:xfrm xmlns:a="http://schemas.openxmlformats.org/drawingml/2006/main">
            <a:off x="9586913" y="1562100"/>
            <a:ext cx="2147888" cy="1962150"/>
          </a:xfrm>
          <a:prstGeom xmlns:a="http://schemas.openxmlformats.org/drawingml/2006/main" prst="roundRect">
            <a:avLst>
              <a:gd name="adj" fmla="val 3883"/>
            </a:avLst>
          </a:prstGeom>
          <a:solidFill xmlns:a="http://schemas.openxmlformats.org/drawingml/2006/main">
            <a:srgbClr val="FFFFFF"/>
          </a:solidFill>
          <a:ln xmlns:a="http://schemas.openxmlformats.org/drawingml/2006/main" w="9525">
            <a:solidFill>
              <a:srgbClr val="E2E8F0"/>
            </a:solidFill>
            <a:prstDash val="solid"/>
          </a:ln>
        </p:spPr>
      </p:sp>
      <p:sp>
        <p:nvSpPr>
          <p:cNvPr id="20" name="">
            <a:extLst xmlns:a="http://schemas.openxmlformats.org/drawingml/2006/main">
              <a:ext uri="{FF2B5EF4-FFF2-40B4-BE49-F238E27FC236}">
                <a16:creationId xmlns:a16="http://schemas.microsoft.com/office/drawing/2014/main" id="{F3036EBD-B9F3-410B-92A4-C2F5461699DA}"/>
              </a:ext>
            </a:extLst>
          </p:cNvPr>
          <p:cNvSpPr>
            <a:spLocks xmlns:a="http://schemas.openxmlformats.org/drawingml/2006/main" noGrp="1"/>
          </p:cNvSpPr>
          <p:nvPr/>
        </p:nvSpPr>
        <p:spPr>
          <a:xfrm xmlns:a="http://schemas.openxmlformats.org/drawingml/2006/main">
            <a:off x="9586913" y="1562100"/>
            <a:ext cx="2147888" cy="4762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E2E395E-D45E-4531-B453-4302EF90F35C}"/>
              </a:ext>
            </a:extLst>
          </p:cNvPr>
          <p:cNvSpPr>
            <a:spLocks xmlns:a="http://schemas.openxmlformats.org/drawingml/2006/main" noGrp="1"/>
          </p:cNvSpPr>
          <p:nvPr/>
        </p:nvSpPr>
        <p:spPr>
          <a:xfrm xmlns:a="http://schemas.openxmlformats.org/drawingml/2006/main">
            <a:off x="2171700" y="1733550"/>
            <a:ext cx="247650" cy="2476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9CD79D67-56E1-44CF-9DE3-9970C32E42C4}"/>
              </a:ext>
            </a:extLst>
          </p:cNvPr>
          <p:cNvSpPr>
            <a:spLocks xmlns:a="http://schemas.openxmlformats.org/drawingml/2006/main" noGrp="1"/>
          </p:cNvSpPr>
          <p:nvPr/>
        </p:nvSpPr>
        <p:spPr>
          <a:xfrm xmlns:a="http://schemas.openxmlformats.org/drawingml/2006/main">
            <a:off x="4700588" y="1733550"/>
            <a:ext cx="247650" cy="2476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28A55060-BB84-4E19-8964-54D140838981}"/>
              </a:ext>
            </a:extLst>
          </p:cNvPr>
          <p:cNvSpPr>
            <a:spLocks xmlns:a="http://schemas.openxmlformats.org/drawingml/2006/main" noGrp="1"/>
          </p:cNvSpPr>
          <p:nvPr/>
        </p:nvSpPr>
        <p:spPr>
          <a:xfrm xmlns:a="http://schemas.openxmlformats.org/drawingml/2006/main">
            <a:off x="7229475" y="1733550"/>
            <a:ext cx="247650" cy="2476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2D0ECEFC-794D-4098-AF6F-88787FEB7FFB}"/>
              </a:ext>
            </a:extLst>
          </p:cNvPr>
          <p:cNvSpPr>
            <a:spLocks xmlns:a="http://schemas.openxmlformats.org/drawingml/2006/main" noGrp="1"/>
          </p:cNvSpPr>
          <p:nvPr/>
        </p:nvSpPr>
        <p:spPr>
          <a:xfrm xmlns:a="http://schemas.openxmlformats.org/drawingml/2006/main">
            <a:off x="9758363" y="1733550"/>
            <a:ext cx="247650" cy="2476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5" name="">
            <a:extLst xmlns:a="http://schemas.openxmlformats.org/drawingml/2006/main">
              <a:ext uri="{FF2B5EF4-FFF2-40B4-BE49-F238E27FC236}">
                <a16:creationId xmlns:a16="http://schemas.microsoft.com/office/drawing/2014/main" id="{5E2EB4B8-98F7-4242-9763-606BE246641E}"/>
              </a:ext>
            </a:extLst>
          </p:cNvPr>
          <p:cNvSpPr>
            <a:spLocks xmlns:a="http://schemas.openxmlformats.org/drawingml/2006/main" noGrp="1"/>
          </p:cNvSpPr>
          <p:nvPr/>
        </p:nvSpPr>
        <p:spPr>
          <a:xfrm xmlns:a="http://schemas.openxmlformats.org/drawingml/2006/main">
            <a:off x="571500" y="1676400"/>
            <a:ext cx="1200150" cy="17335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00" b="1">
                <a:solidFill>
                  <a:srgbClr val="1E293B"/>
                </a:solidFill>
                <a:latin typeface="Arial"/>
                <a:ea typeface="Arial"/>
                <a:cs typeface="Arial"/>
              </a:defRPr>
            </a:pPr>
            <a:r>
              <a:t>Normal flight</a:t>
            </a:r>
          </a:p>
        </p:txBody>
      </p:sp>
      <p:sp>
        <p:nvSpPr>
          <p:cNvPr id="26" name="">
            <a:extLst xmlns:a="http://schemas.openxmlformats.org/drawingml/2006/main">
              <a:ext uri="{FF2B5EF4-FFF2-40B4-BE49-F238E27FC236}">
                <a16:creationId xmlns:a16="http://schemas.microsoft.com/office/drawing/2014/main" id="{0ABE4321-9BB7-419A-B816-FB367C3A75B3}"/>
              </a:ext>
            </a:extLst>
          </p:cNvPr>
          <p:cNvSpPr>
            <a:spLocks xmlns:a="http://schemas.openxmlformats.org/drawingml/2006/main" noGrp="1"/>
          </p:cNvSpPr>
          <p:nvPr/>
        </p:nvSpPr>
        <p:spPr>
          <a:xfrm xmlns:a="http://schemas.openxmlformats.org/drawingml/2006/main">
            <a:off x="2171700" y="2057400"/>
            <a:ext cx="1804988"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Sense</a:t>
            </a:r>
          </a:p>
        </p:txBody>
      </p:sp>
      <p:sp>
        <p:nvSpPr>
          <p:cNvPr id="27" name="">
            <a:extLst xmlns:a="http://schemas.openxmlformats.org/drawingml/2006/main">
              <a:ext uri="{FF2B5EF4-FFF2-40B4-BE49-F238E27FC236}">
                <a16:creationId xmlns:a16="http://schemas.microsoft.com/office/drawing/2014/main" id="{17E7DA13-000E-474B-BFEF-78094EBF788D}"/>
              </a:ext>
            </a:extLst>
          </p:cNvPr>
          <p:cNvSpPr>
            <a:spLocks xmlns:a="http://schemas.openxmlformats.org/drawingml/2006/main" noGrp="1"/>
          </p:cNvSpPr>
          <p:nvPr/>
        </p:nvSpPr>
        <p:spPr>
          <a:xfrm xmlns:a="http://schemas.openxmlformats.org/drawingml/2006/main">
            <a:off x="2171700" y="2343150"/>
            <a:ext cx="1804988"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IMU, magnetometer, barometer and the RC link reach the flight cores.</a:t>
            </a:r>
          </a:p>
        </p:txBody>
      </p:sp>
      <p:sp>
        <p:nvSpPr>
          <p:cNvPr id="28" name="">
            <a:extLst xmlns:a="http://schemas.openxmlformats.org/drawingml/2006/main">
              <a:ext uri="{FF2B5EF4-FFF2-40B4-BE49-F238E27FC236}">
                <a16:creationId xmlns:a16="http://schemas.microsoft.com/office/drawing/2014/main" id="{83624A46-BD58-4E0C-A279-637D5C53BBC5}"/>
              </a:ext>
            </a:extLst>
          </p:cNvPr>
          <p:cNvSpPr>
            <a:spLocks xmlns:a="http://schemas.openxmlformats.org/drawingml/2006/main" noGrp="1"/>
          </p:cNvSpPr>
          <p:nvPr/>
        </p:nvSpPr>
        <p:spPr>
          <a:xfrm xmlns:a="http://schemas.openxmlformats.org/drawingml/2006/main">
            <a:off x="4700588" y="2057400"/>
            <a:ext cx="1804988"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See</a:t>
            </a:r>
          </a:p>
        </p:txBody>
      </p:sp>
      <p:sp>
        <p:nvSpPr>
          <p:cNvPr id="29" name="">
            <a:extLst xmlns:a="http://schemas.openxmlformats.org/drawingml/2006/main">
              <a:ext uri="{FF2B5EF4-FFF2-40B4-BE49-F238E27FC236}">
                <a16:creationId xmlns:a16="http://schemas.microsoft.com/office/drawing/2014/main" id="{CF7550AC-59CD-46A7-9AA5-E1B959563B1A}"/>
              </a:ext>
            </a:extLst>
          </p:cNvPr>
          <p:cNvSpPr>
            <a:spLocks xmlns:a="http://schemas.openxmlformats.org/drawingml/2006/main" noGrp="1"/>
          </p:cNvSpPr>
          <p:nvPr/>
        </p:nvSpPr>
        <p:spPr>
          <a:xfrm xmlns:a="http://schemas.openxmlformats.org/drawingml/2006/main">
            <a:off x="4700588" y="2343150"/>
            <a:ext cx="1804988"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Camera frames run through the ISP and the feature extractor to the pose engine.</a:t>
            </a:r>
          </a:p>
        </p:txBody>
      </p:sp>
      <p:sp>
        <p:nvSpPr>
          <p:cNvPr id="30" name="">
            <a:extLst xmlns:a="http://schemas.openxmlformats.org/drawingml/2006/main">
              <a:ext uri="{FF2B5EF4-FFF2-40B4-BE49-F238E27FC236}">
                <a16:creationId xmlns:a16="http://schemas.microsoft.com/office/drawing/2014/main" id="{DA121D0B-130F-46B2-9F27-4A696F6F2F1C}"/>
              </a:ext>
            </a:extLst>
          </p:cNvPr>
          <p:cNvSpPr>
            <a:spLocks xmlns:a="http://schemas.openxmlformats.org/drawingml/2006/main" noGrp="1"/>
          </p:cNvSpPr>
          <p:nvPr/>
        </p:nvSpPr>
        <p:spPr>
          <a:xfrm xmlns:a="http://schemas.openxmlformats.org/drawingml/2006/main">
            <a:off x="7229475" y="2057400"/>
            <a:ext cx="1804988"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Locate</a:t>
            </a:r>
          </a:p>
        </p:txBody>
      </p:sp>
      <p:sp>
        <p:nvSpPr>
          <p:cNvPr id="31" name="">
            <a:extLst xmlns:a="http://schemas.openxmlformats.org/drawingml/2006/main">
              <a:ext uri="{FF2B5EF4-FFF2-40B4-BE49-F238E27FC236}">
                <a16:creationId xmlns:a16="http://schemas.microsoft.com/office/drawing/2014/main" id="{95616630-366A-4732-8999-8E97374A2179}"/>
              </a:ext>
            </a:extLst>
          </p:cNvPr>
          <p:cNvSpPr>
            <a:spLocks xmlns:a="http://schemas.openxmlformats.org/drawingml/2006/main" noGrp="1"/>
          </p:cNvSpPr>
          <p:nvPr/>
        </p:nvSpPr>
        <p:spPr>
          <a:xfrm xmlns:a="http://schemas.openxmlformats.org/drawingml/2006/main">
            <a:off x="7229475" y="2343150"/>
            <a:ext cx="1804988"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30 Hz six-DoF pose reaches the flight loop over the crossbar.</a:t>
            </a:r>
          </a:p>
        </p:txBody>
      </p:sp>
      <p:sp>
        <p:nvSpPr>
          <p:cNvPr id="32" name="">
            <a:extLst xmlns:a="http://schemas.openxmlformats.org/drawingml/2006/main">
              <a:ext uri="{FF2B5EF4-FFF2-40B4-BE49-F238E27FC236}">
                <a16:creationId xmlns:a16="http://schemas.microsoft.com/office/drawing/2014/main" id="{C95C6A86-3CE7-4867-A709-A381F1EEE902}"/>
              </a:ext>
            </a:extLst>
          </p:cNvPr>
          <p:cNvSpPr>
            <a:spLocks xmlns:a="http://schemas.openxmlformats.org/drawingml/2006/main" noGrp="1"/>
          </p:cNvSpPr>
          <p:nvPr/>
        </p:nvSpPr>
        <p:spPr>
          <a:xfrm xmlns:a="http://schemas.openxmlformats.org/drawingml/2006/main">
            <a:off x="9758363" y="2057400"/>
            <a:ext cx="1804988"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Command</a:t>
            </a:r>
          </a:p>
        </p:txBody>
      </p:sp>
      <p:sp>
        <p:nvSpPr>
          <p:cNvPr id="33" name="">
            <a:extLst xmlns:a="http://schemas.openxmlformats.org/drawingml/2006/main">
              <a:ext uri="{FF2B5EF4-FFF2-40B4-BE49-F238E27FC236}">
                <a16:creationId xmlns:a16="http://schemas.microsoft.com/office/drawing/2014/main" id="{CDE72EE0-08E8-401B-A64F-1BEC9E90E3BD}"/>
              </a:ext>
            </a:extLst>
          </p:cNvPr>
          <p:cNvSpPr>
            <a:spLocks xmlns:a="http://schemas.openxmlformats.org/drawingml/2006/main" noGrp="1"/>
          </p:cNvSpPr>
          <p:nvPr/>
        </p:nvSpPr>
        <p:spPr>
          <a:xfrm xmlns:a="http://schemas.openxmlformats.org/drawingml/2006/main">
            <a:off x="9758363" y="2343150"/>
            <a:ext cx="1804988"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flight loop sends motor commands on ESC OUT.</a:t>
            </a:r>
          </a:p>
        </p:txBody>
      </p:sp>
      <p:sp>
        <p:nvSpPr>
          <p:cNvPr id="34" name="">
            <a:extLst xmlns:a="http://schemas.openxmlformats.org/drawingml/2006/main">
              <a:ext uri="{FF2B5EF4-FFF2-40B4-BE49-F238E27FC236}">
                <a16:creationId xmlns:a16="http://schemas.microsoft.com/office/drawing/2014/main" id="{18117566-70F7-4EBC-838D-93805B2C7D4A}"/>
              </a:ext>
            </a:extLst>
          </p:cNvPr>
          <p:cNvSpPr>
            <a:spLocks xmlns:a="http://schemas.openxmlformats.org/drawingml/2006/main" noGrp="1"/>
          </p:cNvSpPr>
          <p:nvPr/>
        </p:nvSpPr>
        <p:spPr>
          <a:xfrm xmlns:a="http://schemas.openxmlformats.org/drawingml/2006/main">
            <a:off x="2171700" y="1733550"/>
            <a:ext cx="247650" cy="2476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1</a:t>
            </a:r>
          </a:p>
        </p:txBody>
      </p:sp>
      <p:sp>
        <p:nvSpPr>
          <p:cNvPr id="35" name="">
            <a:extLst xmlns:a="http://schemas.openxmlformats.org/drawingml/2006/main">
              <a:ext uri="{FF2B5EF4-FFF2-40B4-BE49-F238E27FC236}">
                <a16:creationId xmlns:a16="http://schemas.microsoft.com/office/drawing/2014/main" id="{3F0CC446-07D5-493C-9266-A0E681DDBE35}"/>
              </a:ext>
            </a:extLst>
          </p:cNvPr>
          <p:cNvSpPr>
            <a:spLocks xmlns:a="http://schemas.openxmlformats.org/drawingml/2006/main" noGrp="1"/>
          </p:cNvSpPr>
          <p:nvPr/>
        </p:nvSpPr>
        <p:spPr>
          <a:xfrm xmlns:a="http://schemas.openxmlformats.org/drawingml/2006/main">
            <a:off x="4700588" y="1733550"/>
            <a:ext cx="247650" cy="2476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2</a:t>
            </a:r>
          </a:p>
        </p:txBody>
      </p:sp>
      <p:sp>
        <p:nvSpPr>
          <p:cNvPr id="36" name="">
            <a:extLst xmlns:a="http://schemas.openxmlformats.org/drawingml/2006/main">
              <a:ext uri="{FF2B5EF4-FFF2-40B4-BE49-F238E27FC236}">
                <a16:creationId xmlns:a16="http://schemas.microsoft.com/office/drawing/2014/main" id="{BC741532-8361-4675-B9C7-2EB45A2118DA}"/>
              </a:ext>
            </a:extLst>
          </p:cNvPr>
          <p:cNvSpPr>
            <a:spLocks xmlns:a="http://schemas.openxmlformats.org/drawingml/2006/main" noGrp="1"/>
          </p:cNvSpPr>
          <p:nvPr/>
        </p:nvSpPr>
        <p:spPr>
          <a:xfrm xmlns:a="http://schemas.openxmlformats.org/drawingml/2006/main">
            <a:off x="7229475" y="1733550"/>
            <a:ext cx="247650" cy="2476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3</a:t>
            </a:r>
          </a:p>
        </p:txBody>
      </p:sp>
      <p:sp>
        <p:nvSpPr>
          <p:cNvPr id="37" name="">
            <a:extLst xmlns:a="http://schemas.openxmlformats.org/drawingml/2006/main">
              <a:ext uri="{FF2B5EF4-FFF2-40B4-BE49-F238E27FC236}">
                <a16:creationId xmlns:a16="http://schemas.microsoft.com/office/drawing/2014/main" id="{7B3C8629-EF80-4F15-B590-5DCAEB0106C4}"/>
              </a:ext>
            </a:extLst>
          </p:cNvPr>
          <p:cNvSpPr>
            <a:spLocks xmlns:a="http://schemas.openxmlformats.org/drawingml/2006/main" noGrp="1"/>
          </p:cNvSpPr>
          <p:nvPr/>
        </p:nvSpPr>
        <p:spPr>
          <a:xfrm xmlns:a="http://schemas.openxmlformats.org/drawingml/2006/main">
            <a:off x="9758363" y="1733550"/>
            <a:ext cx="247650" cy="2476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4</a:t>
            </a:r>
          </a:p>
        </p:txBody>
      </p:sp>
      <p:sp>
        <p:nvSpPr>
          <p:cNvPr id="38" name="">
            <a:extLst xmlns:a="http://schemas.openxmlformats.org/drawingml/2006/main">
              <a:ext uri="{FF2B5EF4-FFF2-40B4-BE49-F238E27FC236}">
                <a16:creationId xmlns:a16="http://schemas.microsoft.com/office/drawing/2014/main" id="{D9E4DDDD-0F84-402F-9CD2-7A051C96E579}"/>
              </a:ext>
            </a:extLst>
          </p:cNvPr>
          <p:cNvSpPr>
            <a:spLocks xmlns:a="http://schemas.openxmlformats.org/drawingml/2006/main" noGrp="1"/>
          </p:cNvSpPr>
          <p:nvPr/>
        </p:nvSpPr>
        <p:spPr>
          <a:xfrm xmlns:a="http://schemas.openxmlformats.org/drawingml/2006/main">
            <a:off x="457200" y="3733800"/>
            <a:ext cx="1428750" cy="1762125"/>
          </a:xfrm>
          <a:prstGeom xmlns:a="http://schemas.openxmlformats.org/drawingml/2006/main" prst="roundRect">
            <a:avLst>
              <a:gd name="adj" fmla="val 5333"/>
            </a:avLst>
          </a:prstGeom>
          <a:solidFill xmlns:a="http://schemas.openxmlformats.org/drawingml/2006/main">
            <a:srgbClr val="FDECEC"/>
          </a:solidFill>
          <a:ln xmlns:a="http://schemas.openxmlformats.org/drawingml/2006/main" w="9525">
            <a:solidFill>
              <a:srgbClr val="E2E8F0"/>
            </a:solidFill>
            <a:prstDash val="solid"/>
          </a:ln>
        </p:spPr>
      </p:sp>
      <p:sp>
        <p:nvSpPr>
          <p:cNvPr id="39" name="">
            <a:extLst xmlns:a="http://schemas.openxmlformats.org/drawingml/2006/main">
              <a:ext uri="{FF2B5EF4-FFF2-40B4-BE49-F238E27FC236}">
                <a16:creationId xmlns:a16="http://schemas.microsoft.com/office/drawing/2014/main" id="{D1F00CEE-CA29-4083-811D-FDF218D21DA8}"/>
              </a:ext>
            </a:extLst>
          </p:cNvPr>
          <p:cNvSpPr>
            <a:spLocks xmlns:a="http://schemas.openxmlformats.org/drawingml/2006/main" noGrp="1"/>
          </p:cNvSpPr>
          <p:nvPr/>
        </p:nvSpPr>
        <p:spPr>
          <a:xfrm xmlns:a="http://schemas.openxmlformats.org/drawingml/2006/main">
            <a:off x="2000250" y="3733800"/>
            <a:ext cx="2990850" cy="1762125"/>
          </a:xfrm>
          <a:prstGeom xmlns:a="http://schemas.openxmlformats.org/drawingml/2006/main" prst="roundRect">
            <a:avLst>
              <a:gd name="adj" fmla="val 4324"/>
            </a:avLst>
          </a:prstGeom>
          <a:solidFill xmlns:a="http://schemas.openxmlformats.org/drawingml/2006/main">
            <a:srgbClr val="FFFFFF"/>
          </a:solidFill>
          <a:ln xmlns:a="http://schemas.openxmlformats.org/drawingml/2006/main" w="9525">
            <a:solidFill>
              <a:srgbClr val="E2E8F0"/>
            </a:solidFill>
            <a:prstDash val="solid"/>
          </a:ln>
        </p:spPr>
      </p:sp>
      <p:sp>
        <p:nvSpPr>
          <p:cNvPr id="40" name="">
            <a:extLst xmlns:a="http://schemas.openxmlformats.org/drawingml/2006/main">
              <a:ext uri="{FF2B5EF4-FFF2-40B4-BE49-F238E27FC236}">
                <a16:creationId xmlns:a16="http://schemas.microsoft.com/office/drawing/2014/main" id="{F56C00CB-82A5-4802-A834-6CBC7B861A79}"/>
              </a:ext>
            </a:extLst>
          </p:cNvPr>
          <p:cNvSpPr>
            <a:spLocks xmlns:a="http://schemas.openxmlformats.org/drawingml/2006/main" noGrp="1"/>
          </p:cNvSpPr>
          <p:nvPr/>
        </p:nvSpPr>
        <p:spPr>
          <a:xfrm xmlns:a="http://schemas.openxmlformats.org/drawingml/2006/main">
            <a:off x="2000250" y="3733800"/>
            <a:ext cx="29908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2A87E5FA-F761-48BA-A944-0FD1C166EC2D}"/>
              </a:ext>
            </a:extLst>
          </p:cNvPr>
          <p:cNvSpPr>
            <a:spLocks xmlns:a="http://schemas.openxmlformats.org/drawingml/2006/main" noGrp="1"/>
          </p:cNvSpPr>
          <p:nvPr/>
        </p:nvSpPr>
        <p:spPr>
          <a:xfrm xmlns:a="http://schemas.openxmlformats.org/drawingml/2006/main">
            <a:off x="5048250" y="4500563"/>
            <a:ext cx="266700" cy="228600"/>
          </a:xfrm>
          <a:prstGeom xmlns:a="http://schemas.openxmlformats.org/drawingml/2006/main" prst="rightArrow">
            <a:avLst/>
          </a:prstGeom>
          <a:solidFill xmlns:a="http://schemas.openxmlformats.org/drawingml/2006/main">
            <a:srgbClr val="0A9396"/>
          </a:solidFill>
          <a:ln xmlns:a="http://schemas.openxmlformats.org/drawingml/2006/main" w="9525">
            <a:solidFill>
              <a:srgbClr val="0A9396"/>
            </a:solidFill>
            <a:prstDash val="solid"/>
          </a:ln>
        </p:spPr>
      </p:sp>
      <p:sp>
        <p:nvSpPr>
          <p:cNvPr id="42" name="">
            <a:extLst xmlns:a="http://schemas.openxmlformats.org/drawingml/2006/main">
              <a:ext uri="{FF2B5EF4-FFF2-40B4-BE49-F238E27FC236}">
                <a16:creationId xmlns:a16="http://schemas.microsoft.com/office/drawing/2014/main" id="{E2BB22CD-D77E-48AF-9E88-7368A82E28C2}"/>
              </a:ext>
            </a:extLst>
          </p:cNvPr>
          <p:cNvSpPr>
            <a:spLocks xmlns:a="http://schemas.openxmlformats.org/drawingml/2006/main" noGrp="1"/>
          </p:cNvSpPr>
          <p:nvPr/>
        </p:nvSpPr>
        <p:spPr>
          <a:xfrm xmlns:a="http://schemas.openxmlformats.org/drawingml/2006/main">
            <a:off x="5372100" y="3733800"/>
            <a:ext cx="2990850" cy="1762125"/>
          </a:xfrm>
          <a:prstGeom xmlns:a="http://schemas.openxmlformats.org/drawingml/2006/main" prst="roundRect">
            <a:avLst>
              <a:gd name="adj" fmla="val 4324"/>
            </a:avLst>
          </a:prstGeom>
          <a:solidFill xmlns:a="http://schemas.openxmlformats.org/drawingml/2006/main">
            <a:srgbClr val="FFFFFF"/>
          </a:solidFill>
          <a:ln xmlns:a="http://schemas.openxmlformats.org/drawingml/2006/main" w="9525">
            <a:solidFill>
              <a:srgbClr val="E2E8F0"/>
            </a:solidFill>
            <a:prstDash val="solid"/>
          </a:ln>
        </p:spPr>
      </p:sp>
      <p:sp>
        <p:nvSpPr>
          <p:cNvPr id="43" name="">
            <a:extLst xmlns:a="http://schemas.openxmlformats.org/drawingml/2006/main">
              <a:ext uri="{FF2B5EF4-FFF2-40B4-BE49-F238E27FC236}">
                <a16:creationId xmlns:a16="http://schemas.microsoft.com/office/drawing/2014/main" id="{192AF959-4D10-46DA-92C4-6262B26A8863}"/>
              </a:ext>
            </a:extLst>
          </p:cNvPr>
          <p:cNvSpPr>
            <a:spLocks xmlns:a="http://schemas.openxmlformats.org/drawingml/2006/main" noGrp="1"/>
          </p:cNvSpPr>
          <p:nvPr/>
        </p:nvSpPr>
        <p:spPr>
          <a:xfrm xmlns:a="http://schemas.openxmlformats.org/drawingml/2006/main">
            <a:off x="5372100" y="3733800"/>
            <a:ext cx="2990850" cy="476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6449F3EF-D7AC-400E-AD14-AC3AD6541C4B}"/>
              </a:ext>
            </a:extLst>
          </p:cNvPr>
          <p:cNvSpPr>
            <a:spLocks xmlns:a="http://schemas.openxmlformats.org/drawingml/2006/main" noGrp="1"/>
          </p:cNvSpPr>
          <p:nvPr/>
        </p:nvSpPr>
        <p:spPr>
          <a:xfrm xmlns:a="http://schemas.openxmlformats.org/drawingml/2006/main">
            <a:off x="8420100" y="4500563"/>
            <a:ext cx="266700" cy="228600"/>
          </a:xfrm>
          <a:prstGeom xmlns:a="http://schemas.openxmlformats.org/drawingml/2006/main" prst="rightArrow">
            <a:avLst/>
          </a:prstGeom>
          <a:solidFill xmlns:a="http://schemas.openxmlformats.org/drawingml/2006/main">
            <a:srgbClr val="0A9396"/>
          </a:solidFill>
          <a:ln xmlns:a="http://schemas.openxmlformats.org/drawingml/2006/main" w="9525">
            <a:solidFill>
              <a:srgbClr val="0A9396"/>
            </a:solidFill>
            <a:prstDash val="solid"/>
          </a:ln>
        </p:spPr>
      </p:sp>
      <p:sp>
        <p:nvSpPr>
          <p:cNvPr id="45" name="">
            <a:extLst xmlns:a="http://schemas.openxmlformats.org/drawingml/2006/main">
              <a:ext uri="{FF2B5EF4-FFF2-40B4-BE49-F238E27FC236}">
                <a16:creationId xmlns:a16="http://schemas.microsoft.com/office/drawing/2014/main" id="{44EDEB50-6880-46C4-BAF0-AFE1CB29906A}"/>
              </a:ext>
            </a:extLst>
          </p:cNvPr>
          <p:cNvSpPr>
            <a:spLocks xmlns:a="http://schemas.openxmlformats.org/drawingml/2006/main" noGrp="1"/>
          </p:cNvSpPr>
          <p:nvPr/>
        </p:nvSpPr>
        <p:spPr>
          <a:xfrm xmlns:a="http://schemas.openxmlformats.org/drawingml/2006/main">
            <a:off x="8743950" y="3733800"/>
            <a:ext cx="2990850" cy="1762125"/>
          </a:xfrm>
          <a:prstGeom xmlns:a="http://schemas.openxmlformats.org/drawingml/2006/main" prst="roundRect">
            <a:avLst>
              <a:gd name="adj" fmla="val 4324"/>
            </a:avLst>
          </a:prstGeom>
          <a:solidFill xmlns:a="http://schemas.openxmlformats.org/drawingml/2006/main">
            <a:srgbClr val="FFFFFF"/>
          </a:solidFill>
          <a:ln xmlns:a="http://schemas.openxmlformats.org/drawingml/2006/main" w="9525">
            <a:solidFill>
              <a:srgbClr val="E2E8F0"/>
            </a:solidFill>
            <a:prstDash val="solid"/>
          </a:ln>
        </p:spPr>
      </p:sp>
      <p:sp>
        <p:nvSpPr>
          <p:cNvPr id="46" name="">
            <a:extLst xmlns:a="http://schemas.openxmlformats.org/drawingml/2006/main">
              <a:ext uri="{FF2B5EF4-FFF2-40B4-BE49-F238E27FC236}">
                <a16:creationId xmlns:a16="http://schemas.microsoft.com/office/drawing/2014/main" id="{C5EC73CC-6B23-448B-BC61-969383CBA228}"/>
              </a:ext>
            </a:extLst>
          </p:cNvPr>
          <p:cNvSpPr>
            <a:spLocks xmlns:a="http://schemas.openxmlformats.org/drawingml/2006/main" noGrp="1"/>
          </p:cNvSpPr>
          <p:nvPr/>
        </p:nvSpPr>
        <p:spPr>
          <a:xfrm xmlns:a="http://schemas.openxmlformats.org/drawingml/2006/main">
            <a:off x="8743950" y="3733800"/>
            <a:ext cx="2990850" cy="4762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47" name="">
            <a:extLst xmlns:a="http://schemas.openxmlformats.org/drawingml/2006/main">
              <a:ext uri="{FF2B5EF4-FFF2-40B4-BE49-F238E27FC236}">
                <a16:creationId xmlns:a16="http://schemas.microsoft.com/office/drawing/2014/main" id="{C54FBB8E-6B83-496F-8381-E4AD6C9CB379}"/>
              </a:ext>
            </a:extLst>
          </p:cNvPr>
          <p:cNvSpPr>
            <a:spLocks xmlns:a="http://schemas.openxmlformats.org/drawingml/2006/main" noGrp="1"/>
          </p:cNvSpPr>
          <p:nvPr/>
        </p:nvSpPr>
        <p:spPr>
          <a:xfrm xmlns:a="http://schemas.openxmlformats.org/drawingml/2006/main">
            <a:off x="2171700" y="3905250"/>
            <a:ext cx="247650" cy="247650"/>
          </a:xfrm>
          <a:prstGeom xmlns:a="http://schemas.openxmlformats.org/drawingml/2006/main" prst="ellipse">
            <a:avLst/>
          </a:prstGeom>
          <a:solidFill xmlns:a="http://schemas.openxmlformats.org/drawingml/2006/main">
            <a:srgbClr val="07706F"/>
          </a:solidFill>
          <a:ln xmlns:a="http://schemas.openxmlformats.org/drawingml/2006/main" w="0">
            <a:noFill/>
            <a:prstDash val="solid"/>
          </a:ln>
        </p:spPr>
      </p:sp>
      <p:sp>
        <p:nvSpPr>
          <p:cNvPr id="48" name="">
            <a:extLst xmlns:a="http://schemas.openxmlformats.org/drawingml/2006/main">
              <a:ext uri="{FF2B5EF4-FFF2-40B4-BE49-F238E27FC236}">
                <a16:creationId xmlns:a16="http://schemas.microsoft.com/office/drawing/2014/main" id="{DE9126B2-7E9B-40B1-9BBC-B03519D75950}"/>
              </a:ext>
            </a:extLst>
          </p:cNvPr>
          <p:cNvSpPr>
            <a:spLocks xmlns:a="http://schemas.openxmlformats.org/drawingml/2006/main" noGrp="1"/>
          </p:cNvSpPr>
          <p:nvPr/>
        </p:nvSpPr>
        <p:spPr>
          <a:xfrm xmlns:a="http://schemas.openxmlformats.org/drawingml/2006/main">
            <a:off x="5543550" y="3905250"/>
            <a:ext cx="247650" cy="247650"/>
          </a:xfrm>
          <a:prstGeom xmlns:a="http://schemas.openxmlformats.org/drawingml/2006/main" prst="ellipse">
            <a:avLst/>
          </a:prstGeom>
          <a:solidFill xmlns:a="http://schemas.openxmlformats.org/drawingml/2006/main">
            <a:srgbClr val="07706F"/>
          </a:solidFill>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F1D5D2FC-B1D9-41A9-BD5E-22B70962ADC3}"/>
              </a:ext>
            </a:extLst>
          </p:cNvPr>
          <p:cNvSpPr>
            <a:spLocks xmlns:a="http://schemas.openxmlformats.org/drawingml/2006/main" noGrp="1"/>
          </p:cNvSpPr>
          <p:nvPr/>
        </p:nvSpPr>
        <p:spPr>
          <a:xfrm xmlns:a="http://schemas.openxmlformats.org/drawingml/2006/main">
            <a:off x="8915400" y="3905250"/>
            <a:ext cx="247650" cy="247650"/>
          </a:xfrm>
          <a:prstGeom xmlns:a="http://schemas.openxmlformats.org/drawingml/2006/main" prst="ellipse">
            <a:avLst/>
          </a:prstGeom>
          <a:solidFill xmlns:a="http://schemas.openxmlformats.org/drawingml/2006/main">
            <a:srgbClr val="B42318"/>
          </a:solidFill>
          <a:ln xmlns:a="http://schemas.openxmlformats.org/drawingml/2006/main" w="0">
            <a:noFill/>
            <a:prstDash val="solid"/>
          </a:ln>
        </p:spPr>
      </p:sp>
      <p:sp>
        <p:nvSpPr>
          <p:cNvPr id="50" name="">
            <a:extLst xmlns:a="http://schemas.openxmlformats.org/drawingml/2006/main">
              <a:ext uri="{FF2B5EF4-FFF2-40B4-BE49-F238E27FC236}">
                <a16:creationId xmlns:a16="http://schemas.microsoft.com/office/drawing/2014/main" id="{84DF71EC-7945-4B31-9471-FFF7E2F41004}"/>
              </a:ext>
            </a:extLst>
          </p:cNvPr>
          <p:cNvSpPr>
            <a:spLocks xmlns:a="http://schemas.openxmlformats.org/drawingml/2006/main" noGrp="1"/>
          </p:cNvSpPr>
          <p:nvPr/>
        </p:nvSpPr>
        <p:spPr>
          <a:xfrm xmlns:a="http://schemas.openxmlformats.org/drawingml/2006/main">
            <a:off x="571500" y="3848100"/>
            <a:ext cx="1200150" cy="1533525"/>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00" b="1">
                <a:solidFill>
                  <a:srgbClr val="B42318"/>
                </a:solidFill>
                <a:latin typeface="Arial"/>
                <a:ea typeface="Arial"/>
                <a:cs typeface="Arial"/>
              </a:defRPr>
            </a:pPr>
            <a:r>
              <a:t>Failsafe trip</a:t>
            </a:r>
          </a:p>
        </p:txBody>
      </p:sp>
      <p:sp>
        <p:nvSpPr>
          <p:cNvPr id="51" name="">
            <a:extLst xmlns:a="http://schemas.openxmlformats.org/drawingml/2006/main">
              <a:ext uri="{FF2B5EF4-FFF2-40B4-BE49-F238E27FC236}">
                <a16:creationId xmlns:a16="http://schemas.microsoft.com/office/drawing/2014/main" id="{F8F4433B-6DAB-4BEC-BF59-D268565145E6}"/>
              </a:ext>
            </a:extLst>
          </p:cNvPr>
          <p:cNvSpPr>
            <a:spLocks xmlns:a="http://schemas.openxmlformats.org/drawingml/2006/main" noGrp="1"/>
          </p:cNvSpPr>
          <p:nvPr/>
        </p:nvSpPr>
        <p:spPr>
          <a:xfrm xmlns:a="http://schemas.openxmlformats.org/drawingml/2006/main">
            <a:off x="2171700" y="4229100"/>
            <a:ext cx="264795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Detect</a:t>
            </a:r>
          </a:p>
        </p:txBody>
      </p:sp>
      <p:sp>
        <p:nvSpPr>
          <p:cNvPr id="52" name="">
            <a:extLst xmlns:a="http://schemas.openxmlformats.org/drawingml/2006/main">
              <a:ext uri="{FF2B5EF4-FFF2-40B4-BE49-F238E27FC236}">
                <a16:creationId xmlns:a16="http://schemas.microsoft.com/office/drawing/2014/main" id="{C02ABDA7-ADFD-4778-BA39-4EAED8C35F10}"/>
              </a:ext>
            </a:extLst>
          </p:cNvPr>
          <p:cNvSpPr>
            <a:spLocks xmlns:a="http://schemas.openxmlformats.org/drawingml/2006/main" noGrp="1"/>
          </p:cNvSpPr>
          <p:nvPr/>
        </p:nvSpPr>
        <p:spPr>
          <a:xfrm xmlns:a="http://schemas.openxmlformats.org/drawingml/2006/main">
            <a:off x="2171700" y="4514850"/>
            <a:ext cx="264795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link monitor sees radio loss, GPS denial or an IMU fault, in hardware.</a:t>
            </a:r>
          </a:p>
        </p:txBody>
      </p:sp>
      <p:sp>
        <p:nvSpPr>
          <p:cNvPr id="53" name="">
            <a:extLst xmlns:a="http://schemas.openxmlformats.org/drawingml/2006/main">
              <a:ext uri="{FF2B5EF4-FFF2-40B4-BE49-F238E27FC236}">
                <a16:creationId xmlns:a16="http://schemas.microsoft.com/office/drawing/2014/main" id="{04212577-270A-4E3E-B482-442D57A00E1B}"/>
              </a:ext>
            </a:extLst>
          </p:cNvPr>
          <p:cNvSpPr>
            <a:spLocks xmlns:a="http://schemas.openxmlformats.org/drawingml/2006/main" noGrp="1"/>
          </p:cNvSpPr>
          <p:nvPr/>
        </p:nvSpPr>
        <p:spPr>
          <a:xfrm xmlns:a="http://schemas.openxmlformats.org/drawingml/2006/main">
            <a:off x="5543550" y="4229100"/>
            <a:ext cx="264795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Decide</a:t>
            </a:r>
          </a:p>
        </p:txBody>
      </p:sp>
      <p:sp>
        <p:nvSpPr>
          <p:cNvPr id="54" name="">
            <a:extLst xmlns:a="http://schemas.openxmlformats.org/drawingml/2006/main">
              <a:ext uri="{FF2B5EF4-FFF2-40B4-BE49-F238E27FC236}">
                <a16:creationId xmlns:a16="http://schemas.microsoft.com/office/drawing/2014/main" id="{91A691ED-FBDC-48A4-AC67-99D527749C24}"/>
              </a:ext>
            </a:extLst>
          </p:cNvPr>
          <p:cNvSpPr>
            <a:spLocks xmlns:a="http://schemas.openxmlformats.org/drawingml/2006/main" noGrp="1"/>
          </p:cNvSpPr>
          <p:nvPr/>
        </p:nvSpPr>
        <p:spPr>
          <a:xfrm xmlns:a="http://schemas.openxmlformats.org/drawingml/2006/main">
            <a:off x="5543550" y="4514850"/>
            <a:ext cx="264795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It trips the safe-state machine, which selects return to home or land.</a:t>
            </a:r>
          </a:p>
        </p:txBody>
      </p:sp>
      <p:sp>
        <p:nvSpPr>
          <p:cNvPr id="55" name="">
            <a:extLst xmlns:a="http://schemas.openxmlformats.org/drawingml/2006/main">
              <a:ext uri="{FF2B5EF4-FFF2-40B4-BE49-F238E27FC236}">
                <a16:creationId xmlns:a16="http://schemas.microsoft.com/office/drawing/2014/main" id="{ACD46F0B-06AE-4B4E-8DF2-1DF3FA1814E8}"/>
              </a:ext>
            </a:extLst>
          </p:cNvPr>
          <p:cNvSpPr>
            <a:spLocks xmlns:a="http://schemas.openxmlformats.org/drawingml/2006/main" noGrp="1"/>
          </p:cNvSpPr>
          <p:nvPr/>
        </p:nvSpPr>
        <p:spPr>
          <a:xfrm xmlns:a="http://schemas.openxmlformats.org/drawingml/2006/main">
            <a:off x="8915400" y="4229100"/>
            <a:ext cx="2647950" cy="2286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Take over</a:t>
            </a:r>
          </a:p>
        </p:txBody>
      </p:sp>
      <p:sp>
        <p:nvSpPr>
          <p:cNvPr id="56" name="">
            <a:extLst xmlns:a="http://schemas.openxmlformats.org/drawingml/2006/main">
              <a:ext uri="{FF2B5EF4-FFF2-40B4-BE49-F238E27FC236}">
                <a16:creationId xmlns:a16="http://schemas.microsoft.com/office/drawing/2014/main" id="{4F0FA318-9620-4D31-9044-4D0ADEA569F4}"/>
              </a:ext>
            </a:extLst>
          </p:cNvPr>
          <p:cNvSpPr>
            <a:spLocks xmlns:a="http://schemas.openxmlformats.org/drawingml/2006/main" noGrp="1"/>
          </p:cNvSpPr>
          <p:nvPr/>
        </p:nvSpPr>
        <p:spPr>
          <a:xfrm xmlns:a="http://schemas.openxmlformats.org/drawingml/2006/main">
            <a:off x="8915400" y="4514850"/>
            <a:ext cx="2647950" cy="8477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independent path drives the ESCs directly, bypassing the flight cores, odometry and AI.</a:t>
            </a:r>
          </a:p>
        </p:txBody>
      </p:sp>
      <p:sp>
        <p:nvSpPr>
          <p:cNvPr id="57" name="">
            <a:extLst xmlns:a="http://schemas.openxmlformats.org/drawingml/2006/main">
              <a:ext uri="{FF2B5EF4-FFF2-40B4-BE49-F238E27FC236}">
                <a16:creationId xmlns:a16="http://schemas.microsoft.com/office/drawing/2014/main" id="{C155F7FA-14F8-463E-8BE9-2A624C18DB7D}"/>
              </a:ext>
            </a:extLst>
          </p:cNvPr>
          <p:cNvSpPr>
            <a:spLocks xmlns:a="http://schemas.openxmlformats.org/drawingml/2006/main" noGrp="1"/>
          </p:cNvSpPr>
          <p:nvPr/>
        </p:nvSpPr>
        <p:spPr>
          <a:xfrm xmlns:a="http://schemas.openxmlformats.org/drawingml/2006/main">
            <a:off x="2171700" y="3905250"/>
            <a:ext cx="247650" cy="2476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5a</a:t>
            </a:r>
          </a:p>
        </p:txBody>
      </p:sp>
      <p:sp>
        <p:nvSpPr>
          <p:cNvPr id="58" name="">
            <a:extLst xmlns:a="http://schemas.openxmlformats.org/drawingml/2006/main">
              <a:ext uri="{FF2B5EF4-FFF2-40B4-BE49-F238E27FC236}">
                <a16:creationId xmlns:a16="http://schemas.microsoft.com/office/drawing/2014/main" id="{347E2EBC-0849-4C5A-9C0C-E2EF50605770}"/>
              </a:ext>
            </a:extLst>
          </p:cNvPr>
          <p:cNvSpPr>
            <a:spLocks xmlns:a="http://schemas.openxmlformats.org/drawingml/2006/main" noGrp="1"/>
          </p:cNvSpPr>
          <p:nvPr/>
        </p:nvSpPr>
        <p:spPr>
          <a:xfrm xmlns:a="http://schemas.openxmlformats.org/drawingml/2006/main">
            <a:off x="5543550" y="3905250"/>
            <a:ext cx="247650" cy="2476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5b</a:t>
            </a:r>
          </a:p>
        </p:txBody>
      </p:sp>
      <p:sp>
        <p:nvSpPr>
          <p:cNvPr id="59" name="">
            <a:extLst xmlns:a="http://schemas.openxmlformats.org/drawingml/2006/main">
              <a:ext uri="{FF2B5EF4-FFF2-40B4-BE49-F238E27FC236}">
                <a16:creationId xmlns:a16="http://schemas.microsoft.com/office/drawing/2014/main" id="{F50F2600-8D1C-4966-8D51-6190C8091D09}"/>
              </a:ext>
            </a:extLst>
          </p:cNvPr>
          <p:cNvSpPr>
            <a:spLocks xmlns:a="http://schemas.openxmlformats.org/drawingml/2006/main" noGrp="1"/>
          </p:cNvSpPr>
          <p:nvPr/>
        </p:nvSpPr>
        <p:spPr>
          <a:xfrm xmlns:a="http://schemas.openxmlformats.org/drawingml/2006/main">
            <a:off x="8915400" y="3905250"/>
            <a:ext cx="247650" cy="2476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F</a:t>
            </a:r>
          </a:p>
        </p:txBody>
      </p:sp>
      <p:sp>
        <p:nvSpPr>
          <p:cNvPr id="60" name="">
            <a:extLst xmlns:a="http://schemas.openxmlformats.org/drawingml/2006/main">
              <a:ext uri="{FF2B5EF4-FFF2-40B4-BE49-F238E27FC236}">
                <a16:creationId xmlns:a16="http://schemas.microsoft.com/office/drawing/2014/main" id="{595103BA-21E0-461F-8462-E1BA5D8E19AF}"/>
              </a:ext>
            </a:extLst>
          </p:cNvPr>
          <p:cNvSpPr>
            <a:spLocks xmlns:a="http://schemas.openxmlformats.org/drawingml/2006/main" noGrp="1"/>
          </p:cNvSpPr>
          <p:nvPr/>
        </p:nvSpPr>
        <p:spPr>
          <a:xfrm xmlns:a="http://schemas.openxmlformats.org/drawingml/2006/main">
            <a:off x="457200" y="5667375"/>
            <a:ext cx="11277600" cy="504825"/>
          </a:xfrm>
          <a:prstGeom xmlns:a="http://schemas.openxmlformats.org/drawingml/2006/main" prst="roundRect">
            <a:avLst>
              <a:gd name="adj" fmla="val 15094"/>
            </a:avLst>
          </a:prstGeom>
          <a:solidFill xmlns:a="http://schemas.openxmlformats.org/drawingml/2006/main">
            <a:srgbClr val="0A1628"/>
          </a:solidFill>
          <a:ln xmlns:a="http://schemas.openxmlformats.org/drawingml/2006/main" w="0">
            <a:noFill/>
            <a:prstDash val="solid"/>
          </a:ln>
        </p:spPr>
      </p:sp>
      <p:sp>
        <p:nvSpPr>
          <p:cNvPr id="61" name="">
            <a:extLst xmlns:a="http://schemas.openxmlformats.org/drawingml/2006/main">
              <a:ext uri="{FF2B5EF4-FFF2-40B4-BE49-F238E27FC236}">
                <a16:creationId xmlns:a16="http://schemas.microsoft.com/office/drawing/2014/main" id="{4C329376-9F5C-41CC-92E6-3A2D1355E77A}"/>
              </a:ext>
            </a:extLst>
          </p:cNvPr>
          <p:cNvSpPr>
            <a:spLocks xmlns:a="http://schemas.openxmlformats.org/drawingml/2006/main" noGrp="1"/>
          </p:cNvSpPr>
          <p:nvPr/>
        </p:nvSpPr>
        <p:spPr>
          <a:xfrm xmlns:a="http://schemas.openxmlformats.org/drawingml/2006/main">
            <a:off x="685800" y="5791200"/>
            <a:ext cx="10820400" cy="257175"/>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l">
              <a:defRPr sz="1275" b="1">
                <a:solidFill>
                  <a:srgbClr val="FFFFFF"/>
                </a:solidFill>
                <a:latin typeface="Arial"/>
                <a:ea typeface="Arial"/>
                <a:cs typeface="Arial"/>
              </a:defRPr>
            </a:pPr>
            <a:r>
              <a:t>The trip path bypasses the flight cores, odometry and AI, so a hung flight stack is not in its way.</a:t>
            </a:r>
          </a:p>
        </p:txBody>
      </p:sp>
    </p:spTree>
    <p:extLst>
      <p:ext uri="{BB962C8B-B14F-4D97-AF65-F5344CB8AC3E}">
        <p14:creationId xmlns:p14="http://schemas.microsoft.com/office/powerpoint/2010/main" val="930142719"/>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49" name="">
            <a:extLst xmlns:a="http://schemas.openxmlformats.org/drawingml/2006/main">
              <a:ext uri="{FF2B5EF4-FFF2-40B4-BE49-F238E27FC236}">
                <a16:creationId xmlns:a16="http://schemas.microsoft.com/office/drawing/2014/main" id="{0C368026-CCEC-4141-AE27-03C1CC7E193D}"/>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9A0A0CAA-E786-4CE0-8B62-D5FDABCC637E}"/>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07 · ARCHITECTURE TARGETS</a:t>
            </a:r>
          </a:p>
        </p:txBody>
      </p:sp>
      <p:sp>
        <p:nvSpPr>
          <p:cNvPr id="3" name="">
            <a:extLst xmlns:a="http://schemas.openxmlformats.org/drawingml/2006/main">
              <a:ext uri="{FF2B5EF4-FFF2-40B4-BE49-F238E27FC236}">
                <a16:creationId xmlns:a16="http://schemas.microsoft.com/office/drawing/2014/main" id="{9434DA1C-E5A6-46F7-8B43-1AE5C3906FCB}"/>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Seven figures, all architecture targets</a:t>
            </a:r>
          </a:p>
        </p:txBody>
      </p:sp>
      <p:sp>
        <p:nvSpPr>
          <p:cNvPr id="4" name="">
            <a:extLst xmlns:a="http://schemas.openxmlformats.org/drawingml/2006/main">
              <a:ext uri="{FF2B5EF4-FFF2-40B4-BE49-F238E27FC236}">
                <a16:creationId xmlns:a16="http://schemas.microsoft.com/office/drawing/2014/main" id="{7F47726A-84DE-4B73-A849-20BBE31E2A84}"/>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Architecture targets from the D100 product page. No figure below comes from measured silicon.</a:t>
            </a:r>
          </a:p>
        </p:txBody>
      </p:sp>
      <p:sp>
        <p:nvSpPr>
          <p:cNvPr id="5" name="">
            <a:extLst xmlns:a="http://schemas.openxmlformats.org/drawingml/2006/main">
              <a:ext uri="{FF2B5EF4-FFF2-40B4-BE49-F238E27FC236}">
                <a16:creationId xmlns:a16="http://schemas.microsoft.com/office/drawing/2014/main" id="{3550F8A6-B61F-4BB1-88AA-AD18ADF5F3D7}"/>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CF9D771-B6B6-4B95-B4F2-A371C04554E5}"/>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ED75FF4D-014E-4D72-8114-5AC3B7314D8C}"/>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4321D3BC-DA31-4C17-87C6-E19225949743}"/>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08</a:t>
            </a:r>
          </a:p>
        </p:txBody>
      </p:sp>
      <p:sp>
        <p:nvSpPr>
          <p:cNvPr id="9" name="">
            <a:extLst xmlns:a="http://schemas.openxmlformats.org/drawingml/2006/main">
              <a:ext uri="{FF2B5EF4-FFF2-40B4-BE49-F238E27FC236}">
                <a16:creationId xmlns:a16="http://schemas.microsoft.com/office/drawing/2014/main" id="{86E30F65-6C2C-4C5E-9843-95B1A682D51B}"/>
              </a:ext>
            </a:extLst>
          </p:cNvPr>
          <p:cNvSpPr>
            <a:spLocks xmlns:a="http://schemas.openxmlformats.org/drawingml/2006/main" noGrp="1"/>
          </p:cNvSpPr>
          <p:nvPr/>
        </p:nvSpPr>
        <p:spPr>
          <a:xfrm xmlns:a="http://schemas.openxmlformats.org/drawingml/2006/main">
            <a:off x="457200" y="1504950"/>
            <a:ext cx="11277600" cy="381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FBA24A4-EA5D-49B8-8AC8-28D38C0619B8}"/>
              </a:ext>
            </a:extLst>
          </p:cNvPr>
          <p:cNvSpPr>
            <a:spLocks xmlns:a="http://schemas.openxmlformats.org/drawingml/2006/main" noGrp="1"/>
          </p:cNvSpPr>
          <p:nvPr/>
        </p:nvSpPr>
        <p:spPr>
          <a:xfrm xmlns:a="http://schemas.openxmlformats.org/drawingml/2006/main">
            <a:off x="457200" y="1885950"/>
            <a:ext cx="112776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1" name="">
            <a:extLst xmlns:a="http://schemas.openxmlformats.org/drawingml/2006/main">
              <a:ext uri="{FF2B5EF4-FFF2-40B4-BE49-F238E27FC236}">
                <a16:creationId xmlns:a16="http://schemas.microsoft.com/office/drawing/2014/main" id="{1314E61A-833E-487E-BD52-C8FE48B48137}"/>
              </a:ext>
            </a:extLst>
          </p:cNvPr>
          <p:cNvSpPr>
            <a:spLocks xmlns:a="http://schemas.openxmlformats.org/drawingml/2006/main" noGrp="1"/>
          </p:cNvSpPr>
          <p:nvPr/>
        </p:nvSpPr>
        <p:spPr>
          <a:xfrm xmlns:a="http://schemas.openxmlformats.org/drawingml/2006/main">
            <a:off x="457200" y="2305050"/>
            <a:ext cx="11277600" cy="4191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2" name="">
            <a:extLst xmlns:a="http://schemas.openxmlformats.org/drawingml/2006/main">
              <a:ext uri="{FF2B5EF4-FFF2-40B4-BE49-F238E27FC236}">
                <a16:creationId xmlns:a16="http://schemas.microsoft.com/office/drawing/2014/main" id="{53E79C5E-7CF3-4B9C-BDCE-69FB4232FB9E}"/>
              </a:ext>
            </a:extLst>
          </p:cNvPr>
          <p:cNvSpPr>
            <a:spLocks xmlns:a="http://schemas.openxmlformats.org/drawingml/2006/main" noGrp="1"/>
          </p:cNvSpPr>
          <p:nvPr/>
        </p:nvSpPr>
        <p:spPr>
          <a:xfrm xmlns:a="http://schemas.openxmlformats.org/drawingml/2006/main">
            <a:off x="457200" y="2724150"/>
            <a:ext cx="112776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3" name="">
            <a:extLst xmlns:a="http://schemas.openxmlformats.org/drawingml/2006/main">
              <a:ext uri="{FF2B5EF4-FFF2-40B4-BE49-F238E27FC236}">
                <a16:creationId xmlns:a16="http://schemas.microsoft.com/office/drawing/2014/main" id="{D547D2AF-8A80-4A4A-8FC0-6A268E116FF2}"/>
              </a:ext>
            </a:extLst>
          </p:cNvPr>
          <p:cNvSpPr>
            <a:spLocks xmlns:a="http://schemas.openxmlformats.org/drawingml/2006/main" noGrp="1"/>
          </p:cNvSpPr>
          <p:nvPr/>
        </p:nvSpPr>
        <p:spPr>
          <a:xfrm xmlns:a="http://schemas.openxmlformats.org/drawingml/2006/main">
            <a:off x="457200" y="3143250"/>
            <a:ext cx="11277600" cy="4191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3B9BF098-D883-49AB-BF59-9ADFB053EE79}"/>
              </a:ext>
            </a:extLst>
          </p:cNvPr>
          <p:cNvSpPr>
            <a:spLocks xmlns:a="http://schemas.openxmlformats.org/drawingml/2006/main" noGrp="1"/>
          </p:cNvSpPr>
          <p:nvPr/>
        </p:nvSpPr>
        <p:spPr>
          <a:xfrm xmlns:a="http://schemas.openxmlformats.org/drawingml/2006/main">
            <a:off x="457200" y="3562350"/>
            <a:ext cx="112776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5" name="">
            <a:extLst xmlns:a="http://schemas.openxmlformats.org/drawingml/2006/main">
              <a:ext uri="{FF2B5EF4-FFF2-40B4-BE49-F238E27FC236}">
                <a16:creationId xmlns:a16="http://schemas.microsoft.com/office/drawing/2014/main" id="{B8E695C2-D19B-4221-8407-72820A12545A}"/>
              </a:ext>
            </a:extLst>
          </p:cNvPr>
          <p:cNvSpPr>
            <a:spLocks xmlns:a="http://schemas.openxmlformats.org/drawingml/2006/main" noGrp="1"/>
          </p:cNvSpPr>
          <p:nvPr/>
        </p:nvSpPr>
        <p:spPr>
          <a:xfrm xmlns:a="http://schemas.openxmlformats.org/drawingml/2006/main">
            <a:off x="457200" y="3981450"/>
            <a:ext cx="11277600" cy="419100"/>
          </a:xfrm>
          <a:prstGeom xmlns:a="http://schemas.openxmlformats.org/drawingml/2006/main" prst="rect">
            <a:avLst/>
          </a:prstGeom>
          <a:solidFill xmlns:a="http://schemas.openxmlformats.org/drawingml/2006/main">
            <a:srgbClr val="F8FAFC"/>
          </a:solidFill>
          <a:ln xmlns:a="http://schemas.openxmlformats.org/drawingml/2006/main" w="9525">
            <a:solidFill>
              <a:srgbClr val="E2E8F0"/>
            </a:solidFill>
            <a:prstDash val="solid"/>
          </a:ln>
        </p:spPr>
      </p:sp>
      <p:sp>
        <p:nvSpPr>
          <p:cNvPr id="16" name="">
            <a:extLst xmlns:a="http://schemas.openxmlformats.org/drawingml/2006/main">
              <a:ext uri="{FF2B5EF4-FFF2-40B4-BE49-F238E27FC236}">
                <a16:creationId xmlns:a16="http://schemas.microsoft.com/office/drawing/2014/main" id="{46671ECB-0937-4655-9D68-80FB9FAA54DC}"/>
              </a:ext>
            </a:extLst>
          </p:cNvPr>
          <p:cNvSpPr>
            <a:spLocks xmlns:a="http://schemas.openxmlformats.org/drawingml/2006/main" noGrp="1"/>
          </p:cNvSpPr>
          <p:nvPr/>
        </p:nvSpPr>
        <p:spPr>
          <a:xfrm xmlns:a="http://schemas.openxmlformats.org/drawingml/2006/main">
            <a:off x="457200" y="4400550"/>
            <a:ext cx="11277600" cy="419100"/>
          </a:xfrm>
          <a:prstGeom xmlns:a="http://schemas.openxmlformats.org/drawingml/2006/main" prst="rect">
            <a:avLst/>
          </a:prstGeom>
          <a:solidFill xmlns:a="http://schemas.openxmlformats.org/drawingml/2006/main">
            <a:srgbClr val="FFFFFF"/>
          </a:solidFill>
          <a:ln xmlns:a="http://schemas.openxmlformats.org/drawingml/2006/main" w="9525">
            <a:solidFill>
              <a:srgbClr val="E2E8F0"/>
            </a:solidFill>
            <a:prstDash val="solid"/>
          </a:ln>
        </p:spPr>
      </p:sp>
      <p:sp>
        <p:nvSpPr>
          <p:cNvPr id="17" name="">
            <a:extLst xmlns:a="http://schemas.openxmlformats.org/drawingml/2006/main">
              <a:ext uri="{FF2B5EF4-FFF2-40B4-BE49-F238E27FC236}">
                <a16:creationId xmlns:a16="http://schemas.microsoft.com/office/drawing/2014/main" id="{11C81C24-7973-4A04-A9D2-70501980A15E}"/>
              </a:ext>
            </a:extLst>
          </p:cNvPr>
          <p:cNvSpPr>
            <a:spLocks xmlns:a="http://schemas.openxmlformats.org/drawingml/2006/main" noGrp="1"/>
          </p:cNvSpPr>
          <p:nvPr/>
        </p:nvSpPr>
        <p:spPr>
          <a:xfrm xmlns:a="http://schemas.openxmlformats.org/drawingml/2006/main">
            <a:off x="590550" y="1609725"/>
            <a:ext cx="14859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PARAMETER</a:t>
            </a:r>
          </a:p>
        </p:txBody>
      </p:sp>
      <p:sp>
        <p:nvSpPr>
          <p:cNvPr id="18" name="">
            <a:extLst xmlns:a="http://schemas.openxmlformats.org/drawingml/2006/main">
              <a:ext uri="{FF2B5EF4-FFF2-40B4-BE49-F238E27FC236}">
                <a16:creationId xmlns:a16="http://schemas.microsoft.com/office/drawing/2014/main" id="{83AFA9A8-5221-4C58-A3CA-5663D645FCC4}"/>
              </a:ext>
            </a:extLst>
          </p:cNvPr>
          <p:cNvSpPr>
            <a:spLocks xmlns:a="http://schemas.openxmlformats.org/drawingml/2006/main" noGrp="1"/>
          </p:cNvSpPr>
          <p:nvPr/>
        </p:nvSpPr>
        <p:spPr>
          <a:xfrm xmlns:a="http://schemas.openxmlformats.org/drawingml/2006/main">
            <a:off x="2305050" y="1609725"/>
            <a:ext cx="80962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ARCHITECTURE TARGET</a:t>
            </a:r>
          </a:p>
        </p:txBody>
      </p:sp>
      <p:sp>
        <p:nvSpPr>
          <p:cNvPr id="19" name="">
            <a:extLst xmlns:a="http://schemas.openxmlformats.org/drawingml/2006/main">
              <a:ext uri="{FF2B5EF4-FFF2-40B4-BE49-F238E27FC236}">
                <a16:creationId xmlns:a16="http://schemas.microsoft.com/office/drawing/2014/main" id="{15D50F7C-8900-4E66-A19D-3A568B1C8670}"/>
              </a:ext>
            </a:extLst>
          </p:cNvPr>
          <p:cNvSpPr>
            <a:spLocks xmlns:a="http://schemas.openxmlformats.org/drawingml/2006/main" noGrp="1"/>
          </p:cNvSpPr>
          <p:nvPr/>
        </p:nvSpPr>
        <p:spPr>
          <a:xfrm xmlns:a="http://schemas.openxmlformats.org/drawingml/2006/main">
            <a:off x="10629900" y="1609725"/>
            <a:ext cx="100965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FFFFFF"/>
                </a:solidFill>
                <a:latin typeface="Arial"/>
                <a:ea typeface="Arial"/>
                <a:cs typeface="Arial"/>
              </a:defRPr>
            </a:pPr>
            <a:r>
              <a:t>STATUS</a:t>
            </a:r>
          </a:p>
        </p:txBody>
      </p:sp>
      <p:sp>
        <p:nvSpPr>
          <p:cNvPr id="20" name="">
            <a:extLst xmlns:a="http://schemas.openxmlformats.org/drawingml/2006/main">
              <a:ext uri="{FF2B5EF4-FFF2-40B4-BE49-F238E27FC236}">
                <a16:creationId xmlns:a16="http://schemas.microsoft.com/office/drawing/2014/main" id="{1DE1B6FE-6BC5-47D9-BB10-2DA68F64390D}"/>
              </a:ext>
            </a:extLst>
          </p:cNvPr>
          <p:cNvSpPr>
            <a:spLocks xmlns:a="http://schemas.openxmlformats.org/drawingml/2006/main" noGrp="1"/>
          </p:cNvSpPr>
          <p:nvPr/>
        </p:nvSpPr>
        <p:spPr>
          <a:xfrm xmlns:a="http://schemas.openxmlformats.org/drawingml/2006/main">
            <a:off x="590550" y="1971675"/>
            <a:ext cx="148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Process</a:t>
            </a:r>
          </a:p>
        </p:txBody>
      </p:sp>
      <p:sp>
        <p:nvSpPr>
          <p:cNvPr id="21" name="">
            <a:extLst xmlns:a="http://schemas.openxmlformats.org/drawingml/2006/main">
              <a:ext uri="{FF2B5EF4-FFF2-40B4-BE49-F238E27FC236}">
                <a16:creationId xmlns:a16="http://schemas.microsoft.com/office/drawing/2014/main" id="{A20A0BAC-20DB-49C2-9022-FF69F718A827}"/>
              </a:ext>
            </a:extLst>
          </p:cNvPr>
          <p:cNvSpPr>
            <a:spLocks xmlns:a="http://schemas.openxmlformats.org/drawingml/2006/main" noGrp="1"/>
          </p:cNvSpPr>
          <p:nvPr/>
        </p:nvSpPr>
        <p:spPr>
          <a:xfrm xmlns:a="http://schemas.openxmlformats.org/drawingml/2006/main">
            <a:off x="2305050" y="1971675"/>
            <a:ext cx="80962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130 nm CMOS at 200 MHz; proposed 28 nm accelerator die in the same package</a:t>
            </a:r>
          </a:p>
        </p:txBody>
      </p:sp>
      <p:sp>
        <p:nvSpPr>
          <p:cNvPr id="22" name="">
            <a:extLst xmlns:a="http://schemas.openxmlformats.org/drawingml/2006/main">
              <a:ext uri="{FF2B5EF4-FFF2-40B4-BE49-F238E27FC236}">
                <a16:creationId xmlns:a16="http://schemas.microsoft.com/office/drawing/2014/main" id="{425C8BA6-2333-4375-9C6A-9642C084217D}"/>
              </a:ext>
            </a:extLst>
          </p:cNvPr>
          <p:cNvSpPr>
            <a:spLocks xmlns:a="http://schemas.openxmlformats.org/drawingml/2006/main" noGrp="1"/>
          </p:cNvSpPr>
          <p:nvPr/>
        </p:nvSpPr>
        <p:spPr>
          <a:xfrm xmlns:a="http://schemas.openxmlformats.org/drawingml/2006/main">
            <a:off x="10629900" y="1971675"/>
            <a:ext cx="1009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23" name="">
            <a:extLst xmlns:a="http://schemas.openxmlformats.org/drawingml/2006/main">
              <a:ext uri="{FF2B5EF4-FFF2-40B4-BE49-F238E27FC236}">
                <a16:creationId xmlns:a16="http://schemas.microsoft.com/office/drawing/2014/main" id="{B466A20C-06D5-4DC9-8D03-6FC4C27FFDA4}"/>
              </a:ext>
            </a:extLst>
          </p:cNvPr>
          <p:cNvSpPr>
            <a:spLocks xmlns:a="http://schemas.openxmlformats.org/drawingml/2006/main" noGrp="1"/>
          </p:cNvSpPr>
          <p:nvPr/>
        </p:nvSpPr>
        <p:spPr>
          <a:xfrm xmlns:a="http://schemas.openxmlformats.org/drawingml/2006/main">
            <a:off x="590550" y="2390775"/>
            <a:ext cx="148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Flight control</a:t>
            </a:r>
          </a:p>
        </p:txBody>
      </p:sp>
      <p:sp>
        <p:nvSpPr>
          <p:cNvPr id="24" name="">
            <a:extLst xmlns:a="http://schemas.openxmlformats.org/drawingml/2006/main">
              <a:ext uri="{FF2B5EF4-FFF2-40B4-BE49-F238E27FC236}">
                <a16:creationId xmlns:a16="http://schemas.microsoft.com/office/drawing/2014/main" id="{B2B5E802-622E-4280-A171-B6641A525790}"/>
              </a:ext>
            </a:extLst>
          </p:cNvPr>
          <p:cNvSpPr>
            <a:spLocks xmlns:a="http://schemas.openxmlformats.org/drawingml/2006/main" noGrp="1"/>
          </p:cNvSpPr>
          <p:nvPr/>
        </p:nvSpPr>
        <p:spPr>
          <a:xfrm xmlns:a="http://schemas.openxmlformats.org/drawingml/2006/main">
            <a:off x="2305050" y="2390775"/>
            <a:ext cx="80962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Dual DGridRiscV, hard real-time PX4 or ArduPilot</a:t>
            </a:r>
          </a:p>
        </p:txBody>
      </p:sp>
      <p:sp>
        <p:nvSpPr>
          <p:cNvPr id="25" name="">
            <a:extLst xmlns:a="http://schemas.openxmlformats.org/drawingml/2006/main">
              <a:ext uri="{FF2B5EF4-FFF2-40B4-BE49-F238E27FC236}">
                <a16:creationId xmlns:a16="http://schemas.microsoft.com/office/drawing/2014/main" id="{0F388E2B-9701-4449-BD01-7242F1CF96F4}"/>
              </a:ext>
            </a:extLst>
          </p:cNvPr>
          <p:cNvSpPr>
            <a:spLocks xmlns:a="http://schemas.openxmlformats.org/drawingml/2006/main" noGrp="1"/>
          </p:cNvSpPr>
          <p:nvPr/>
        </p:nvSpPr>
        <p:spPr>
          <a:xfrm xmlns:a="http://schemas.openxmlformats.org/drawingml/2006/main">
            <a:off x="10629900" y="2390775"/>
            <a:ext cx="1009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26" name="">
            <a:extLst xmlns:a="http://schemas.openxmlformats.org/drawingml/2006/main">
              <a:ext uri="{FF2B5EF4-FFF2-40B4-BE49-F238E27FC236}">
                <a16:creationId xmlns:a16="http://schemas.microsoft.com/office/drawing/2014/main" id="{9360CB8B-B5B1-470C-8AE2-E42FF8864246}"/>
              </a:ext>
            </a:extLst>
          </p:cNvPr>
          <p:cNvSpPr>
            <a:spLocks xmlns:a="http://schemas.openxmlformats.org/drawingml/2006/main" noGrp="1"/>
          </p:cNvSpPr>
          <p:nvPr/>
        </p:nvSpPr>
        <p:spPr>
          <a:xfrm xmlns:a="http://schemas.openxmlformats.org/drawingml/2006/main">
            <a:off x="590550" y="2809875"/>
            <a:ext cx="148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Navigation</a:t>
            </a:r>
          </a:p>
        </p:txBody>
      </p:sp>
      <p:sp>
        <p:nvSpPr>
          <p:cNvPr id="27" name="">
            <a:extLst xmlns:a="http://schemas.openxmlformats.org/drawingml/2006/main">
              <a:ext uri="{FF2B5EF4-FFF2-40B4-BE49-F238E27FC236}">
                <a16:creationId xmlns:a16="http://schemas.microsoft.com/office/drawing/2014/main" id="{92C9E74D-C613-43C9-B554-B893DF0C9776}"/>
              </a:ext>
            </a:extLst>
          </p:cNvPr>
          <p:cNvSpPr>
            <a:spLocks xmlns:a="http://schemas.openxmlformats.org/drawingml/2006/main" noGrp="1"/>
          </p:cNvSpPr>
          <p:nvPr/>
        </p:nvSpPr>
        <p:spPr>
          <a:xfrm xmlns:a="http://schemas.openxmlformats.org/drawingml/2006/main">
            <a:off x="2305050" y="2809875"/>
            <a:ext cx="80962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Hardware VIO, six-DoF EKF at 30 Hz</a:t>
            </a:r>
          </a:p>
        </p:txBody>
      </p:sp>
      <p:sp>
        <p:nvSpPr>
          <p:cNvPr id="28" name="">
            <a:extLst xmlns:a="http://schemas.openxmlformats.org/drawingml/2006/main">
              <a:ext uri="{FF2B5EF4-FFF2-40B4-BE49-F238E27FC236}">
                <a16:creationId xmlns:a16="http://schemas.microsoft.com/office/drawing/2014/main" id="{85FEBF44-412F-4189-AF52-885DAD0B55A8}"/>
              </a:ext>
            </a:extLst>
          </p:cNvPr>
          <p:cNvSpPr>
            <a:spLocks xmlns:a="http://schemas.openxmlformats.org/drawingml/2006/main" noGrp="1"/>
          </p:cNvSpPr>
          <p:nvPr/>
        </p:nvSpPr>
        <p:spPr>
          <a:xfrm xmlns:a="http://schemas.openxmlformats.org/drawingml/2006/main">
            <a:off x="10629900" y="2809875"/>
            <a:ext cx="1009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29" name="">
            <a:extLst xmlns:a="http://schemas.openxmlformats.org/drawingml/2006/main">
              <a:ext uri="{FF2B5EF4-FFF2-40B4-BE49-F238E27FC236}">
                <a16:creationId xmlns:a16="http://schemas.microsoft.com/office/drawing/2014/main" id="{E2AFD47B-DD7E-489E-9F45-41F41315E4CF}"/>
              </a:ext>
            </a:extLst>
          </p:cNvPr>
          <p:cNvSpPr>
            <a:spLocks xmlns:a="http://schemas.openxmlformats.org/drawingml/2006/main" noGrp="1"/>
          </p:cNvSpPr>
          <p:nvPr/>
        </p:nvSpPr>
        <p:spPr>
          <a:xfrm xmlns:a="http://schemas.openxmlformats.org/drawingml/2006/main">
            <a:off x="590550" y="3228975"/>
            <a:ext cx="148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Vision input</a:t>
            </a:r>
          </a:p>
        </p:txBody>
      </p:sp>
      <p:sp>
        <p:nvSpPr>
          <p:cNvPr id="30" name="">
            <a:extLst xmlns:a="http://schemas.openxmlformats.org/drawingml/2006/main">
              <a:ext uri="{FF2B5EF4-FFF2-40B4-BE49-F238E27FC236}">
                <a16:creationId xmlns:a16="http://schemas.microsoft.com/office/drawing/2014/main" id="{E71D7E5E-7D66-49B6-8842-640A08AEA96F}"/>
              </a:ext>
            </a:extLst>
          </p:cNvPr>
          <p:cNvSpPr>
            <a:spLocks xmlns:a="http://schemas.openxmlformats.org/drawingml/2006/main" noGrp="1"/>
          </p:cNvSpPr>
          <p:nvPr/>
        </p:nvSpPr>
        <p:spPr>
          <a:xfrm xmlns:a="http://schemas.openxmlformats.org/drawingml/2006/main">
            <a:off x="2305050" y="3228975"/>
            <a:ext cx="80962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MIPI CSI-2, two lanes, to 1080p60, with ISP</a:t>
            </a:r>
          </a:p>
        </p:txBody>
      </p:sp>
      <p:sp>
        <p:nvSpPr>
          <p:cNvPr id="31" name="">
            <a:extLst xmlns:a="http://schemas.openxmlformats.org/drawingml/2006/main">
              <a:ext uri="{FF2B5EF4-FFF2-40B4-BE49-F238E27FC236}">
                <a16:creationId xmlns:a16="http://schemas.microsoft.com/office/drawing/2014/main" id="{776B9F19-3360-4845-A179-9FC2AC1D4BB4}"/>
              </a:ext>
            </a:extLst>
          </p:cNvPr>
          <p:cNvSpPr>
            <a:spLocks xmlns:a="http://schemas.openxmlformats.org/drawingml/2006/main" noGrp="1"/>
          </p:cNvSpPr>
          <p:nvPr/>
        </p:nvSpPr>
        <p:spPr>
          <a:xfrm xmlns:a="http://schemas.openxmlformats.org/drawingml/2006/main">
            <a:off x="10629900" y="3228975"/>
            <a:ext cx="1009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32" name="">
            <a:extLst xmlns:a="http://schemas.openxmlformats.org/drawingml/2006/main">
              <a:ext uri="{FF2B5EF4-FFF2-40B4-BE49-F238E27FC236}">
                <a16:creationId xmlns:a16="http://schemas.microsoft.com/office/drawing/2014/main" id="{40C3EA5E-BAFD-4E22-B550-ACB8867A3230}"/>
              </a:ext>
            </a:extLst>
          </p:cNvPr>
          <p:cNvSpPr>
            <a:spLocks xmlns:a="http://schemas.openxmlformats.org/drawingml/2006/main" noGrp="1"/>
          </p:cNvSpPr>
          <p:nvPr/>
        </p:nvSpPr>
        <p:spPr>
          <a:xfrm xmlns:a="http://schemas.openxmlformats.org/drawingml/2006/main">
            <a:off x="590550" y="3648075"/>
            <a:ext cx="148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AI (phase 2)</a:t>
            </a:r>
          </a:p>
        </p:txBody>
      </p:sp>
      <p:sp>
        <p:nvSpPr>
          <p:cNvPr id="33" name="">
            <a:extLst xmlns:a="http://schemas.openxmlformats.org/drawingml/2006/main">
              <a:ext uri="{FF2B5EF4-FFF2-40B4-BE49-F238E27FC236}">
                <a16:creationId xmlns:a16="http://schemas.microsoft.com/office/drawing/2014/main" id="{D2312DFA-56F6-4CBF-9D2D-144B3CE85523}"/>
              </a:ext>
            </a:extLst>
          </p:cNvPr>
          <p:cNvSpPr>
            <a:spLocks xmlns:a="http://schemas.openxmlformats.org/drawingml/2006/main" noGrp="1"/>
          </p:cNvSpPr>
          <p:nvPr/>
        </p:nvSpPr>
        <p:spPr>
          <a:xfrm xmlns:a="http://schemas.openxmlformats.org/drawingml/2006/main">
            <a:off x="2305050" y="3648075"/>
            <a:ext cx="80962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Optional 10 TOPS INT8/INT4, 2 MB SRAM</a:t>
            </a:r>
          </a:p>
        </p:txBody>
      </p:sp>
      <p:sp>
        <p:nvSpPr>
          <p:cNvPr id="34" name="">
            <a:extLst xmlns:a="http://schemas.openxmlformats.org/drawingml/2006/main">
              <a:ext uri="{FF2B5EF4-FFF2-40B4-BE49-F238E27FC236}">
                <a16:creationId xmlns:a16="http://schemas.microsoft.com/office/drawing/2014/main" id="{BF61C05D-7D73-4495-958C-E010E3445AA5}"/>
              </a:ext>
            </a:extLst>
          </p:cNvPr>
          <p:cNvSpPr>
            <a:spLocks xmlns:a="http://schemas.openxmlformats.org/drawingml/2006/main" noGrp="1"/>
          </p:cNvSpPr>
          <p:nvPr/>
        </p:nvSpPr>
        <p:spPr>
          <a:xfrm xmlns:a="http://schemas.openxmlformats.org/drawingml/2006/main">
            <a:off x="10629900" y="3648075"/>
            <a:ext cx="1009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35" name="">
            <a:extLst xmlns:a="http://schemas.openxmlformats.org/drawingml/2006/main">
              <a:ext uri="{FF2B5EF4-FFF2-40B4-BE49-F238E27FC236}">
                <a16:creationId xmlns:a16="http://schemas.microsoft.com/office/drawing/2014/main" id="{8C7AA48E-7D5B-415B-B323-93145F59CB28}"/>
              </a:ext>
            </a:extLst>
          </p:cNvPr>
          <p:cNvSpPr>
            <a:spLocks xmlns:a="http://schemas.openxmlformats.org/drawingml/2006/main" noGrp="1"/>
          </p:cNvSpPr>
          <p:nvPr/>
        </p:nvSpPr>
        <p:spPr>
          <a:xfrm xmlns:a="http://schemas.openxmlformats.org/drawingml/2006/main">
            <a:off x="590550" y="4067175"/>
            <a:ext cx="148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Failsafe</a:t>
            </a:r>
          </a:p>
        </p:txBody>
      </p:sp>
      <p:sp>
        <p:nvSpPr>
          <p:cNvPr id="36" name="">
            <a:extLst xmlns:a="http://schemas.openxmlformats.org/drawingml/2006/main">
              <a:ext uri="{FF2B5EF4-FFF2-40B4-BE49-F238E27FC236}">
                <a16:creationId xmlns:a16="http://schemas.microsoft.com/office/drawing/2014/main" id="{51E698C4-2548-4B7B-A115-6DD14C3AF139}"/>
              </a:ext>
            </a:extLst>
          </p:cNvPr>
          <p:cNvSpPr>
            <a:spLocks xmlns:a="http://schemas.openxmlformats.org/drawingml/2006/main" noGrp="1"/>
          </p:cNvSpPr>
          <p:nvPr/>
        </p:nvSpPr>
        <p:spPr>
          <a:xfrm xmlns:a="http://schemas.openxmlformats.org/drawingml/2006/main">
            <a:off x="2305050" y="4067175"/>
            <a:ext cx="80962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Independent watchdog and safe-state machine, isolated power and clock, direct ESC link</a:t>
            </a:r>
          </a:p>
        </p:txBody>
      </p:sp>
      <p:sp>
        <p:nvSpPr>
          <p:cNvPr id="37" name="">
            <a:extLst xmlns:a="http://schemas.openxmlformats.org/drawingml/2006/main">
              <a:ext uri="{FF2B5EF4-FFF2-40B4-BE49-F238E27FC236}">
                <a16:creationId xmlns:a16="http://schemas.microsoft.com/office/drawing/2014/main" id="{DFC02B13-88AC-41A1-9769-05EB4743F872}"/>
              </a:ext>
            </a:extLst>
          </p:cNvPr>
          <p:cNvSpPr>
            <a:spLocks xmlns:a="http://schemas.openxmlformats.org/drawingml/2006/main" noGrp="1"/>
          </p:cNvSpPr>
          <p:nvPr/>
        </p:nvSpPr>
        <p:spPr>
          <a:xfrm xmlns:a="http://schemas.openxmlformats.org/drawingml/2006/main">
            <a:off x="10629900" y="4067175"/>
            <a:ext cx="1009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38" name="">
            <a:extLst xmlns:a="http://schemas.openxmlformats.org/drawingml/2006/main">
              <a:ext uri="{FF2B5EF4-FFF2-40B4-BE49-F238E27FC236}">
                <a16:creationId xmlns:a16="http://schemas.microsoft.com/office/drawing/2014/main" id="{9AFA7BF5-2099-4769-BCC6-480D114B15EA}"/>
              </a:ext>
            </a:extLst>
          </p:cNvPr>
          <p:cNvSpPr>
            <a:spLocks xmlns:a="http://schemas.openxmlformats.org/drawingml/2006/main" noGrp="1"/>
          </p:cNvSpPr>
          <p:nvPr/>
        </p:nvSpPr>
        <p:spPr>
          <a:xfrm xmlns:a="http://schemas.openxmlformats.org/drawingml/2006/main">
            <a:off x="590550" y="4486275"/>
            <a:ext cx="14859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b="1">
                <a:solidFill>
                  <a:srgbClr val="1E293B"/>
                </a:solidFill>
                <a:latin typeface="Arial"/>
                <a:ea typeface="Arial"/>
                <a:cs typeface="Arial"/>
              </a:defRPr>
            </a:pPr>
            <a:r>
              <a:t>Memory</a:t>
            </a:r>
          </a:p>
        </p:txBody>
      </p:sp>
      <p:sp>
        <p:nvSpPr>
          <p:cNvPr id="39" name="">
            <a:extLst xmlns:a="http://schemas.openxmlformats.org/drawingml/2006/main">
              <a:ext uri="{FF2B5EF4-FFF2-40B4-BE49-F238E27FC236}">
                <a16:creationId xmlns:a16="http://schemas.microsoft.com/office/drawing/2014/main" id="{D82767B1-5436-4F3D-9FA2-C56866853CF4}"/>
              </a:ext>
            </a:extLst>
          </p:cNvPr>
          <p:cNvSpPr>
            <a:spLocks xmlns:a="http://schemas.openxmlformats.org/drawingml/2006/main" noGrp="1"/>
          </p:cNvSpPr>
          <p:nvPr/>
        </p:nvSpPr>
        <p:spPr>
          <a:xfrm xmlns:a="http://schemas.openxmlformats.org/drawingml/2006/main">
            <a:off x="2305050" y="4486275"/>
            <a:ext cx="80962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LPDDR4 32-bit, eMMC or NAND</a:t>
            </a:r>
          </a:p>
        </p:txBody>
      </p:sp>
      <p:sp>
        <p:nvSpPr>
          <p:cNvPr id="40" name="">
            <a:extLst xmlns:a="http://schemas.openxmlformats.org/drawingml/2006/main">
              <a:ext uri="{FF2B5EF4-FFF2-40B4-BE49-F238E27FC236}">
                <a16:creationId xmlns:a16="http://schemas.microsoft.com/office/drawing/2014/main" id="{C39F81AB-F097-4086-A085-5AB533508CAA}"/>
              </a:ext>
            </a:extLst>
          </p:cNvPr>
          <p:cNvSpPr>
            <a:spLocks xmlns:a="http://schemas.openxmlformats.org/drawingml/2006/main" noGrp="1"/>
          </p:cNvSpPr>
          <p:nvPr/>
        </p:nvSpPr>
        <p:spPr>
          <a:xfrm xmlns:a="http://schemas.openxmlformats.org/drawingml/2006/main">
            <a:off x="10629900" y="4486275"/>
            <a:ext cx="100965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125">
                <a:solidFill>
                  <a:srgbClr val="6B7280"/>
                </a:solidFill>
                <a:latin typeface="Arial"/>
                <a:ea typeface="Arial"/>
                <a:cs typeface="Arial"/>
              </a:defRPr>
            </a:pPr>
            <a:r>
              <a:t>Target</a:t>
            </a:r>
          </a:p>
        </p:txBody>
      </p:sp>
      <p:sp>
        <p:nvSpPr>
          <p:cNvPr id="41" name="">
            <a:extLst xmlns:a="http://schemas.openxmlformats.org/drawingml/2006/main">
              <a:ext uri="{FF2B5EF4-FFF2-40B4-BE49-F238E27FC236}">
                <a16:creationId xmlns:a16="http://schemas.microsoft.com/office/drawing/2014/main" id="{293141B2-7F70-4FD3-A2F4-D256EBF6240E}"/>
              </a:ext>
            </a:extLst>
          </p:cNvPr>
          <p:cNvSpPr>
            <a:spLocks xmlns:a="http://schemas.openxmlformats.org/drawingml/2006/main" noGrp="1"/>
          </p:cNvSpPr>
          <p:nvPr/>
        </p:nvSpPr>
        <p:spPr>
          <a:xfrm xmlns:a="http://schemas.openxmlformats.org/drawingml/2006/main">
            <a:off x="457200" y="4914900"/>
            <a:ext cx="5562600" cy="1381125"/>
          </a:xfrm>
          <a:prstGeom xmlns:a="http://schemas.openxmlformats.org/drawingml/2006/main" prst="roundRect">
            <a:avLst>
              <a:gd name="adj" fmla="val 5517"/>
            </a:avLst>
          </a:prstGeom>
          <a:solidFill xmlns:a="http://schemas.openxmlformats.org/drawingml/2006/main">
            <a:srgbClr val="F4F8FE"/>
          </a:solidFill>
          <a:ln xmlns:a="http://schemas.openxmlformats.org/drawingml/2006/main" w="9525">
            <a:solidFill>
              <a:srgbClr val="E2E8F0"/>
            </a:solidFill>
            <a:prstDash val="solid"/>
          </a:ln>
        </p:spPr>
      </p:sp>
      <p:sp>
        <p:nvSpPr>
          <p:cNvPr id="42" name="">
            <a:extLst xmlns:a="http://schemas.openxmlformats.org/drawingml/2006/main">
              <a:ext uri="{FF2B5EF4-FFF2-40B4-BE49-F238E27FC236}">
                <a16:creationId xmlns:a16="http://schemas.microsoft.com/office/drawing/2014/main" id="{D2782011-0E41-47FA-8B90-DCA8D3968E79}"/>
              </a:ext>
            </a:extLst>
          </p:cNvPr>
          <p:cNvSpPr>
            <a:spLocks xmlns:a="http://schemas.openxmlformats.org/drawingml/2006/main" noGrp="1"/>
          </p:cNvSpPr>
          <p:nvPr/>
        </p:nvSpPr>
        <p:spPr>
          <a:xfrm xmlns:a="http://schemas.openxmlformats.org/drawingml/2006/main">
            <a:off x="457200" y="4914900"/>
            <a:ext cx="57150" cy="13811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522625EF-9B2F-4ED2-BF18-33AEEC28EE98}"/>
              </a:ext>
            </a:extLst>
          </p:cNvPr>
          <p:cNvSpPr>
            <a:spLocks xmlns:a="http://schemas.openxmlformats.org/drawingml/2006/main" noGrp="1"/>
          </p:cNvSpPr>
          <p:nvPr/>
        </p:nvSpPr>
        <p:spPr>
          <a:xfrm xmlns:a="http://schemas.openxmlformats.org/drawingml/2006/main">
            <a:off x="685800" y="5105400"/>
            <a:ext cx="51054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Designed toward</a:t>
            </a:r>
          </a:p>
        </p:txBody>
      </p:sp>
      <p:sp>
        <p:nvSpPr>
          <p:cNvPr id="44" name="">
            <a:extLst xmlns:a="http://schemas.openxmlformats.org/drawingml/2006/main">
              <a:ext uri="{FF2B5EF4-FFF2-40B4-BE49-F238E27FC236}">
                <a16:creationId xmlns:a16="http://schemas.microsoft.com/office/drawing/2014/main" id="{69A18EC2-BCD2-4A1E-A5EE-FEB223BDF24A}"/>
              </a:ext>
            </a:extLst>
          </p:cNvPr>
          <p:cNvSpPr>
            <a:spLocks xmlns:a="http://schemas.openxmlformats.org/drawingml/2006/main" noGrp="1"/>
          </p:cNvSpPr>
          <p:nvPr/>
        </p:nvSpPr>
        <p:spPr>
          <a:xfrm xmlns:a="http://schemas.openxmlformats.org/drawingml/2006/main">
            <a:off x="685800" y="5486400"/>
            <a:ext cx="51054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DGCA type certification path · STANAG 4586 · MIL-STD-810H. Not held; no certificate exists.</a:t>
            </a:r>
          </a:p>
        </p:txBody>
      </p:sp>
      <p:sp>
        <p:nvSpPr>
          <p:cNvPr id="45" name="">
            <a:extLst xmlns:a="http://schemas.openxmlformats.org/drawingml/2006/main">
              <a:ext uri="{FF2B5EF4-FFF2-40B4-BE49-F238E27FC236}">
                <a16:creationId xmlns:a16="http://schemas.microsoft.com/office/drawing/2014/main" id="{CD419D3A-782B-442F-92E4-2A1D5B707A01}"/>
              </a:ext>
            </a:extLst>
          </p:cNvPr>
          <p:cNvSpPr>
            <a:spLocks xmlns:a="http://schemas.openxmlformats.org/drawingml/2006/main" noGrp="1"/>
          </p:cNvSpPr>
          <p:nvPr/>
        </p:nvSpPr>
        <p:spPr>
          <a:xfrm xmlns:a="http://schemas.openxmlformats.org/drawingml/2006/main">
            <a:off x="6172200" y="4914900"/>
            <a:ext cx="5562600" cy="1381125"/>
          </a:xfrm>
          <a:prstGeom xmlns:a="http://schemas.openxmlformats.org/drawingml/2006/main" prst="roundRect">
            <a:avLst>
              <a:gd name="adj" fmla="val 5517"/>
            </a:avLst>
          </a:prstGeom>
          <a:solidFill xmlns:a="http://schemas.openxmlformats.org/drawingml/2006/main">
            <a:srgbClr val="F4F8FE"/>
          </a:solidFill>
          <a:ln xmlns:a="http://schemas.openxmlformats.org/drawingml/2006/main" w="9525">
            <a:solidFill>
              <a:srgbClr val="E2E8F0"/>
            </a:solidFill>
            <a:prstDash val="solid"/>
          </a:ln>
        </p:spPr>
      </p:sp>
      <p:sp>
        <p:nvSpPr>
          <p:cNvPr id="46" name="">
            <a:extLst xmlns:a="http://schemas.openxmlformats.org/drawingml/2006/main">
              <a:ext uri="{FF2B5EF4-FFF2-40B4-BE49-F238E27FC236}">
                <a16:creationId xmlns:a16="http://schemas.microsoft.com/office/drawing/2014/main" id="{FC5FC7F7-A484-4571-9970-40FB7D4C7620}"/>
              </a:ext>
            </a:extLst>
          </p:cNvPr>
          <p:cNvSpPr>
            <a:spLocks xmlns:a="http://schemas.openxmlformats.org/drawingml/2006/main" noGrp="1"/>
          </p:cNvSpPr>
          <p:nvPr/>
        </p:nvSpPr>
        <p:spPr>
          <a:xfrm xmlns:a="http://schemas.openxmlformats.org/drawingml/2006/main">
            <a:off x="6172200" y="4914900"/>
            <a:ext cx="57150" cy="1381125"/>
          </a:xfrm>
          <a:prstGeom xmlns:a="http://schemas.openxmlformats.org/drawingml/2006/main" prst="rect">
            <a:avLst/>
          </a:prstGeom>
          <a:solidFill xmlns:a="http://schemas.openxmlformats.org/drawingml/2006/main">
            <a:srgbClr val="B42318"/>
          </a:solidFill>
          <a:ln xmlns:a="http://schemas.openxmlformats.org/drawingml/2006/main" w="0">
            <a:noFill/>
            <a:prstDash val="solid"/>
          </a:ln>
        </p:spPr>
      </p:sp>
      <p:sp>
        <p:nvSpPr>
          <p:cNvPr id="47" name="">
            <a:extLst xmlns:a="http://schemas.openxmlformats.org/drawingml/2006/main">
              <a:ext uri="{FF2B5EF4-FFF2-40B4-BE49-F238E27FC236}">
                <a16:creationId xmlns:a16="http://schemas.microsoft.com/office/drawing/2014/main" id="{280C2593-DE32-4575-88F0-F4CDF7BA8CFF}"/>
              </a:ext>
            </a:extLst>
          </p:cNvPr>
          <p:cNvSpPr>
            <a:spLocks xmlns:a="http://schemas.openxmlformats.org/drawingml/2006/main" noGrp="1"/>
          </p:cNvSpPr>
          <p:nvPr/>
        </p:nvSpPr>
        <p:spPr>
          <a:xfrm xmlns:a="http://schemas.openxmlformats.org/drawingml/2006/main">
            <a:off x="6400800" y="5105400"/>
            <a:ext cx="51054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Not established by this architecture</a:t>
            </a:r>
          </a:p>
        </p:txBody>
      </p:sp>
      <p:sp>
        <p:nvSpPr>
          <p:cNvPr id="48" name="">
            <a:extLst xmlns:a="http://schemas.openxmlformats.org/drawingml/2006/main">
              <a:ext uri="{FF2B5EF4-FFF2-40B4-BE49-F238E27FC236}">
                <a16:creationId xmlns:a16="http://schemas.microsoft.com/office/drawing/2014/main" id="{096D0319-A948-4A05-AAFC-D136F74AA700}"/>
              </a:ext>
            </a:extLst>
          </p:cNvPr>
          <p:cNvSpPr>
            <a:spLocks xmlns:a="http://schemas.openxmlformats.org/drawingml/2006/main" noGrp="1"/>
          </p:cNvSpPr>
          <p:nvPr/>
        </p:nvSpPr>
        <p:spPr>
          <a:xfrm xmlns:a="http://schemas.openxmlformats.org/drawingml/2006/main">
            <a:off x="6400800" y="5486400"/>
            <a:ext cx="510540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Jamming immunity · certified flight safety · a measured drift figure (open question) · an awarded contract.</a:t>
            </a:r>
          </a:p>
        </p:txBody>
      </p:sp>
    </p:spTree>
    <p:extLst>
      <p:ext uri="{BB962C8B-B14F-4D97-AF65-F5344CB8AC3E}">
        <p14:creationId xmlns:p14="http://schemas.microsoft.com/office/powerpoint/2010/main" val="295513433"/>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42" name="">
            <a:extLst xmlns:a="http://schemas.openxmlformats.org/drawingml/2006/main">
              <a:ext uri="{FF2B5EF4-FFF2-40B4-BE49-F238E27FC236}">
                <a16:creationId xmlns:a16="http://schemas.microsoft.com/office/drawing/2014/main" id="{72A20AEA-D7C1-4F81-A92E-9B1666B2BFAE}"/>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08C0BD68-C20B-4442-A22E-28A4E8FF8373}"/>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08 · EVALUATION</a:t>
            </a:r>
          </a:p>
        </p:txBody>
      </p:sp>
      <p:sp>
        <p:nvSpPr>
          <p:cNvPr id="3" name="">
            <a:extLst xmlns:a="http://schemas.openxmlformats.org/drawingml/2006/main">
              <a:ext uri="{FF2B5EF4-FFF2-40B4-BE49-F238E27FC236}">
                <a16:creationId xmlns:a16="http://schemas.microsoft.com/office/drawing/2014/main" id="{3F39A0A3-8F17-4DC2-ABC8-804FAD216A7C}"/>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1E293B"/>
                </a:solidFill>
                <a:latin typeface="Georgia"/>
                <a:ea typeface="Georgia"/>
                <a:cs typeface="Georgia"/>
              </a:defRPr>
            </a:pPr>
            <a:r>
              <a:t>Four questions decide if D100 fits your airframe</a:t>
            </a:r>
          </a:p>
        </p:txBody>
      </p:sp>
      <p:sp>
        <p:nvSpPr>
          <p:cNvPr id="4" name="">
            <a:extLst xmlns:a="http://schemas.openxmlformats.org/drawingml/2006/main">
              <a:ext uri="{FF2B5EF4-FFF2-40B4-BE49-F238E27FC236}">
                <a16:creationId xmlns:a16="http://schemas.microsoft.com/office/drawing/2014/main" id="{3208ED22-E6FC-4929-94DA-3848D36603D3}"/>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The engineering questions the D100 architecture sheet asks of itself, for your evaluation.</a:t>
            </a:r>
          </a:p>
        </p:txBody>
      </p:sp>
      <p:sp>
        <p:nvSpPr>
          <p:cNvPr id="5" name="">
            <a:extLst xmlns:a="http://schemas.openxmlformats.org/drawingml/2006/main">
              <a:ext uri="{FF2B5EF4-FFF2-40B4-BE49-F238E27FC236}">
                <a16:creationId xmlns:a16="http://schemas.microsoft.com/office/drawing/2014/main" id="{CC2CDE4E-21F7-4D78-A5EA-915E628893B9}"/>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1E293B"/>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D6A46D6-7BB2-4AC0-BB80-2E9F264F16A6}"/>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E2E8F0"/>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F1303820-F216-4A7E-ABAA-B4438A311BA5}"/>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6B7280"/>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17F549A4-E925-4DFA-8815-6B9CC225E50D}"/>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6B7280"/>
                </a:solidFill>
                <a:latin typeface="Arial"/>
                <a:ea typeface="Arial"/>
                <a:cs typeface="Arial"/>
              </a:defRPr>
            </a:pPr>
            <a:r>
              <a:t>09</a:t>
            </a:r>
          </a:p>
        </p:txBody>
      </p:sp>
      <p:sp>
        <p:nvSpPr>
          <p:cNvPr id="9" name="">
            <a:extLst xmlns:a="http://schemas.openxmlformats.org/drawingml/2006/main">
              <a:ext uri="{FF2B5EF4-FFF2-40B4-BE49-F238E27FC236}">
                <a16:creationId xmlns:a16="http://schemas.microsoft.com/office/drawing/2014/main" id="{CBE79F66-4A3F-46EB-9AAD-B45CB81C97B2}"/>
              </a:ext>
            </a:extLst>
          </p:cNvPr>
          <p:cNvSpPr>
            <a:spLocks xmlns:a="http://schemas.openxmlformats.org/drawingml/2006/main" noGrp="1"/>
          </p:cNvSpPr>
          <p:nvPr/>
        </p:nvSpPr>
        <p:spPr>
          <a:xfrm xmlns:a="http://schemas.openxmlformats.org/drawingml/2006/main">
            <a:off x="457200" y="1600200"/>
            <a:ext cx="5543550" cy="1381125"/>
          </a:xfrm>
          <a:prstGeom xmlns:a="http://schemas.openxmlformats.org/drawingml/2006/main" prst="roundRect">
            <a:avLst>
              <a:gd name="adj" fmla="val 5517"/>
            </a:avLst>
          </a:prstGeom>
          <a:solidFill xmlns:a="http://schemas.openxmlformats.org/drawingml/2006/main">
            <a:srgbClr val="FFFFFF"/>
          </a:solidFill>
          <a:ln xmlns:a="http://schemas.openxmlformats.org/drawingml/2006/main" w="9525">
            <a:solidFill>
              <a:srgbClr val="E2E8F0"/>
            </a:solidFill>
            <a:prstDash val="solid"/>
          </a:ln>
        </p:spPr>
      </p:sp>
      <p:sp>
        <p:nvSpPr>
          <p:cNvPr id="10" name="">
            <a:extLst xmlns:a="http://schemas.openxmlformats.org/drawingml/2006/main">
              <a:ext uri="{FF2B5EF4-FFF2-40B4-BE49-F238E27FC236}">
                <a16:creationId xmlns:a16="http://schemas.microsoft.com/office/drawing/2014/main" id="{FB856F9D-40D5-474F-BC4A-8EABF3B084E6}"/>
              </a:ext>
            </a:extLst>
          </p:cNvPr>
          <p:cNvSpPr>
            <a:spLocks xmlns:a="http://schemas.openxmlformats.org/drawingml/2006/main" noGrp="1"/>
          </p:cNvSpPr>
          <p:nvPr/>
        </p:nvSpPr>
        <p:spPr>
          <a:xfrm xmlns:a="http://schemas.openxmlformats.org/drawingml/2006/main">
            <a:off x="457200" y="1600200"/>
            <a:ext cx="57150" cy="138112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EB2F02A8-C63C-4183-BE84-18641BCFDBD6}"/>
              </a:ext>
            </a:extLst>
          </p:cNvPr>
          <p:cNvSpPr>
            <a:spLocks xmlns:a="http://schemas.openxmlformats.org/drawingml/2006/main" noGrp="1"/>
          </p:cNvSpPr>
          <p:nvPr/>
        </p:nvSpPr>
        <p:spPr>
          <a:xfrm xmlns:a="http://schemas.openxmlformats.org/drawingml/2006/main">
            <a:off x="68580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1 · Hardware failsafe</a:t>
            </a:r>
          </a:p>
        </p:txBody>
      </p:sp>
      <p:sp>
        <p:nvSpPr>
          <p:cNvPr id="12" name="">
            <a:extLst xmlns:a="http://schemas.openxmlformats.org/drawingml/2006/main">
              <a:ext uri="{FF2B5EF4-FFF2-40B4-BE49-F238E27FC236}">
                <a16:creationId xmlns:a16="http://schemas.microsoft.com/office/drawing/2014/main" id="{8895B56D-0B23-41A3-BEF5-1A1AD007071A}"/>
              </a:ext>
            </a:extLst>
          </p:cNvPr>
          <p:cNvSpPr>
            <a:spLocks xmlns:a="http://schemas.openxmlformats.org/drawingml/2006/main" noGrp="1"/>
          </p:cNvSpPr>
          <p:nvPr/>
        </p:nvSpPr>
        <p:spPr>
          <a:xfrm xmlns:a="http://schemas.openxmlformats.org/drawingml/2006/main">
            <a:off x="685800" y="2171700"/>
            <a:ext cx="5086350" cy="6572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Why is the safe-state logic separate hardware rather than a task in the flight stack, and what does it need to see to act?</a:t>
            </a:r>
          </a:p>
        </p:txBody>
      </p:sp>
      <p:sp>
        <p:nvSpPr>
          <p:cNvPr id="13" name="">
            <a:extLst xmlns:a="http://schemas.openxmlformats.org/drawingml/2006/main">
              <a:ext uri="{FF2B5EF4-FFF2-40B4-BE49-F238E27FC236}">
                <a16:creationId xmlns:a16="http://schemas.microsoft.com/office/drawing/2014/main" id="{9CF15818-53F7-40FF-8406-022493A34EFD}"/>
              </a:ext>
            </a:extLst>
          </p:cNvPr>
          <p:cNvSpPr>
            <a:spLocks xmlns:a="http://schemas.openxmlformats.org/drawingml/2006/main" noGrp="1"/>
          </p:cNvSpPr>
          <p:nvPr/>
        </p:nvSpPr>
        <p:spPr>
          <a:xfrm xmlns:a="http://schemas.openxmlformats.org/drawingml/2006/main">
            <a:off x="6191250" y="1600200"/>
            <a:ext cx="5543550" cy="1381125"/>
          </a:xfrm>
          <a:prstGeom xmlns:a="http://schemas.openxmlformats.org/drawingml/2006/main" prst="roundRect">
            <a:avLst>
              <a:gd name="adj" fmla="val 5517"/>
            </a:avLst>
          </a:prstGeom>
          <a:solidFill xmlns:a="http://schemas.openxmlformats.org/drawingml/2006/main">
            <a:srgbClr val="FFFFFF"/>
          </a:solidFill>
          <a:ln xmlns:a="http://schemas.openxmlformats.org/drawingml/2006/main" w="9525">
            <a:solidFill>
              <a:srgbClr val="E2E8F0"/>
            </a:solidFill>
            <a:prstDash val="solid"/>
          </a:ln>
        </p:spPr>
      </p:sp>
      <p:sp>
        <p:nvSpPr>
          <p:cNvPr id="14" name="">
            <a:extLst xmlns:a="http://schemas.openxmlformats.org/drawingml/2006/main">
              <a:ext uri="{FF2B5EF4-FFF2-40B4-BE49-F238E27FC236}">
                <a16:creationId xmlns:a16="http://schemas.microsoft.com/office/drawing/2014/main" id="{5ECEE2B9-2256-44BA-9688-6823C45E8199}"/>
              </a:ext>
            </a:extLst>
          </p:cNvPr>
          <p:cNvSpPr>
            <a:spLocks xmlns:a="http://schemas.openxmlformats.org/drawingml/2006/main" noGrp="1"/>
          </p:cNvSpPr>
          <p:nvPr/>
        </p:nvSpPr>
        <p:spPr>
          <a:xfrm xmlns:a="http://schemas.openxmlformats.org/drawingml/2006/main">
            <a:off x="6191250" y="1600200"/>
            <a:ext cx="57150" cy="1381125"/>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46DE84F-A510-4E01-8C61-6701F7A19553}"/>
              </a:ext>
            </a:extLst>
          </p:cNvPr>
          <p:cNvSpPr>
            <a:spLocks xmlns:a="http://schemas.openxmlformats.org/drawingml/2006/main" noGrp="1"/>
          </p:cNvSpPr>
          <p:nvPr/>
        </p:nvSpPr>
        <p:spPr>
          <a:xfrm xmlns:a="http://schemas.openxmlformats.org/drawingml/2006/main">
            <a:off x="6419850" y="1790700"/>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2 · GPS-denied drift</a:t>
            </a:r>
          </a:p>
        </p:txBody>
      </p:sp>
      <p:sp>
        <p:nvSpPr>
          <p:cNvPr id="16" name="">
            <a:extLst xmlns:a="http://schemas.openxmlformats.org/drawingml/2006/main">
              <a:ext uri="{FF2B5EF4-FFF2-40B4-BE49-F238E27FC236}">
                <a16:creationId xmlns:a16="http://schemas.microsoft.com/office/drawing/2014/main" id="{1522B309-CAAB-41EC-B060-BA93F61DA1CE}"/>
              </a:ext>
            </a:extLst>
          </p:cNvPr>
          <p:cNvSpPr>
            <a:spLocks xmlns:a="http://schemas.openxmlformats.org/drawingml/2006/main" noGrp="1"/>
          </p:cNvSpPr>
          <p:nvPr/>
        </p:nvSpPr>
        <p:spPr>
          <a:xfrm xmlns:a="http://schemas.openxmlformats.org/drawingml/2006/main">
            <a:off x="6419850" y="2171700"/>
            <a:ext cx="50863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Can the 30 Hz pose engine hold under 1% drift per kilometre under jamming, without learned weights?</a:t>
            </a:r>
          </a:p>
        </p:txBody>
      </p:sp>
      <p:sp>
        <p:nvSpPr>
          <p:cNvPr id="17" name="">
            <a:extLst xmlns:a="http://schemas.openxmlformats.org/drawingml/2006/main">
              <a:ext uri="{FF2B5EF4-FFF2-40B4-BE49-F238E27FC236}">
                <a16:creationId xmlns:a16="http://schemas.microsoft.com/office/drawing/2014/main" id="{30E0F507-D7F4-44C1-BFF6-E405D04F0F59}"/>
              </a:ext>
            </a:extLst>
          </p:cNvPr>
          <p:cNvSpPr>
            <a:spLocks xmlns:a="http://schemas.openxmlformats.org/drawingml/2006/main" noGrp="1"/>
          </p:cNvSpPr>
          <p:nvPr/>
        </p:nvSpPr>
        <p:spPr>
          <a:xfrm xmlns:a="http://schemas.openxmlformats.org/drawingml/2006/main">
            <a:off x="457200" y="3152775"/>
            <a:ext cx="5543550" cy="1181100"/>
          </a:xfrm>
          <a:prstGeom xmlns:a="http://schemas.openxmlformats.org/drawingml/2006/main" prst="roundRect">
            <a:avLst>
              <a:gd name="adj" fmla="val 6452"/>
            </a:avLst>
          </a:prstGeom>
          <a:solidFill xmlns:a="http://schemas.openxmlformats.org/drawingml/2006/main">
            <a:srgbClr val="FFFFFF"/>
          </a:solidFill>
          <a:ln xmlns:a="http://schemas.openxmlformats.org/drawingml/2006/main" w="9525">
            <a:solidFill>
              <a:srgbClr val="E2E8F0"/>
            </a:solidFill>
            <a:prstDash val="solid"/>
          </a:ln>
        </p:spPr>
      </p:sp>
      <p:sp>
        <p:nvSpPr>
          <p:cNvPr id="18" name="">
            <a:extLst xmlns:a="http://schemas.openxmlformats.org/drawingml/2006/main">
              <a:ext uri="{FF2B5EF4-FFF2-40B4-BE49-F238E27FC236}">
                <a16:creationId xmlns:a16="http://schemas.microsoft.com/office/drawing/2014/main" id="{46B8A195-1C73-4992-A135-8CD0D3E7E85B}"/>
              </a:ext>
            </a:extLst>
          </p:cNvPr>
          <p:cNvSpPr>
            <a:spLocks xmlns:a="http://schemas.openxmlformats.org/drawingml/2006/main" noGrp="1"/>
          </p:cNvSpPr>
          <p:nvPr/>
        </p:nvSpPr>
        <p:spPr>
          <a:xfrm xmlns:a="http://schemas.openxmlformats.org/drawingml/2006/main">
            <a:off x="457200" y="3152775"/>
            <a:ext cx="57150" cy="1181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48800AA-CFBE-45D6-86FD-BF245E22A5D1}"/>
              </a:ext>
            </a:extLst>
          </p:cNvPr>
          <p:cNvSpPr>
            <a:spLocks xmlns:a="http://schemas.openxmlformats.org/drawingml/2006/main" noGrp="1"/>
          </p:cNvSpPr>
          <p:nvPr/>
        </p:nvSpPr>
        <p:spPr>
          <a:xfrm xmlns:a="http://schemas.openxmlformats.org/drawingml/2006/main">
            <a:off x="685800" y="3343275"/>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3 · Thermal envelope</a:t>
            </a:r>
          </a:p>
        </p:txBody>
      </p:sp>
      <p:sp>
        <p:nvSpPr>
          <p:cNvPr id="20" name="">
            <a:extLst xmlns:a="http://schemas.openxmlformats.org/drawingml/2006/main">
              <a:ext uri="{FF2B5EF4-FFF2-40B4-BE49-F238E27FC236}">
                <a16:creationId xmlns:a16="http://schemas.microsoft.com/office/drawing/2014/main" id="{AC7174AD-9C0E-46F6-A837-7C660671EC72}"/>
              </a:ext>
            </a:extLst>
          </p:cNvPr>
          <p:cNvSpPr>
            <a:spLocks xmlns:a="http://schemas.openxmlformats.org/drawingml/2006/main" noGrp="1"/>
          </p:cNvSpPr>
          <p:nvPr/>
        </p:nvSpPr>
        <p:spPr>
          <a:xfrm xmlns:a="http://schemas.openxmlformats.org/drawingml/2006/main">
            <a:off x="685800" y="3724275"/>
            <a:ext cx="50863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How is heat removed in a closed fuselage at +55 °C with the camera pipeline and flight loops running?</a:t>
            </a:r>
          </a:p>
        </p:txBody>
      </p:sp>
      <p:sp>
        <p:nvSpPr>
          <p:cNvPr id="21" name="">
            <a:extLst xmlns:a="http://schemas.openxmlformats.org/drawingml/2006/main">
              <a:ext uri="{FF2B5EF4-FFF2-40B4-BE49-F238E27FC236}">
                <a16:creationId xmlns:a16="http://schemas.microsoft.com/office/drawing/2014/main" id="{8C0AE6CA-0580-4264-82C1-3CA9562B7594}"/>
              </a:ext>
            </a:extLst>
          </p:cNvPr>
          <p:cNvSpPr>
            <a:spLocks xmlns:a="http://schemas.openxmlformats.org/drawingml/2006/main" noGrp="1"/>
          </p:cNvSpPr>
          <p:nvPr/>
        </p:nvSpPr>
        <p:spPr>
          <a:xfrm xmlns:a="http://schemas.openxmlformats.org/drawingml/2006/main">
            <a:off x="6191250" y="3152775"/>
            <a:ext cx="5543550" cy="1181100"/>
          </a:xfrm>
          <a:prstGeom xmlns:a="http://schemas.openxmlformats.org/drawingml/2006/main" prst="roundRect">
            <a:avLst>
              <a:gd name="adj" fmla="val 6452"/>
            </a:avLst>
          </a:prstGeom>
          <a:solidFill xmlns:a="http://schemas.openxmlformats.org/drawingml/2006/main">
            <a:srgbClr val="FFFFFF"/>
          </a:solidFill>
          <a:ln xmlns:a="http://schemas.openxmlformats.org/drawingml/2006/main" w="9525">
            <a:solidFill>
              <a:srgbClr val="E2E8F0"/>
            </a:solidFill>
            <a:prstDash val="solid"/>
          </a:ln>
        </p:spPr>
      </p:sp>
      <p:sp>
        <p:nvSpPr>
          <p:cNvPr id="22" name="">
            <a:extLst xmlns:a="http://schemas.openxmlformats.org/drawingml/2006/main">
              <a:ext uri="{FF2B5EF4-FFF2-40B4-BE49-F238E27FC236}">
                <a16:creationId xmlns:a16="http://schemas.microsoft.com/office/drawing/2014/main" id="{F4269227-6AC3-4E30-A62C-EC4D637A70F3}"/>
              </a:ext>
            </a:extLst>
          </p:cNvPr>
          <p:cNvSpPr>
            <a:spLocks xmlns:a="http://schemas.openxmlformats.org/drawingml/2006/main" noGrp="1"/>
          </p:cNvSpPr>
          <p:nvPr/>
        </p:nvSpPr>
        <p:spPr>
          <a:xfrm xmlns:a="http://schemas.openxmlformats.org/drawingml/2006/main">
            <a:off x="6191250" y="3152775"/>
            <a:ext cx="57150" cy="118110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D6EDD977-2465-469B-B43B-4D54EBCBDDA4}"/>
              </a:ext>
            </a:extLst>
          </p:cNvPr>
          <p:cNvSpPr>
            <a:spLocks xmlns:a="http://schemas.openxmlformats.org/drawingml/2006/main" noGrp="1"/>
          </p:cNvSpPr>
          <p:nvPr/>
        </p:nvSpPr>
        <p:spPr>
          <a:xfrm xmlns:a="http://schemas.openxmlformats.org/drawingml/2006/main">
            <a:off x="6419850" y="3343275"/>
            <a:ext cx="508635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1E293B"/>
                </a:solidFill>
                <a:latin typeface="Arial"/>
                <a:ea typeface="Arial"/>
                <a:cs typeface="Arial"/>
              </a:defRPr>
            </a:pPr>
            <a:r>
              <a:t>4 · From FPGA to silicon</a:t>
            </a:r>
          </a:p>
        </p:txBody>
      </p:sp>
      <p:sp>
        <p:nvSpPr>
          <p:cNvPr id="24" name="">
            <a:extLst xmlns:a="http://schemas.openxmlformats.org/drawingml/2006/main">
              <a:ext uri="{FF2B5EF4-FFF2-40B4-BE49-F238E27FC236}">
                <a16:creationId xmlns:a16="http://schemas.microsoft.com/office/drawing/2014/main" id="{9EC5FAA7-41F7-474F-AA16-4A7488ED9D8B}"/>
              </a:ext>
            </a:extLst>
          </p:cNvPr>
          <p:cNvSpPr>
            <a:spLocks xmlns:a="http://schemas.openxmlformats.org/drawingml/2006/main" noGrp="1"/>
          </p:cNvSpPr>
          <p:nvPr/>
        </p:nvSpPr>
        <p:spPr>
          <a:xfrm xmlns:a="http://schemas.openxmlformats.org/drawingml/2006/main">
            <a:off x="6419850" y="3724275"/>
            <a:ext cx="508635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6B7280"/>
                </a:solidFill>
                <a:latin typeface="Arial"/>
                <a:ea typeface="Arial"/>
                <a:cs typeface="Arial"/>
              </a:defRPr>
            </a:pPr>
            <a:r>
              <a:t>Which timing paths in the 128-bit crossbar had to change to close at 200 MHz on an open process?</a:t>
            </a:r>
          </a:p>
        </p:txBody>
      </p:sp>
      <p:sp>
        <p:nvSpPr>
          <p:cNvPr id="25" name="">
            <a:extLst xmlns:a="http://schemas.openxmlformats.org/drawingml/2006/main">
              <a:ext uri="{FF2B5EF4-FFF2-40B4-BE49-F238E27FC236}">
                <a16:creationId xmlns:a16="http://schemas.microsoft.com/office/drawing/2014/main" id="{73717727-B276-43E7-974B-28DE5187773B}"/>
              </a:ext>
            </a:extLst>
          </p:cNvPr>
          <p:cNvSpPr>
            <a:spLocks xmlns:a="http://schemas.openxmlformats.org/drawingml/2006/main" noGrp="1"/>
          </p:cNvSpPr>
          <p:nvPr/>
        </p:nvSpPr>
        <p:spPr>
          <a:xfrm xmlns:a="http://schemas.openxmlformats.org/drawingml/2006/main">
            <a:off x="457200" y="4505325"/>
            <a:ext cx="5715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E7490"/>
                </a:solidFill>
                <a:latin typeface="Arial"/>
                <a:ea typeface="Arial"/>
                <a:cs typeface="Arial"/>
              </a:defRPr>
            </a:pPr>
            <a:r>
              <a:t>WHAT THE SOURCES SAY TODAY</a:t>
            </a:r>
          </a:p>
        </p:txBody>
      </p:sp>
      <p:sp>
        <p:nvSpPr>
          <p:cNvPr id="26" name="">
            <a:extLst xmlns:a="http://schemas.openxmlformats.org/drawingml/2006/main">
              <a:ext uri="{FF2B5EF4-FFF2-40B4-BE49-F238E27FC236}">
                <a16:creationId xmlns:a16="http://schemas.microsoft.com/office/drawing/2014/main" id="{5AAC132E-0F0E-4453-95E4-B5BA90335C70}"/>
              </a:ext>
            </a:extLst>
          </p:cNvPr>
          <p:cNvSpPr>
            <a:spLocks xmlns:a="http://schemas.openxmlformats.org/drawingml/2006/main" noGrp="1"/>
          </p:cNvSpPr>
          <p:nvPr/>
        </p:nvSpPr>
        <p:spPr>
          <a:xfrm xmlns:a="http://schemas.openxmlformats.org/drawingml/2006/main">
            <a:off x="457200" y="4772025"/>
            <a:ext cx="2705100" cy="1200150"/>
          </a:xfrm>
          <a:prstGeom xmlns:a="http://schemas.openxmlformats.org/drawingml/2006/main" prst="roundRect">
            <a:avLst>
              <a:gd name="adj" fmla="val 6349"/>
            </a:avLst>
          </a:prstGeom>
          <a:solidFill xmlns:a="http://schemas.openxmlformats.org/drawingml/2006/main">
            <a:srgbClr val="F4F8FE"/>
          </a:solidFill>
          <a:ln xmlns:a="http://schemas.openxmlformats.org/drawingml/2006/main" w="9525">
            <a:solidFill>
              <a:srgbClr val="E2E8F0"/>
            </a:solidFill>
            <a:prstDash val="solid"/>
          </a:ln>
        </p:spPr>
      </p:sp>
      <p:sp>
        <p:nvSpPr>
          <p:cNvPr id="27" name="">
            <a:extLst xmlns:a="http://schemas.openxmlformats.org/drawingml/2006/main">
              <a:ext uri="{FF2B5EF4-FFF2-40B4-BE49-F238E27FC236}">
                <a16:creationId xmlns:a16="http://schemas.microsoft.com/office/drawing/2014/main" id="{08CA9416-2227-4C72-9D40-8BCBC6222545}"/>
              </a:ext>
            </a:extLst>
          </p:cNvPr>
          <p:cNvSpPr>
            <a:spLocks xmlns:a="http://schemas.openxmlformats.org/drawingml/2006/main" noGrp="1"/>
          </p:cNvSpPr>
          <p:nvPr/>
        </p:nvSpPr>
        <p:spPr>
          <a:xfrm xmlns:a="http://schemas.openxmlformats.org/drawingml/2006/main">
            <a:off x="571500" y="4867275"/>
            <a:ext cx="209550" cy="2095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B0AB0DBB-EF8B-40FD-891B-ED65A5944115}"/>
              </a:ext>
            </a:extLst>
          </p:cNvPr>
          <p:cNvSpPr>
            <a:spLocks xmlns:a="http://schemas.openxmlformats.org/drawingml/2006/main" noGrp="1"/>
          </p:cNvSpPr>
          <p:nvPr/>
        </p:nvSpPr>
        <p:spPr>
          <a:xfrm xmlns:a="http://schemas.openxmlformats.org/drawingml/2006/main">
            <a:off x="571500" y="4867275"/>
            <a:ext cx="209550" cy="2095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1</a:t>
            </a:r>
          </a:p>
        </p:txBody>
      </p:sp>
      <p:sp>
        <p:nvSpPr>
          <p:cNvPr id="29" name="">
            <a:extLst xmlns:a="http://schemas.openxmlformats.org/drawingml/2006/main">
              <a:ext uri="{FF2B5EF4-FFF2-40B4-BE49-F238E27FC236}">
                <a16:creationId xmlns:a16="http://schemas.microsoft.com/office/drawing/2014/main" id="{C09DF6B6-9BFF-4A5F-9D5B-199E7FDA2F16}"/>
              </a:ext>
            </a:extLst>
          </p:cNvPr>
          <p:cNvSpPr>
            <a:spLocks xmlns:a="http://schemas.openxmlformats.org/drawingml/2006/main" noGrp="1"/>
          </p:cNvSpPr>
          <p:nvPr/>
        </p:nvSpPr>
        <p:spPr>
          <a:xfrm xmlns:a="http://schemas.openxmlformats.org/drawingml/2006/main">
            <a:off x="857250" y="4867275"/>
            <a:ext cx="2209800" cy="1009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The guide gives the reason: recovery must work when the flight software is what failed.</a:t>
            </a:r>
          </a:p>
        </p:txBody>
      </p:sp>
      <p:sp>
        <p:nvSpPr>
          <p:cNvPr id="30" name="">
            <a:extLst xmlns:a="http://schemas.openxmlformats.org/drawingml/2006/main">
              <a:ext uri="{FF2B5EF4-FFF2-40B4-BE49-F238E27FC236}">
                <a16:creationId xmlns:a16="http://schemas.microsoft.com/office/drawing/2014/main" id="{A84302D3-BD77-4EF0-A4DF-B8CFA0B883F1}"/>
              </a:ext>
            </a:extLst>
          </p:cNvPr>
          <p:cNvSpPr>
            <a:spLocks xmlns:a="http://schemas.openxmlformats.org/drawingml/2006/main" noGrp="1"/>
          </p:cNvSpPr>
          <p:nvPr/>
        </p:nvSpPr>
        <p:spPr>
          <a:xfrm xmlns:a="http://schemas.openxmlformats.org/drawingml/2006/main">
            <a:off x="3314700" y="4772025"/>
            <a:ext cx="2705100" cy="1200150"/>
          </a:xfrm>
          <a:prstGeom xmlns:a="http://schemas.openxmlformats.org/drawingml/2006/main" prst="roundRect">
            <a:avLst>
              <a:gd name="adj" fmla="val 6349"/>
            </a:avLst>
          </a:prstGeom>
          <a:solidFill xmlns:a="http://schemas.openxmlformats.org/drawingml/2006/main">
            <a:srgbClr val="F4F8FE"/>
          </a:solidFill>
          <a:ln xmlns:a="http://schemas.openxmlformats.org/drawingml/2006/main" w="9525">
            <a:solidFill>
              <a:srgbClr val="E2E8F0"/>
            </a:solidFill>
            <a:prstDash val="solid"/>
          </a:ln>
        </p:spPr>
      </p:sp>
      <p:sp>
        <p:nvSpPr>
          <p:cNvPr id="31" name="">
            <a:extLst xmlns:a="http://schemas.openxmlformats.org/drawingml/2006/main">
              <a:ext uri="{FF2B5EF4-FFF2-40B4-BE49-F238E27FC236}">
                <a16:creationId xmlns:a16="http://schemas.microsoft.com/office/drawing/2014/main" id="{3ACFBD35-AE48-4530-AEF0-9F4A23F111C8}"/>
              </a:ext>
            </a:extLst>
          </p:cNvPr>
          <p:cNvSpPr>
            <a:spLocks xmlns:a="http://schemas.openxmlformats.org/drawingml/2006/main" noGrp="1"/>
          </p:cNvSpPr>
          <p:nvPr/>
        </p:nvSpPr>
        <p:spPr>
          <a:xfrm xmlns:a="http://schemas.openxmlformats.org/drawingml/2006/main">
            <a:off x="3429000" y="4867275"/>
            <a:ext cx="209550" cy="2095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79465F4B-B3B9-4020-8B1C-F40C38254577}"/>
              </a:ext>
            </a:extLst>
          </p:cNvPr>
          <p:cNvSpPr>
            <a:spLocks xmlns:a="http://schemas.openxmlformats.org/drawingml/2006/main" noGrp="1"/>
          </p:cNvSpPr>
          <p:nvPr/>
        </p:nvSpPr>
        <p:spPr>
          <a:xfrm xmlns:a="http://schemas.openxmlformats.org/drawingml/2006/main">
            <a:off x="3429000" y="4867275"/>
            <a:ext cx="209550" cy="2095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2</a:t>
            </a:r>
          </a:p>
        </p:txBody>
      </p:sp>
      <p:sp>
        <p:nvSpPr>
          <p:cNvPr id="33" name="">
            <a:extLst xmlns:a="http://schemas.openxmlformats.org/drawingml/2006/main">
              <a:ext uri="{FF2B5EF4-FFF2-40B4-BE49-F238E27FC236}">
                <a16:creationId xmlns:a16="http://schemas.microsoft.com/office/drawing/2014/main" id="{4ABDC9F6-3425-402C-BE01-8737212308BF}"/>
              </a:ext>
            </a:extLst>
          </p:cNvPr>
          <p:cNvSpPr>
            <a:spLocks xmlns:a="http://schemas.openxmlformats.org/drawingml/2006/main" noGrp="1"/>
          </p:cNvSpPr>
          <p:nvPr/>
        </p:nvSpPr>
        <p:spPr>
          <a:xfrm xmlns:a="http://schemas.openxmlformats.org/drawingml/2006/main">
            <a:off x="3714750" y="4867275"/>
            <a:ext cx="2209800" cy="1009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No drift figure has been measured; the guide lists it as an open question.</a:t>
            </a:r>
          </a:p>
        </p:txBody>
      </p:sp>
      <p:sp>
        <p:nvSpPr>
          <p:cNvPr id="34" name="">
            <a:extLst xmlns:a="http://schemas.openxmlformats.org/drawingml/2006/main">
              <a:ext uri="{FF2B5EF4-FFF2-40B4-BE49-F238E27FC236}">
                <a16:creationId xmlns:a16="http://schemas.microsoft.com/office/drawing/2014/main" id="{69363DBB-B3D4-4D60-90B5-6E4CFF60337A}"/>
              </a:ext>
            </a:extLst>
          </p:cNvPr>
          <p:cNvSpPr>
            <a:spLocks xmlns:a="http://schemas.openxmlformats.org/drawingml/2006/main" noGrp="1"/>
          </p:cNvSpPr>
          <p:nvPr/>
        </p:nvSpPr>
        <p:spPr>
          <a:xfrm xmlns:a="http://schemas.openxmlformats.org/drawingml/2006/main">
            <a:off x="6172200" y="4772025"/>
            <a:ext cx="2705100" cy="1200150"/>
          </a:xfrm>
          <a:prstGeom xmlns:a="http://schemas.openxmlformats.org/drawingml/2006/main" prst="roundRect">
            <a:avLst>
              <a:gd name="adj" fmla="val 6349"/>
            </a:avLst>
          </a:prstGeom>
          <a:solidFill xmlns:a="http://schemas.openxmlformats.org/drawingml/2006/main">
            <a:srgbClr val="F4F8FE"/>
          </a:solidFill>
          <a:ln xmlns:a="http://schemas.openxmlformats.org/drawingml/2006/main" w="9525">
            <a:solidFill>
              <a:srgbClr val="E2E8F0"/>
            </a:solidFill>
            <a:prstDash val="solid"/>
          </a:ln>
        </p:spPr>
      </p:sp>
      <p:sp>
        <p:nvSpPr>
          <p:cNvPr id="35" name="">
            <a:extLst xmlns:a="http://schemas.openxmlformats.org/drawingml/2006/main">
              <a:ext uri="{FF2B5EF4-FFF2-40B4-BE49-F238E27FC236}">
                <a16:creationId xmlns:a16="http://schemas.microsoft.com/office/drawing/2014/main" id="{23FFFFDF-5842-4778-B6DF-9B3F8D86E425}"/>
              </a:ext>
            </a:extLst>
          </p:cNvPr>
          <p:cNvSpPr>
            <a:spLocks xmlns:a="http://schemas.openxmlformats.org/drawingml/2006/main" noGrp="1"/>
          </p:cNvSpPr>
          <p:nvPr/>
        </p:nvSpPr>
        <p:spPr>
          <a:xfrm xmlns:a="http://schemas.openxmlformats.org/drawingml/2006/main">
            <a:off x="6286500" y="4867275"/>
            <a:ext cx="209550" cy="2095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607E2A98-6943-4C46-9494-A10F3229C169}"/>
              </a:ext>
            </a:extLst>
          </p:cNvPr>
          <p:cNvSpPr>
            <a:spLocks xmlns:a="http://schemas.openxmlformats.org/drawingml/2006/main" noGrp="1"/>
          </p:cNvSpPr>
          <p:nvPr/>
        </p:nvSpPr>
        <p:spPr>
          <a:xfrm xmlns:a="http://schemas.openxmlformats.org/drawingml/2006/main">
            <a:off x="6286500" y="4867275"/>
            <a:ext cx="209550" cy="2095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3</a:t>
            </a:r>
          </a:p>
        </p:txBody>
      </p:sp>
      <p:sp>
        <p:nvSpPr>
          <p:cNvPr id="37" name="">
            <a:extLst xmlns:a="http://schemas.openxmlformats.org/drawingml/2006/main">
              <a:ext uri="{FF2B5EF4-FFF2-40B4-BE49-F238E27FC236}">
                <a16:creationId xmlns:a16="http://schemas.microsoft.com/office/drawing/2014/main" id="{EA1EF6C3-4D86-4655-9C31-9C6A1DC7B15A}"/>
              </a:ext>
            </a:extLst>
          </p:cNvPr>
          <p:cNvSpPr>
            <a:spLocks xmlns:a="http://schemas.openxmlformats.org/drawingml/2006/main" noGrp="1"/>
          </p:cNvSpPr>
          <p:nvPr/>
        </p:nvSpPr>
        <p:spPr>
          <a:xfrm xmlns:a="http://schemas.openxmlformats.org/drawingml/2006/main">
            <a:off x="6572250" y="4867275"/>
            <a:ext cx="2209800" cy="1009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Neither the guide nor the annex sheet gives a thermal design yet.</a:t>
            </a:r>
          </a:p>
        </p:txBody>
      </p:sp>
      <p:sp>
        <p:nvSpPr>
          <p:cNvPr id="38" name="">
            <a:extLst xmlns:a="http://schemas.openxmlformats.org/drawingml/2006/main">
              <a:ext uri="{FF2B5EF4-FFF2-40B4-BE49-F238E27FC236}">
                <a16:creationId xmlns:a16="http://schemas.microsoft.com/office/drawing/2014/main" id="{D856ED3F-1D94-40E9-A443-C3169129DC31}"/>
              </a:ext>
            </a:extLst>
          </p:cNvPr>
          <p:cNvSpPr>
            <a:spLocks xmlns:a="http://schemas.openxmlformats.org/drawingml/2006/main" noGrp="1"/>
          </p:cNvSpPr>
          <p:nvPr/>
        </p:nvSpPr>
        <p:spPr>
          <a:xfrm xmlns:a="http://schemas.openxmlformats.org/drawingml/2006/main">
            <a:off x="9029700" y="4772025"/>
            <a:ext cx="2705100" cy="1200150"/>
          </a:xfrm>
          <a:prstGeom xmlns:a="http://schemas.openxmlformats.org/drawingml/2006/main" prst="roundRect">
            <a:avLst>
              <a:gd name="adj" fmla="val 6349"/>
            </a:avLst>
          </a:prstGeom>
          <a:solidFill xmlns:a="http://schemas.openxmlformats.org/drawingml/2006/main">
            <a:srgbClr val="F4F8FE"/>
          </a:solidFill>
          <a:ln xmlns:a="http://schemas.openxmlformats.org/drawingml/2006/main" w="9525">
            <a:solidFill>
              <a:srgbClr val="E2E8F0"/>
            </a:solidFill>
            <a:prstDash val="solid"/>
          </a:ln>
        </p:spPr>
      </p:sp>
      <p:sp>
        <p:nvSpPr>
          <p:cNvPr id="39" name="">
            <a:extLst xmlns:a="http://schemas.openxmlformats.org/drawingml/2006/main">
              <a:ext uri="{FF2B5EF4-FFF2-40B4-BE49-F238E27FC236}">
                <a16:creationId xmlns:a16="http://schemas.microsoft.com/office/drawing/2014/main" id="{2CD1BDD7-DEEB-4394-BEFD-6D11BD6939C6}"/>
              </a:ext>
            </a:extLst>
          </p:cNvPr>
          <p:cNvSpPr>
            <a:spLocks xmlns:a="http://schemas.openxmlformats.org/drawingml/2006/main" noGrp="1"/>
          </p:cNvSpPr>
          <p:nvPr/>
        </p:nvSpPr>
        <p:spPr>
          <a:xfrm xmlns:a="http://schemas.openxmlformats.org/drawingml/2006/main">
            <a:off x="9144000" y="4867275"/>
            <a:ext cx="209550" cy="209550"/>
          </a:xfrm>
          <a:prstGeom xmlns:a="http://schemas.openxmlformats.org/drawingml/2006/main" prst="ellipse">
            <a:avLst/>
          </a:prstGeom>
          <a:solidFill xmlns:a="http://schemas.openxmlformats.org/drawingml/2006/main">
            <a:srgbClr val="0A1628"/>
          </a:solidFill>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749008D6-E54D-4D0F-B67C-AD9208826EE7}"/>
              </a:ext>
            </a:extLst>
          </p:cNvPr>
          <p:cNvSpPr>
            <a:spLocks xmlns:a="http://schemas.openxmlformats.org/drawingml/2006/main" noGrp="1"/>
          </p:cNvSpPr>
          <p:nvPr/>
        </p:nvSpPr>
        <p:spPr>
          <a:xfrm xmlns:a="http://schemas.openxmlformats.org/drawingml/2006/main">
            <a:off x="9144000" y="4867275"/>
            <a:ext cx="209550" cy="209550"/>
          </a:xfrm>
          <a:prstGeom xmlns:a="http://schemas.openxmlformats.org/drawingml/2006/main" prst="rect">
            <a:avLst/>
          </a:prstGeom>
        </p:spPr>
        <p:txBody>
          <a:bodyPr xmlns:a="http://schemas.openxmlformats.org/drawingml/2006/main" lIns="0" tIns="0" rIns="0" bIns="0" anchor="ctr">
            <a:normAutofit fontScale="100000"/>
          </a:bodyPr>
          <a:lstStyle xmlns:a="http://schemas.openxmlformats.org/drawingml/2006/main"/>
          <a:p xmlns:a="http://schemas.openxmlformats.org/drawingml/2006/main">
            <a:pPr algn="ctr">
              <a:defRPr sz="825" b="1">
                <a:solidFill>
                  <a:srgbClr val="FFFFFF"/>
                </a:solidFill>
                <a:latin typeface="Arial"/>
                <a:ea typeface="Arial"/>
                <a:cs typeface="Arial"/>
              </a:defRPr>
            </a:pPr>
            <a:r>
              <a:t>4</a:t>
            </a:r>
          </a:p>
        </p:txBody>
      </p:sp>
      <p:sp>
        <p:nvSpPr>
          <p:cNvPr id="41" name="">
            <a:extLst xmlns:a="http://schemas.openxmlformats.org/drawingml/2006/main">
              <a:ext uri="{FF2B5EF4-FFF2-40B4-BE49-F238E27FC236}">
                <a16:creationId xmlns:a16="http://schemas.microsoft.com/office/drawing/2014/main" id="{B5F975F4-12C4-4B8A-82A6-D60E50C0C46E}"/>
              </a:ext>
            </a:extLst>
          </p:cNvPr>
          <p:cNvSpPr>
            <a:spLocks xmlns:a="http://schemas.openxmlformats.org/drawingml/2006/main" noGrp="1"/>
          </p:cNvSpPr>
          <p:nvPr/>
        </p:nvSpPr>
        <p:spPr>
          <a:xfrm xmlns:a="http://schemas.openxmlformats.org/drawingml/2006/main">
            <a:off x="9429750" y="4867275"/>
            <a:ext cx="2209800" cy="1009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00">
                <a:solidFill>
                  <a:srgbClr val="1E293B"/>
                </a:solidFill>
                <a:latin typeface="Arial"/>
                <a:ea typeface="Arial"/>
                <a:cs typeface="Arial"/>
              </a:defRPr>
            </a:pPr>
            <a:r>
              <a:t>Timing has closed only on the Artix-7 FPGA prototype at 81.25 MHz.</a:t>
            </a:r>
          </a:p>
        </p:txBody>
      </p:sp>
    </p:spTree>
    <p:extLst>
      <p:ext uri="{BB962C8B-B14F-4D97-AF65-F5344CB8AC3E}">
        <p14:creationId xmlns:p14="http://schemas.microsoft.com/office/powerpoint/2010/main" val="1679394181"/>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5ED32BA2-95AD-47A2-A42E-718700A5481C}"/>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A1628"/>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7F6FE743-F1CC-4872-BCAB-E10A7E25E859}"/>
              </a:ext>
            </a:extLst>
          </p:cNvPr>
          <p:cNvSpPr>
            <a:spLocks xmlns:a="http://schemas.openxmlformats.org/drawingml/2006/main" noGrp="1"/>
          </p:cNvSpPr>
          <p:nvPr/>
        </p:nvSpPr>
        <p:spPr>
          <a:xfrm xmlns:a="http://schemas.openxmlformats.org/drawingml/2006/main">
            <a:off x="457200" y="228600"/>
            <a:ext cx="76200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09 · NEXT STEP</a:t>
            </a:r>
          </a:p>
        </p:txBody>
      </p:sp>
      <p:sp>
        <p:nvSpPr>
          <p:cNvPr id="3" name="">
            <a:extLst xmlns:a="http://schemas.openxmlformats.org/drawingml/2006/main">
              <a:ext uri="{FF2B5EF4-FFF2-40B4-BE49-F238E27FC236}">
                <a16:creationId xmlns:a16="http://schemas.microsoft.com/office/drawing/2014/main" id="{59BF093B-7128-4B95-A7BB-4CD974BEC097}"/>
              </a:ext>
            </a:extLst>
          </p:cNvPr>
          <p:cNvSpPr>
            <a:spLocks xmlns:a="http://schemas.openxmlformats.org/drawingml/2006/main" noGrp="1"/>
          </p:cNvSpPr>
          <p:nvPr/>
        </p:nvSpPr>
        <p:spPr>
          <a:xfrm xmlns:a="http://schemas.openxmlformats.org/drawingml/2006/main">
            <a:off x="457200" y="457200"/>
            <a:ext cx="11049000" cy="5334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775" b="1">
                <a:solidFill>
                  <a:srgbClr val="FFFFFF"/>
                </a:solidFill>
                <a:latin typeface="Georgia"/>
                <a:ea typeface="Georgia"/>
                <a:cs typeface="Georgia"/>
              </a:defRPr>
            </a:pPr>
            <a:r>
              <a:t>Test the trip path and the pose engine first</a:t>
            </a:r>
          </a:p>
        </p:txBody>
      </p:sp>
      <p:sp>
        <p:nvSpPr>
          <p:cNvPr id="4" name="">
            <a:extLst xmlns:a="http://schemas.openxmlformats.org/drawingml/2006/main">
              <a:ext uri="{FF2B5EF4-FFF2-40B4-BE49-F238E27FC236}">
                <a16:creationId xmlns:a16="http://schemas.microsoft.com/office/drawing/2014/main" id="{77A1A9D1-0F6F-40D5-B89F-2195DCC290FF}"/>
              </a:ext>
            </a:extLst>
          </p:cNvPr>
          <p:cNvSpPr>
            <a:spLocks xmlns:a="http://schemas.openxmlformats.org/drawingml/2006/main" noGrp="1"/>
          </p:cNvSpPr>
          <p:nvPr/>
        </p:nvSpPr>
        <p:spPr>
          <a:xfrm xmlns:a="http://schemas.openxmlformats.org/drawingml/2006/main">
            <a:off x="457200" y="1028700"/>
            <a:ext cx="10858500" cy="285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A9BACD"/>
                </a:solidFill>
                <a:latin typeface="Arial"/>
                <a:ea typeface="Arial"/>
                <a:cs typeface="Arial"/>
              </a:defRPr>
            </a:pPr>
            <a:r>
              <a:t>A failsafe that acts without the flight computer is worth testing on the four questions before design-in.</a:t>
            </a:r>
          </a:p>
        </p:txBody>
      </p:sp>
      <p:sp>
        <p:nvSpPr>
          <p:cNvPr id="5" name="">
            <a:extLst xmlns:a="http://schemas.openxmlformats.org/drawingml/2006/main">
              <a:ext uri="{FF2B5EF4-FFF2-40B4-BE49-F238E27FC236}">
                <a16:creationId xmlns:a16="http://schemas.microsoft.com/office/drawing/2014/main" id="{529A820E-EB45-4670-B955-48297A05C5BF}"/>
              </a:ext>
            </a:extLst>
          </p:cNvPr>
          <p:cNvSpPr>
            <a:spLocks xmlns:a="http://schemas.openxmlformats.org/drawingml/2006/main" noGrp="1"/>
          </p:cNvSpPr>
          <p:nvPr/>
        </p:nvSpPr>
        <p:spPr>
          <a:xfrm xmlns:a="http://schemas.openxmlformats.org/drawingml/2006/main">
            <a:off x="457200" y="1390650"/>
            <a:ext cx="112776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6BD41E8-A871-4FB5-A9CB-7F8C355291DA}"/>
              </a:ext>
            </a:extLst>
          </p:cNvPr>
          <p:cNvSpPr>
            <a:spLocks xmlns:a="http://schemas.openxmlformats.org/drawingml/2006/main" noGrp="1"/>
          </p:cNvSpPr>
          <p:nvPr/>
        </p:nvSpPr>
        <p:spPr>
          <a:xfrm xmlns:a="http://schemas.openxmlformats.org/drawingml/2006/main">
            <a:off x="457200" y="6486525"/>
            <a:ext cx="11277600" cy="9525"/>
          </a:xfrm>
          <a:prstGeom xmlns:a="http://schemas.openxmlformats.org/drawingml/2006/main" prst="rect">
            <a:avLst/>
          </a:prstGeom>
          <a:solidFill xmlns:a="http://schemas.openxmlformats.org/drawingml/2006/main">
            <a:srgbClr val="23364C"/>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5118C6F-21BB-46CB-81BC-6D0F1E9DDEED}"/>
              </a:ext>
            </a:extLst>
          </p:cNvPr>
          <p:cNvSpPr>
            <a:spLocks xmlns:a="http://schemas.openxmlformats.org/drawingml/2006/main" noGrp="1"/>
          </p:cNvSpPr>
          <p:nvPr/>
        </p:nvSpPr>
        <p:spPr>
          <a:xfrm xmlns:a="http://schemas.openxmlformats.org/drawingml/2006/main">
            <a:off x="457200" y="6572250"/>
            <a:ext cx="76200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825" b="1">
                <a:solidFill>
                  <a:srgbClr val="8FA2B7"/>
                </a:solidFill>
                <a:latin typeface="Arial"/>
                <a:ea typeface="Arial"/>
                <a:cs typeface="Arial"/>
              </a:defRPr>
            </a:pPr>
            <a:r>
              <a:t>DEEPGRID SEMI  ·  D100 DRONE SOC  ·  ARCHITECTURE TARGETS, PRE-SILICON  ·  OCTOBER 2026</a:t>
            </a:r>
          </a:p>
        </p:txBody>
      </p:sp>
      <p:sp>
        <p:nvSpPr>
          <p:cNvPr id="8" name="">
            <a:extLst xmlns:a="http://schemas.openxmlformats.org/drawingml/2006/main">
              <a:ext uri="{FF2B5EF4-FFF2-40B4-BE49-F238E27FC236}">
                <a16:creationId xmlns:a16="http://schemas.microsoft.com/office/drawing/2014/main" id="{3A635B31-7492-49CC-89B0-E3B7992A571B}"/>
              </a:ext>
            </a:extLst>
          </p:cNvPr>
          <p:cNvSpPr>
            <a:spLocks xmlns:a="http://schemas.openxmlformats.org/drawingml/2006/main" noGrp="1"/>
          </p:cNvSpPr>
          <p:nvPr/>
        </p:nvSpPr>
        <p:spPr>
          <a:xfrm xmlns:a="http://schemas.openxmlformats.org/drawingml/2006/main">
            <a:off x="11049000" y="6572250"/>
            <a:ext cx="685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r">
              <a:defRPr sz="825" b="1">
                <a:solidFill>
                  <a:srgbClr val="8FA2B7"/>
                </a:solidFill>
                <a:latin typeface="Arial"/>
                <a:ea typeface="Arial"/>
                <a:cs typeface="Arial"/>
              </a:defRPr>
            </a:pPr>
            <a:r>
              <a:t>10</a:t>
            </a:r>
          </a:p>
        </p:txBody>
      </p:sp>
      <p:sp>
        <p:nvSpPr>
          <p:cNvPr id="9" name="">
            <a:extLst xmlns:a="http://schemas.openxmlformats.org/drawingml/2006/main">
              <a:ext uri="{FF2B5EF4-FFF2-40B4-BE49-F238E27FC236}">
                <a16:creationId xmlns:a16="http://schemas.microsoft.com/office/drawing/2014/main" id="{CFB72C4E-CD7B-4277-AF22-96611F2B2D6B}"/>
              </a:ext>
            </a:extLst>
          </p:cNvPr>
          <p:cNvSpPr>
            <a:spLocks xmlns:a="http://schemas.openxmlformats.org/drawingml/2006/main" noGrp="1"/>
          </p:cNvSpPr>
          <p:nvPr/>
        </p:nvSpPr>
        <p:spPr>
          <a:xfrm xmlns:a="http://schemas.openxmlformats.org/drawingml/2006/main">
            <a:off x="457200" y="1600200"/>
            <a:ext cx="3632200" cy="4410075"/>
          </a:xfrm>
          <a:prstGeom xmlns:a="http://schemas.openxmlformats.org/drawingml/2006/main" prst="roundRect">
            <a:avLst>
              <a:gd name="adj" fmla="val 2098"/>
            </a:avLst>
          </a:prstGeom>
          <a:solidFill xmlns:a="http://schemas.openxmlformats.org/drawingml/2006/main">
            <a:srgbClr val="0F2238"/>
          </a:solidFill>
          <a:ln xmlns:a="http://schemas.openxmlformats.org/drawingml/2006/main" w="9525">
            <a:solidFill>
              <a:srgbClr val="00B4D8"/>
            </a:solidFill>
            <a:prstDash val="solid"/>
          </a:ln>
        </p:spPr>
      </p:sp>
      <p:sp>
        <p:nvSpPr>
          <p:cNvPr id="10" name="">
            <a:extLst xmlns:a="http://schemas.openxmlformats.org/drawingml/2006/main">
              <a:ext uri="{FF2B5EF4-FFF2-40B4-BE49-F238E27FC236}">
                <a16:creationId xmlns:a16="http://schemas.microsoft.com/office/drawing/2014/main" id="{99F51E84-E078-4401-A558-D287BE5002F9}"/>
              </a:ext>
            </a:extLst>
          </p:cNvPr>
          <p:cNvSpPr>
            <a:spLocks xmlns:a="http://schemas.openxmlformats.org/drawingml/2006/main" noGrp="1"/>
          </p:cNvSpPr>
          <p:nvPr/>
        </p:nvSpPr>
        <p:spPr>
          <a:xfrm xmlns:a="http://schemas.openxmlformats.org/drawingml/2006/main">
            <a:off x="457200" y="1600200"/>
            <a:ext cx="57150" cy="44100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12A5560C-5114-48EC-A948-A3BDB7E550BF}"/>
              </a:ext>
            </a:extLst>
          </p:cNvPr>
          <p:cNvSpPr>
            <a:spLocks xmlns:a="http://schemas.openxmlformats.org/drawingml/2006/main" noGrp="1"/>
          </p:cNvSpPr>
          <p:nvPr/>
        </p:nvSpPr>
        <p:spPr>
          <a:xfrm xmlns:a="http://schemas.openxmlformats.org/drawingml/2006/main">
            <a:off x="723900" y="1828800"/>
            <a:ext cx="3098800" cy="2095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00B4D8"/>
                </a:solidFill>
                <a:latin typeface="Arial"/>
                <a:ea typeface="Arial"/>
                <a:cs typeface="Arial"/>
              </a:defRPr>
            </a:pPr>
            <a:r>
              <a:t>NEXT STEP</a:t>
            </a:r>
          </a:p>
        </p:txBody>
      </p:sp>
      <p:sp>
        <p:nvSpPr>
          <p:cNvPr id="12" name="">
            <a:extLst xmlns:a="http://schemas.openxmlformats.org/drawingml/2006/main">
              <a:ext uri="{FF2B5EF4-FFF2-40B4-BE49-F238E27FC236}">
                <a16:creationId xmlns:a16="http://schemas.microsoft.com/office/drawing/2014/main" id="{04EA276F-C7CF-40A4-B75F-EAB65218329C}"/>
              </a:ext>
            </a:extLst>
          </p:cNvPr>
          <p:cNvSpPr>
            <a:spLocks xmlns:a="http://schemas.openxmlformats.org/drawingml/2006/main" noGrp="1"/>
          </p:cNvSpPr>
          <p:nvPr/>
        </p:nvSpPr>
        <p:spPr>
          <a:xfrm xmlns:a="http://schemas.openxmlformats.org/drawingml/2006/main">
            <a:off x="723900" y="2114550"/>
            <a:ext cx="3098800" cy="134302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2100" b="1">
                <a:solidFill>
                  <a:srgbClr val="FFFFFF"/>
                </a:solidFill>
                <a:latin typeface="Georgia"/>
                <a:ea typeface="Georgia"/>
                <a:cs typeface="Georgia"/>
              </a:defRPr>
            </a:pPr>
            <a:r>
              <a:t>Scope an evaluation of the trip path and the pose engine.</a:t>
            </a:r>
          </a:p>
        </p:txBody>
      </p:sp>
      <p:sp>
        <p:nvSpPr>
          <p:cNvPr id="13" name="">
            <a:extLst xmlns:a="http://schemas.openxmlformats.org/drawingml/2006/main">
              <a:ext uri="{FF2B5EF4-FFF2-40B4-BE49-F238E27FC236}">
                <a16:creationId xmlns:a16="http://schemas.microsoft.com/office/drawing/2014/main" id="{0C2D4D58-C8AF-45B6-9BC9-77EC8F544287}"/>
              </a:ext>
            </a:extLst>
          </p:cNvPr>
          <p:cNvSpPr>
            <a:spLocks xmlns:a="http://schemas.openxmlformats.org/drawingml/2006/main" noGrp="1"/>
          </p:cNvSpPr>
          <p:nvPr/>
        </p:nvSpPr>
        <p:spPr>
          <a:xfrm xmlns:a="http://schemas.openxmlformats.org/drawingml/2006/main">
            <a:off x="723900" y="3590925"/>
            <a:ext cx="3098800" cy="10477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Request the D100 architecture guide and Technical Annex v3, sheet 11. Bring your airframe, link and payload needs and your thermal envelope.</a:t>
            </a:r>
          </a:p>
        </p:txBody>
      </p:sp>
      <p:sp>
        <p:nvSpPr>
          <p:cNvPr id="14" name="">
            <a:extLst xmlns:a="http://schemas.openxmlformats.org/drawingml/2006/main">
              <a:ext uri="{FF2B5EF4-FFF2-40B4-BE49-F238E27FC236}">
                <a16:creationId xmlns:a16="http://schemas.microsoft.com/office/drawing/2014/main" id="{63C3C610-D799-4C02-872D-703EE9910A1E}"/>
              </a:ext>
            </a:extLst>
          </p:cNvPr>
          <p:cNvSpPr>
            <a:spLocks xmlns:a="http://schemas.openxmlformats.org/drawingml/2006/main" noGrp="1"/>
          </p:cNvSpPr>
          <p:nvPr/>
        </p:nvSpPr>
        <p:spPr>
          <a:xfrm xmlns:a="http://schemas.openxmlformats.org/drawingml/2006/main">
            <a:off x="723900" y="5305425"/>
            <a:ext cx="571500" cy="19050"/>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A8FA7E0-1F20-4702-A6AC-61D112A04A89}"/>
              </a:ext>
            </a:extLst>
          </p:cNvPr>
          <p:cNvSpPr>
            <a:spLocks xmlns:a="http://schemas.openxmlformats.org/drawingml/2006/main" noGrp="1"/>
          </p:cNvSpPr>
          <p:nvPr/>
        </p:nvSpPr>
        <p:spPr>
          <a:xfrm xmlns:a="http://schemas.openxmlformats.org/drawingml/2006/main">
            <a:off x="723900" y="5419725"/>
            <a:ext cx="3098800" cy="1905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975" b="1">
                <a:solidFill>
                  <a:srgbClr val="8FA2B7"/>
                </a:solidFill>
                <a:latin typeface="Arial"/>
                <a:ea typeface="Arial"/>
                <a:cs typeface="Arial"/>
              </a:defRPr>
            </a:pPr>
            <a:r>
              <a:t>CONTACT</a:t>
            </a:r>
          </a:p>
        </p:txBody>
      </p:sp>
      <p:sp>
        <p:nvSpPr>
          <p:cNvPr id="16" name="">
            <a:extLst xmlns:a="http://schemas.openxmlformats.org/drawingml/2006/main">
              <a:ext uri="{FF2B5EF4-FFF2-40B4-BE49-F238E27FC236}">
                <a16:creationId xmlns:a16="http://schemas.microsoft.com/office/drawing/2014/main" id="{9EF87104-019F-4F32-A39C-C6E2E3C7E30B}"/>
              </a:ext>
            </a:extLst>
          </p:cNvPr>
          <p:cNvSpPr>
            <a:spLocks xmlns:a="http://schemas.openxmlformats.org/drawingml/2006/main" noGrp="1"/>
          </p:cNvSpPr>
          <p:nvPr/>
        </p:nvSpPr>
        <p:spPr>
          <a:xfrm xmlns:a="http://schemas.openxmlformats.org/drawingml/2006/main">
            <a:off x="723900" y="5629275"/>
            <a:ext cx="3098800" cy="24765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425" b="1">
                <a:solidFill>
                  <a:srgbClr val="FFFFFF"/>
                </a:solidFill>
                <a:latin typeface="Arial"/>
                <a:ea typeface="Arial"/>
                <a:cs typeface="Arial"/>
              </a:defRPr>
            </a:pPr>
            <a:r>
              <a:t>group@deepgrid.in</a:t>
            </a:r>
          </a:p>
        </p:txBody>
      </p:sp>
      <p:sp>
        <p:nvSpPr>
          <p:cNvPr id="17" name="">
            <a:extLst xmlns:a="http://schemas.openxmlformats.org/drawingml/2006/main">
              <a:ext uri="{FF2B5EF4-FFF2-40B4-BE49-F238E27FC236}">
                <a16:creationId xmlns:a16="http://schemas.microsoft.com/office/drawing/2014/main" id="{C10312E5-362A-4E83-A5B0-2BF5EAD2B8B1}"/>
              </a:ext>
            </a:extLst>
          </p:cNvPr>
          <p:cNvSpPr>
            <a:spLocks xmlns:a="http://schemas.openxmlformats.org/drawingml/2006/main" noGrp="1"/>
          </p:cNvSpPr>
          <p:nvPr/>
        </p:nvSpPr>
        <p:spPr>
          <a:xfrm xmlns:a="http://schemas.openxmlformats.org/drawingml/2006/main">
            <a:off x="4279900" y="1600200"/>
            <a:ext cx="7454900" cy="981075"/>
          </a:xfrm>
          <a:prstGeom xmlns:a="http://schemas.openxmlformats.org/drawingml/2006/main" prst="roundRect">
            <a:avLst>
              <a:gd name="adj" fmla="val 7767"/>
            </a:avLst>
          </a:prstGeom>
          <a:solidFill xmlns:a="http://schemas.openxmlformats.org/drawingml/2006/main">
            <a:srgbClr val="12243A"/>
          </a:solidFill>
          <a:ln xmlns:a="http://schemas.openxmlformats.org/drawingml/2006/main" w="9525">
            <a:solidFill>
              <a:srgbClr val="23364C"/>
            </a:solidFill>
            <a:prstDash val="solid"/>
          </a:ln>
        </p:spPr>
      </p:sp>
      <p:sp>
        <p:nvSpPr>
          <p:cNvPr id="18" name="">
            <a:extLst xmlns:a="http://schemas.openxmlformats.org/drawingml/2006/main">
              <a:ext uri="{FF2B5EF4-FFF2-40B4-BE49-F238E27FC236}">
                <a16:creationId xmlns:a16="http://schemas.microsoft.com/office/drawing/2014/main" id="{E28567F1-C3F4-4096-A811-94C9A7517DC0}"/>
              </a:ext>
            </a:extLst>
          </p:cNvPr>
          <p:cNvSpPr>
            <a:spLocks xmlns:a="http://schemas.openxmlformats.org/drawingml/2006/main" noGrp="1"/>
          </p:cNvSpPr>
          <p:nvPr/>
        </p:nvSpPr>
        <p:spPr>
          <a:xfrm xmlns:a="http://schemas.openxmlformats.org/drawingml/2006/main">
            <a:off x="4279900" y="1600200"/>
            <a:ext cx="57150" cy="981075"/>
          </a:xfrm>
          <a:prstGeom xmlns:a="http://schemas.openxmlformats.org/drawingml/2006/main" prst="rect">
            <a:avLst/>
          </a:prstGeom>
          <a:solidFill xmlns:a="http://schemas.openxmlformats.org/drawingml/2006/main">
            <a:srgbClr val="0A9396"/>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ECD8679-0FCA-48BC-A7BA-CA2AFAA3815C}"/>
              </a:ext>
            </a:extLst>
          </p:cNvPr>
          <p:cNvSpPr>
            <a:spLocks xmlns:a="http://schemas.openxmlformats.org/drawingml/2006/main" noGrp="1"/>
          </p:cNvSpPr>
          <p:nvPr/>
        </p:nvSpPr>
        <p:spPr>
          <a:xfrm xmlns:a="http://schemas.openxmlformats.org/drawingml/2006/main">
            <a:off x="4508500" y="1790700"/>
            <a:ext cx="69977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FFFFFF"/>
                </a:solidFill>
                <a:latin typeface="Arial"/>
                <a:ea typeface="Arial"/>
                <a:cs typeface="Arial"/>
              </a:defRPr>
            </a:pPr>
            <a:r>
              <a:t>Recovery is hardware</a:t>
            </a:r>
          </a:p>
        </p:txBody>
      </p:sp>
      <p:sp>
        <p:nvSpPr>
          <p:cNvPr id="20" name="">
            <a:extLst xmlns:a="http://schemas.openxmlformats.org/drawingml/2006/main">
              <a:ext uri="{FF2B5EF4-FFF2-40B4-BE49-F238E27FC236}">
                <a16:creationId xmlns:a16="http://schemas.microsoft.com/office/drawing/2014/main" id="{9EE101F7-2538-4F84-ACF2-0F7C4EB6790C}"/>
              </a:ext>
            </a:extLst>
          </p:cNvPr>
          <p:cNvSpPr>
            <a:spLocks xmlns:a="http://schemas.openxmlformats.org/drawingml/2006/main" noGrp="1"/>
          </p:cNvSpPr>
          <p:nvPr/>
        </p:nvSpPr>
        <p:spPr>
          <a:xfrm xmlns:a="http://schemas.openxmlformats.org/drawingml/2006/main">
            <a:off x="4508500" y="2171700"/>
            <a:ext cx="6997700" cy="2571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Own power, clock and ESC path; it acts without the flight computer.</a:t>
            </a:r>
          </a:p>
        </p:txBody>
      </p:sp>
      <p:sp>
        <p:nvSpPr>
          <p:cNvPr id="21" name="">
            <a:extLst xmlns:a="http://schemas.openxmlformats.org/drawingml/2006/main">
              <a:ext uri="{FF2B5EF4-FFF2-40B4-BE49-F238E27FC236}">
                <a16:creationId xmlns:a16="http://schemas.microsoft.com/office/drawing/2014/main" id="{C09066B9-01D6-4848-9209-690654CD2282}"/>
              </a:ext>
            </a:extLst>
          </p:cNvPr>
          <p:cNvSpPr>
            <a:spLocks xmlns:a="http://schemas.openxmlformats.org/drawingml/2006/main" noGrp="1"/>
          </p:cNvSpPr>
          <p:nvPr/>
        </p:nvSpPr>
        <p:spPr>
          <a:xfrm xmlns:a="http://schemas.openxmlformats.org/drawingml/2006/main">
            <a:off x="4279900" y="2676525"/>
            <a:ext cx="7454900" cy="981075"/>
          </a:xfrm>
          <a:prstGeom xmlns:a="http://schemas.openxmlformats.org/drawingml/2006/main" prst="roundRect">
            <a:avLst>
              <a:gd name="adj" fmla="val 7767"/>
            </a:avLst>
          </a:prstGeom>
          <a:solidFill xmlns:a="http://schemas.openxmlformats.org/drawingml/2006/main">
            <a:srgbClr val="12243A"/>
          </a:solidFill>
          <a:ln xmlns:a="http://schemas.openxmlformats.org/drawingml/2006/main" w="9525">
            <a:solidFill>
              <a:srgbClr val="23364C"/>
            </a:solidFill>
            <a:prstDash val="solid"/>
          </a:ln>
        </p:spPr>
      </p:sp>
      <p:sp>
        <p:nvSpPr>
          <p:cNvPr id="22" name="">
            <a:extLst xmlns:a="http://schemas.openxmlformats.org/drawingml/2006/main">
              <a:ext uri="{FF2B5EF4-FFF2-40B4-BE49-F238E27FC236}">
                <a16:creationId xmlns:a16="http://schemas.microsoft.com/office/drawing/2014/main" id="{7CFDCC7F-9CBF-4C30-88CC-BCF7157ED5FA}"/>
              </a:ext>
            </a:extLst>
          </p:cNvPr>
          <p:cNvSpPr>
            <a:spLocks xmlns:a="http://schemas.openxmlformats.org/drawingml/2006/main" noGrp="1"/>
          </p:cNvSpPr>
          <p:nvPr/>
        </p:nvSpPr>
        <p:spPr>
          <a:xfrm xmlns:a="http://schemas.openxmlformats.org/drawingml/2006/main">
            <a:off x="4279900" y="2676525"/>
            <a:ext cx="57150" cy="981075"/>
          </a:xfrm>
          <a:prstGeom xmlns:a="http://schemas.openxmlformats.org/drawingml/2006/main" prst="rect">
            <a:avLst/>
          </a:prstGeom>
          <a:solidFill xmlns:a="http://schemas.openxmlformats.org/drawingml/2006/main">
            <a:srgbClr val="00B4D8"/>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7506D47-A44B-49DD-8616-5E7A00F2C8EE}"/>
              </a:ext>
            </a:extLst>
          </p:cNvPr>
          <p:cNvSpPr>
            <a:spLocks xmlns:a="http://schemas.openxmlformats.org/drawingml/2006/main" noGrp="1"/>
          </p:cNvSpPr>
          <p:nvPr/>
        </p:nvSpPr>
        <p:spPr>
          <a:xfrm xmlns:a="http://schemas.openxmlformats.org/drawingml/2006/main">
            <a:off x="4508500" y="2867025"/>
            <a:ext cx="69977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FFFFFF"/>
                </a:solidFill>
                <a:latin typeface="Arial"/>
                <a:ea typeface="Arial"/>
                <a:cs typeface="Arial"/>
              </a:defRPr>
            </a:pPr>
            <a:r>
              <a:t>Navigation needs no GPS</a:t>
            </a:r>
          </a:p>
        </p:txBody>
      </p:sp>
      <p:sp>
        <p:nvSpPr>
          <p:cNvPr id="24" name="">
            <a:extLst xmlns:a="http://schemas.openxmlformats.org/drawingml/2006/main">
              <a:ext uri="{FF2B5EF4-FFF2-40B4-BE49-F238E27FC236}">
                <a16:creationId xmlns:a16="http://schemas.microsoft.com/office/drawing/2014/main" id="{5F392436-F7B9-4C28-A01F-11BEEFC6306F}"/>
              </a:ext>
            </a:extLst>
          </p:cNvPr>
          <p:cNvSpPr>
            <a:spLocks xmlns:a="http://schemas.openxmlformats.org/drawingml/2006/main" noGrp="1"/>
          </p:cNvSpPr>
          <p:nvPr/>
        </p:nvSpPr>
        <p:spPr>
          <a:xfrm xmlns:a="http://schemas.openxmlformats.org/drawingml/2006/main">
            <a:off x="4508500" y="3248025"/>
            <a:ext cx="6997700" cy="2571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Camera and IMU fuse into a six-DoF pose at 30 Hz, without GPS.</a:t>
            </a:r>
          </a:p>
        </p:txBody>
      </p:sp>
      <p:sp>
        <p:nvSpPr>
          <p:cNvPr id="25" name="">
            <a:extLst xmlns:a="http://schemas.openxmlformats.org/drawingml/2006/main">
              <a:ext uri="{FF2B5EF4-FFF2-40B4-BE49-F238E27FC236}">
                <a16:creationId xmlns:a16="http://schemas.microsoft.com/office/drawing/2014/main" id="{BB33988B-F787-4DB3-BA94-261AE97D3EFA}"/>
              </a:ext>
            </a:extLst>
          </p:cNvPr>
          <p:cNvSpPr>
            <a:spLocks xmlns:a="http://schemas.openxmlformats.org/drawingml/2006/main" noGrp="1"/>
          </p:cNvSpPr>
          <p:nvPr/>
        </p:nvSpPr>
        <p:spPr>
          <a:xfrm xmlns:a="http://schemas.openxmlformats.org/drawingml/2006/main">
            <a:off x="4279900" y="3752850"/>
            <a:ext cx="7454900" cy="981075"/>
          </a:xfrm>
          <a:prstGeom xmlns:a="http://schemas.openxmlformats.org/drawingml/2006/main" prst="roundRect">
            <a:avLst>
              <a:gd name="adj" fmla="val 7767"/>
            </a:avLst>
          </a:prstGeom>
          <a:solidFill xmlns:a="http://schemas.openxmlformats.org/drawingml/2006/main">
            <a:srgbClr val="12243A"/>
          </a:solidFill>
          <a:ln xmlns:a="http://schemas.openxmlformats.org/drawingml/2006/main" w="9525">
            <a:solidFill>
              <a:srgbClr val="23364C"/>
            </a:solidFill>
            <a:prstDash val="solid"/>
          </a:ln>
        </p:spPr>
      </p:sp>
      <p:sp>
        <p:nvSpPr>
          <p:cNvPr id="26" name="">
            <a:extLst xmlns:a="http://schemas.openxmlformats.org/drawingml/2006/main">
              <a:ext uri="{FF2B5EF4-FFF2-40B4-BE49-F238E27FC236}">
                <a16:creationId xmlns:a16="http://schemas.microsoft.com/office/drawing/2014/main" id="{EE66A263-BCE4-4A25-9AAE-278827A79326}"/>
              </a:ext>
            </a:extLst>
          </p:cNvPr>
          <p:cNvSpPr>
            <a:spLocks xmlns:a="http://schemas.openxmlformats.org/drawingml/2006/main" noGrp="1"/>
          </p:cNvSpPr>
          <p:nvPr/>
        </p:nvSpPr>
        <p:spPr>
          <a:xfrm xmlns:a="http://schemas.openxmlformats.org/drawingml/2006/main">
            <a:off x="4279900" y="3752850"/>
            <a:ext cx="57150" cy="981075"/>
          </a:xfrm>
          <a:prstGeom xmlns:a="http://schemas.openxmlformats.org/drawingml/2006/main" prst="rect">
            <a:avLst/>
          </a:prstGeom>
          <a:solidFill xmlns:a="http://schemas.openxmlformats.org/drawingml/2006/main">
            <a:srgbClr val="6B7280"/>
          </a:solidFill>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B93628BD-81D4-45EA-A49F-F404BC77CD88}"/>
              </a:ext>
            </a:extLst>
          </p:cNvPr>
          <p:cNvSpPr>
            <a:spLocks xmlns:a="http://schemas.openxmlformats.org/drawingml/2006/main" noGrp="1"/>
          </p:cNvSpPr>
          <p:nvPr/>
        </p:nvSpPr>
        <p:spPr>
          <a:xfrm xmlns:a="http://schemas.openxmlformats.org/drawingml/2006/main">
            <a:off x="4508500" y="3943350"/>
            <a:ext cx="69977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FFFFFF"/>
                </a:solidFill>
                <a:latin typeface="Arial"/>
                <a:ea typeface="Arial"/>
                <a:cs typeface="Arial"/>
              </a:defRPr>
            </a:pPr>
            <a:r>
              <a:t>AI is optional and separate</a:t>
            </a:r>
          </a:p>
        </p:txBody>
      </p:sp>
      <p:sp>
        <p:nvSpPr>
          <p:cNvPr id="28" name="">
            <a:extLst xmlns:a="http://schemas.openxmlformats.org/drawingml/2006/main">
              <a:ext uri="{FF2B5EF4-FFF2-40B4-BE49-F238E27FC236}">
                <a16:creationId xmlns:a16="http://schemas.microsoft.com/office/drawing/2014/main" id="{9F24950E-F65D-4C28-94D2-4142F5E63C29}"/>
              </a:ext>
            </a:extLst>
          </p:cNvPr>
          <p:cNvSpPr>
            <a:spLocks xmlns:a="http://schemas.openxmlformats.org/drawingml/2006/main" noGrp="1"/>
          </p:cNvSpPr>
          <p:nvPr/>
        </p:nvSpPr>
        <p:spPr>
          <a:xfrm xmlns:a="http://schemas.openxmlformats.org/drawingml/2006/main">
            <a:off x="4508500" y="4324350"/>
            <a:ext cx="6997700" cy="257175"/>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10 TOPS on a 28 nm die in phase 2; flight never depends on it.</a:t>
            </a:r>
          </a:p>
        </p:txBody>
      </p:sp>
      <p:sp>
        <p:nvSpPr>
          <p:cNvPr id="29" name="">
            <a:extLst xmlns:a="http://schemas.openxmlformats.org/drawingml/2006/main">
              <a:ext uri="{FF2B5EF4-FFF2-40B4-BE49-F238E27FC236}">
                <a16:creationId xmlns:a16="http://schemas.microsoft.com/office/drawing/2014/main" id="{3F4EABCF-4E30-460D-8AC1-77E6DA20222F}"/>
              </a:ext>
            </a:extLst>
          </p:cNvPr>
          <p:cNvSpPr>
            <a:spLocks xmlns:a="http://schemas.openxmlformats.org/drawingml/2006/main" noGrp="1"/>
          </p:cNvSpPr>
          <p:nvPr/>
        </p:nvSpPr>
        <p:spPr>
          <a:xfrm xmlns:a="http://schemas.openxmlformats.org/drawingml/2006/main">
            <a:off x="4279900" y="4829175"/>
            <a:ext cx="7454900" cy="1181100"/>
          </a:xfrm>
          <a:prstGeom xmlns:a="http://schemas.openxmlformats.org/drawingml/2006/main" prst="roundRect">
            <a:avLst>
              <a:gd name="adj" fmla="val 6452"/>
            </a:avLst>
          </a:prstGeom>
          <a:solidFill xmlns:a="http://schemas.openxmlformats.org/drawingml/2006/main">
            <a:srgbClr val="12243A"/>
          </a:solidFill>
          <a:ln xmlns:a="http://schemas.openxmlformats.org/drawingml/2006/main" w="9525">
            <a:solidFill>
              <a:srgbClr val="23364C"/>
            </a:solidFill>
            <a:prstDash val="solid"/>
          </a:ln>
        </p:spPr>
      </p:sp>
      <p:sp>
        <p:nvSpPr>
          <p:cNvPr id="30" name="">
            <a:extLst xmlns:a="http://schemas.openxmlformats.org/drawingml/2006/main">
              <a:ext uri="{FF2B5EF4-FFF2-40B4-BE49-F238E27FC236}">
                <a16:creationId xmlns:a16="http://schemas.microsoft.com/office/drawing/2014/main" id="{2FD2DCE8-B5E6-423B-AB39-49EB0F7AA3BA}"/>
              </a:ext>
            </a:extLst>
          </p:cNvPr>
          <p:cNvSpPr>
            <a:spLocks xmlns:a="http://schemas.openxmlformats.org/drawingml/2006/main" noGrp="1"/>
          </p:cNvSpPr>
          <p:nvPr/>
        </p:nvSpPr>
        <p:spPr>
          <a:xfrm xmlns:a="http://schemas.openxmlformats.org/drawingml/2006/main">
            <a:off x="4279900" y="4829175"/>
            <a:ext cx="57150" cy="1181100"/>
          </a:xfrm>
          <a:prstGeom xmlns:a="http://schemas.openxmlformats.org/drawingml/2006/main" prst="rect">
            <a:avLst/>
          </a:prstGeom>
          <a:solidFill xmlns:a="http://schemas.openxmlformats.org/drawingml/2006/main">
            <a:srgbClr val="8DB4D4"/>
          </a:solidFill>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E0A86BE6-62CA-4F60-B158-85E798FEF086}"/>
              </a:ext>
            </a:extLst>
          </p:cNvPr>
          <p:cNvSpPr>
            <a:spLocks xmlns:a="http://schemas.openxmlformats.org/drawingml/2006/main" noGrp="1"/>
          </p:cNvSpPr>
          <p:nvPr/>
        </p:nvSpPr>
        <p:spPr>
          <a:xfrm xmlns:a="http://schemas.openxmlformats.org/drawingml/2006/main">
            <a:off x="4508500" y="5019675"/>
            <a:ext cx="6997700" cy="3048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500" b="1">
                <a:solidFill>
                  <a:srgbClr val="FFFFFF"/>
                </a:solidFill>
                <a:latin typeface="Arial"/>
                <a:ea typeface="Arial"/>
                <a:cs typeface="Arial"/>
              </a:defRPr>
            </a:pPr>
            <a:r>
              <a:t>Pre-silicon, stated plainly</a:t>
            </a:r>
          </a:p>
        </p:txBody>
      </p:sp>
      <p:sp>
        <p:nvSpPr>
          <p:cNvPr id="32" name="">
            <a:extLst xmlns:a="http://schemas.openxmlformats.org/drawingml/2006/main">
              <a:ext uri="{FF2B5EF4-FFF2-40B4-BE49-F238E27FC236}">
                <a16:creationId xmlns:a16="http://schemas.microsoft.com/office/drawing/2014/main" id="{18CA0A11-BF79-4608-9640-43FF9C03A6CE}"/>
              </a:ext>
            </a:extLst>
          </p:cNvPr>
          <p:cNvSpPr>
            <a:spLocks xmlns:a="http://schemas.openxmlformats.org/drawingml/2006/main" noGrp="1"/>
          </p:cNvSpPr>
          <p:nvPr/>
        </p:nvSpPr>
        <p:spPr>
          <a:xfrm xmlns:a="http://schemas.openxmlformats.org/drawingml/2006/main">
            <a:off x="4508500" y="5400675"/>
            <a:ext cx="6997700" cy="457200"/>
          </a:xfrm>
          <a:prstGeom xmlns:a="http://schemas.openxmlformats.org/drawingml/2006/main" prst="rect">
            <a:avLst/>
          </a:prstGeom>
        </p:spPr>
        <p:txBody>
          <a:bodyPr xmlns:a="http://schemas.openxmlformats.org/drawingml/2006/main" lIns="0" tIns="0" rIns="0" bIns="0" anchor="t">
            <a:normAutofit fontScale="100000"/>
          </a:bodyPr>
          <a:lstStyle xmlns:a="http://schemas.openxmlformats.org/drawingml/2006/main"/>
          <a:p xmlns:a="http://schemas.openxmlformats.org/drawingml/2006/main">
            <a:pPr algn="l">
              <a:defRPr sz="1275">
                <a:solidFill>
                  <a:srgbClr val="C5D3E3"/>
                </a:solidFill>
                <a:latin typeface="Arial"/>
                <a:ea typeface="Arial"/>
                <a:cs typeface="Arial"/>
              </a:defRPr>
            </a:pPr>
            <a:r>
              <a:t>Every figure is a target. Jamming immunity, certified flight safety and drift are not established.</a:t>
            </a:r>
          </a:p>
        </p:txBody>
      </p:sp>
    </p:spTree>
    <p:extLst>
      <p:ext uri="{BB962C8B-B14F-4D97-AF65-F5344CB8AC3E}">
        <p14:creationId xmlns:p14="http://schemas.microsoft.com/office/powerpoint/2010/main" val="131219672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2026-10-02T16:31:14.1490000Z</dcterms:created>
  <dcterms:modified xsi:type="dcterms:W3CDTF">2026-10-02T16:31:14.1490000Z</dcterms:modified>
</coreProperties>
</file>