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a6977843f7c460f" /><Relationship Type="http://schemas.openxmlformats.org/officeDocument/2006/relationships/extended-properties" Target="/docProps/app.xml" Id="R1cb76fa1d5bf4d88" /><Relationship Type="http://schemas.openxmlformats.org/officeDocument/2006/relationships/officeDocument" Target="/ppt/presentation.xml" Id="R01c2e87f27df4c8b" /></Relationships>
</file>

<file path=ppt/presentation.xml><?xml version="1.0" encoding="utf-8"?>
<p:presentation xmlns:p="http://schemas.openxmlformats.org/presentationml/2006/main">
  <p:sldMasterIdLst>
    <p:sldMasterId xmlns:r="http://schemas.openxmlformats.org/officeDocument/2006/relationships" id="2147483648" r:id="R7811cb8382c44e8a"/>
  </p:sldMasterIdLst>
  <p:notesMasterIdLst>
    <p:notesMasterId xmlns:r="http://schemas.openxmlformats.org/officeDocument/2006/relationships" r:id="R3922cf1630d74560"/>
  </p:notesMasterIdLst>
  <p:sldIdLst>
    <p:sldId xmlns:r="http://schemas.openxmlformats.org/officeDocument/2006/relationships" id="256" r:id="R25dd623470c3424f"/>
    <p:sldId xmlns:r="http://schemas.openxmlformats.org/officeDocument/2006/relationships" id="257" r:id="R529e5f70cd01439c"/>
    <p:sldId xmlns:r="http://schemas.openxmlformats.org/officeDocument/2006/relationships" id="258" r:id="R81179827451e4195"/>
    <p:sldId xmlns:r="http://schemas.openxmlformats.org/officeDocument/2006/relationships" id="259" r:id="Ra7f937b015c44641"/>
    <p:sldId xmlns:r="http://schemas.openxmlformats.org/officeDocument/2006/relationships" id="260" r:id="R4eeec0f62768482f"/>
    <p:sldId xmlns:r="http://schemas.openxmlformats.org/officeDocument/2006/relationships" id="261" r:id="R13f6b3f9a1174a3a"/>
    <p:sldId xmlns:r="http://schemas.openxmlformats.org/officeDocument/2006/relationships" id="262" r:id="Rd0bf41337c9946b4"/>
    <p:sldId xmlns:r="http://schemas.openxmlformats.org/officeDocument/2006/relationships" id="263" r:id="Rd5950ab160494726"/>
    <p:sldId xmlns:r="http://schemas.openxmlformats.org/officeDocument/2006/relationships" id="264" r:id="R7a800d3f9be44dc9"/>
    <p:sldId xmlns:r="http://schemas.openxmlformats.org/officeDocument/2006/relationships" id="265" r:id="Radab43a4de61493c"/>
    <p:sldId xmlns:r="http://schemas.openxmlformats.org/officeDocument/2006/relationships" id="266" r:id="R56fb5a815fbc4ab4"/>
    <p:sldId xmlns:r="http://schemas.openxmlformats.org/officeDocument/2006/relationships" id="267" r:id="R1e470c9053774148"/>
    <p:sldId xmlns:r="http://schemas.openxmlformats.org/officeDocument/2006/relationships" id="268" r:id="Re54091ef4ede43f4"/>
    <p:sldId xmlns:r="http://schemas.openxmlformats.org/officeDocument/2006/relationships" id="269" r:id="R4c03b16b47da4e11"/>
    <p:sldId xmlns:r="http://schemas.openxmlformats.org/officeDocument/2006/relationships" id="270" r:id="R39d551f4df354d04"/>
    <p:sldId xmlns:r="http://schemas.openxmlformats.org/officeDocument/2006/relationships" id="271" r:id="Re1f0f0902e53474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1cde9c9c624b73" /><Relationship Type="http://schemas.openxmlformats.org/officeDocument/2006/relationships/slideMaster" Target="/ppt/slideMasters/slideMaster1.xml" Id="R7811cb8382c44e8a" /><Relationship Type="http://schemas.openxmlformats.org/officeDocument/2006/relationships/notesMaster" Target="/ppt/notesMasters/notesMaster1.xml" Id="R3922cf1630d74560" /><Relationship Type="http://schemas.openxmlformats.org/officeDocument/2006/relationships/presProps" Target="/ppt/presProps.xml" Id="R7a1afd14c559449c" /><Relationship Type="http://schemas.openxmlformats.org/officeDocument/2006/relationships/tableStyles" Target="/ppt/tableStyles.xml" Id="R8dc010ab20444c8c" /><Relationship Type="http://schemas.openxmlformats.org/officeDocument/2006/relationships/slide" Target="/ppt/slides/slide1.xml" Id="R25dd623470c3424f" /><Relationship Type="http://schemas.openxmlformats.org/officeDocument/2006/relationships/slide" Target="/ppt/slides/slide2.xml" Id="R529e5f70cd01439c" /><Relationship Type="http://schemas.openxmlformats.org/officeDocument/2006/relationships/slide" Target="/ppt/slides/slide3.xml" Id="R81179827451e4195" /><Relationship Type="http://schemas.openxmlformats.org/officeDocument/2006/relationships/slide" Target="/ppt/slides/slide4.xml" Id="Ra7f937b015c44641" /><Relationship Type="http://schemas.openxmlformats.org/officeDocument/2006/relationships/slide" Target="/ppt/slides/slide5.xml" Id="R4eeec0f62768482f" /><Relationship Type="http://schemas.openxmlformats.org/officeDocument/2006/relationships/slide" Target="/ppt/slides/slide6.xml" Id="R13f6b3f9a1174a3a" /><Relationship Type="http://schemas.openxmlformats.org/officeDocument/2006/relationships/slide" Target="/ppt/slides/slide7.xml" Id="Rd0bf41337c9946b4" /><Relationship Type="http://schemas.openxmlformats.org/officeDocument/2006/relationships/slide" Target="/ppt/slides/slide8.xml" Id="Rd5950ab160494726" /><Relationship Type="http://schemas.openxmlformats.org/officeDocument/2006/relationships/slide" Target="/ppt/slides/slide9.xml" Id="R7a800d3f9be44dc9" /><Relationship Type="http://schemas.openxmlformats.org/officeDocument/2006/relationships/slide" Target="/ppt/slides/slide10.xml" Id="Radab43a4de61493c" /><Relationship Type="http://schemas.openxmlformats.org/officeDocument/2006/relationships/slide" Target="/ppt/slides/slide11.xml" Id="R56fb5a815fbc4ab4" /><Relationship Type="http://schemas.openxmlformats.org/officeDocument/2006/relationships/slide" Target="/ppt/slides/slide12.xml" Id="R1e470c9053774148" /><Relationship Type="http://schemas.openxmlformats.org/officeDocument/2006/relationships/slide" Target="/ppt/slides/slide13.xml" Id="Re54091ef4ede43f4" /><Relationship Type="http://schemas.openxmlformats.org/officeDocument/2006/relationships/slide" Target="/ppt/slides/slide14.xml" Id="R4c03b16b47da4e11" /><Relationship Type="http://schemas.openxmlformats.org/officeDocument/2006/relationships/slide" Target="/ppt/slides/slide15.xml" Id="R39d551f4df354d04" /><Relationship Type="http://schemas.openxmlformats.org/officeDocument/2006/relationships/slide" Target="/ppt/slides/slide16.xml" Id="Re1f0f0902e53474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bbdef18a10b41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016cde14d64a4f" /><Relationship Type="http://schemas.openxmlformats.org/officeDocument/2006/relationships/notesMaster" Target="/ppt/notesMasters/notesMaster1.xml" Id="Rf1ecb0ec5d5246fe" /></Relationships>
</file>

<file path=ppt/notesSlides/_rels/notesSlide2.xml.rels>&#65279;<?xml version="1.0" encoding="utf-8"?><Relationships xmlns="http://schemas.openxmlformats.org/package/2006/relationships"><Relationship Type="http://schemas.openxmlformats.org/officeDocument/2006/relationships/slide" Target="/ppt/slides/slide2.xml" Id="R02ba059521764edb" /><Relationship Type="http://schemas.openxmlformats.org/officeDocument/2006/relationships/notesMaster" Target="/ppt/notesMasters/notesMaster1.xml" Id="R64c5c587e9854e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fbbe2a20fb0415d" /><Relationship Type="http://schemas.openxmlformats.org/officeDocument/2006/relationships/notesMaster" Target="/ppt/notesMasters/notesMaster1.xml" Id="Rc553fa8abf264256"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298fe2016048df" /><Relationship Type="http://schemas.openxmlformats.org/officeDocument/2006/relationships/notesMaster" Target="/ppt/notesMasters/notesMaster1.xml" Id="R61ba3778abd646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dbba8fa7f546be" /><Relationship Type="http://schemas.openxmlformats.org/officeDocument/2006/relationships/notesMaster" Target="/ppt/notesMasters/notesMaster1.xml" Id="R59793b9b6c95439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fedd09d1ad24f1a" /><Relationship Type="http://schemas.openxmlformats.org/officeDocument/2006/relationships/notesMaster" Target="/ppt/notesMasters/notesMaster1.xml" Id="R3a88ed3fbef54c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2e97263287498e" /><Relationship Type="http://schemas.openxmlformats.org/officeDocument/2006/relationships/notesMaster" Target="/ppt/notesMasters/notesMaster1.xml" Id="Rab096e3f08194c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8079ad811b4adf" /><Relationship Type="http://schemas.openxmlformats.org/officeDocument/2006/relationships/notesMaster" Target="/ppt/notesMasters/notesMaster1.xml" Id="R87e10dee62d043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57799278bb4a27" /><Relationship Type="http://schemas.openxmlformats.org/officeDocument/2006/relationships/notesMaster" Target="/ppt/notesMasters/notesMaster1.xml" Id="Re68e00edbc45462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c10e19e165a4051" /><Relationship Type="http://schemas.openxmlformats.org/officeDocument/2006/relationships/notesMaster" Target="/ppt/notesMasters/notesMaster1.xml" Id="R6daf8d16ae9045a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16617207e741d9" /><Relationship Type="http://schemas.openxmlformats.org/officeDocument/2006/relationships/notesMaster" Target="/ppt/notesMasters/notesMaster1.xml" Id="R732a46e01ab347c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bdfe94db47f487e" /><Relationship Type="http://schemas.openxmlformats.org/officeDocument/2006/relationships/notesMaster" Target="/ppt/notesMasters/notesMaster1.xml" Id="R61b3e60b243d47d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e46b7a32da24878" /><Relationship Type="http://schemas.openxmlformats.org/officeDocument/2006/relationships/notesMaster" Target="/ppt/notesMasters/notesMaster1.xml" Id="R8b85009613464e4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2ac1215b8c4024" /><Relationship Type="http://schemas.openxmlformats.org/officeDocument/2006/relationships/notesMaster" Target="/ppt/notesMasters/notesMaster1.xml" Id="Rf0c93919e9884df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df3aa57ee24690" /><Relationship Type="http://schemas.openxmlformats.org/officeDocument/2006/relationships/notesMaster" Target="/ppt/notesMasters/notesMaster1.xml" Id="R58214a94629d42d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45ee54dadb84e37" /><Relationship Type="http://schemas.openxmlformats.org/officeDocument/2006/relationships/notesMaster" Target="/ppt/notesMasters/notesMaster1.xml" Id="R6b573399e7ce42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DG32-LITE is Deepgrid Semi's motor-control chip, and it makes one argument: hardware lockstep safety no longer needs an automotive-class microcontroller. Two RISC-V cores check each other on every write, inside a nine-by-nine millimetre package. First silicon rides the September 2026 multi-project shuttle, so every figure you will see is a design value, verified in simulation and timing analysis.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the whole case in brief. DG32-LITE puts a microcontroller, its motor peripherals and its own safety monitor, built in hardware, into one one-hundred-thirty-nanometre part. The two cores check each other on every stored write. In simulation the current loop reaches about one hundred kilohertz, and a disagreement is latched within thirty-nine cycles, driving a pin that can shut the power bridge off.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Why build it this way? A motor drive switches power transistors thousands of times a second. If the CPU silently computes a wrong value, it writes a wrong PWM edge, and a wrong edge can short a bridge leg. Entry-level motor MCUs catch faults with watchdogs and periodic software self-test. Hardware lockstep has lived in automotive parts such as AURIX, S32K and Hercules.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architecture is six groups of blocks around a single bus. The safety core, the memory and the supervisors sit on one side of it; the motor drive, sensing and math, and connectivity and test sit on the other. Only the CPU and a DMA can start a transfer, and every transfer takes a predictable time. Because the chip has no debugger halt, a bad address returns an error rather than freezing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design choice traces back to a limit found while hardening the chip. Nothing outside can halt the CPU, so nothing is allowed to hang. The lockstep core tops out between fifty-five and sixty-two megahertz, so the entire die is clocked at fifty. Each instruction costs about eight clock cycles, too slow for the loop, so the loop moved into hardware. And with no spare memory bits, the chip goes out without error correction, stated plainly.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safety core. MAIN runs the application. CHECKER runs the same instructions two cycles later, on the same inputs, and the comparator checks every committed store. On a mismatch, the first cause is latched and FAULT_N goes low. Route that pin to the gate-driver enable, and the bridge turns off in hardware, without waiting for firmware.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Reaching running code takes no helper processor or debugger. Hard-wired ROM logic greets the serial console, confirms the image in external flash is valid, loads it into SRAM and hands over control. A board with empty flash is not stranded either: the ROM drops into a serial monitor that can program and start it. The price is copying code at every boot, since nothing runs directly out of flash.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expensive step of field-oriented control runs in a dedicated block. Encoder and Hall inputs give position, with edge timestamps. The PWM fires the ADC at the centre of each period, where ripple is lowest. The CORDIC computes the Park transforms, the CPU runs only the two PI regulators, and the PWM block applies the new duty cycles, with a hardware brake behind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what one loop costs. The current sample takes one hundred seventy-seven cycles. Each CORDIC operation takes fifty-three to fifty-eight. The regulators cost about eight cycles per instruction. Together the hardware part is about three hundred cycles, and it is the same at every loop rate. At twenty kilohertz, that is twelve percent of the period.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 the question becomes how much firmware fits. At ten kilohertz there are about forty-seven hundred cycles left: enough for a full current and speed loop with an observer. At twenty kilohertz, twenty-two hundred, enough for field-weakening. At fifty kilohertz, seven hundred, an inner current loop only. The simulated ceiling is about one hundred kilohertz.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tells the same story. After place-and-route, the GPIO, DShot, QSPI and PWM blocks all run above one hundred sixty-five megahertz, and CORDIC and the supervisor above ninety. Only the lockstep core, at fifty-five to sixty-two megahertz, sets the clock. No peripheral is ever the timing wall.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of it fits a nine-by-nine millimetre QFN with sixty-four pins: forty-four signals, and the rest power and ground. Seven pins drive the bridge, six read position, two carry the analog current input, and a single pin, FAULT_N, shuts the drive down in hardware. Because DG32-2DOM uses exactly this pinout, a board built for one takes either chip.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DG32-2DOM keeps everything in DG32-LITE and adds an INT8 attention engine on its own one hundred fourteen megahertz clock. It reaches memory through clock-domain-crossing bridges, so it never stalls the fifty megahertz control core. Its output is bit-exact to the software model, and timing closes at both clocks. It is designed for bearing-fault and anomaly detection inside the drive.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Against the STM32G0, the entry-level incumbent, the comparison is honest. DG32 leads on hardware lockstep, native DShot, hardware CORDIC and the on-chip AI variant, with an open RISC-V core. The G0 leads clearly on its twelve-bit multi-channel ADC, embedded flash, USB and CAN-FD, and on production maturity.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roadmap works through those weaknesses, largest first. First silicon, on the September twenty twenty-six shuttle, tests the simulations against real parts. The following spin tackles the two largest gaps: an analog converter with twelve bits and several channels, and flash on the die. Only after that come CAN-FD and interactive debugging. DG32-2DOM advances meanwhile, its design finished and now in physical trials.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Three ideas to hold on to. The protection is built into the processor itself, not bolted on in software. The costly parts of motor control are dedicated hardware, so the price of one loop is fixed and known in advance. And the weaknesses are named, with fixes scheduled. None of this has yet been measured on silicon, and no functional-safety certification is claimed; bring-up is where the numbers become real.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f0cc76ef0434b3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10fdedc66a4df7" /><Relationship Type="http://schemas.openxmlformats.org/officeDocument/2006/relationships/slideLayout" Target="/ppt/slideLayouts/slideLayout1.xml" Id="R53c6f30c84d846a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c6f30c84d846a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a874708fbd848d5" /><Relationship Type="http://schemas.openxmlformats.org/officeDocument/2006/relationships/notesSlide" Target="/ppt/notesSlides/notesSlide1.xml" Id="R7255a9afca9b4a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ffb4779f5a24f64" /><Relationship Type="http://schemas.openxmlformats.org/officeDocument/2006/relationships/notesSlide" Target="/ppt/notesSlides/notesSlide2.xml" Id="Rdf47a805d4314a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3915bb92cc442f0" /><Relationship Type="http://schemas.openxmlformats.org/officeDocument/2006/relationships/notesSlide" Target="/ppt/notesSlides/notesSlide3.xml" Id="R3dcd65681d584fa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0565f34ed644c17" /><Relationship Type="http://schemas.openxmlformats.org/officeDocument/2006/relationships/notesSlide" Target="/ppt/notesSlides/notesSlide4.xml" Id="Rb755ef987442473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4bb21832c4a4ce3" /><Relationship Type="http://schemas.openxmlformats.org/officeDocument/2006/relationships/notesSlide" Target="/ppt/notesSlides/notesSlide5.xml" Id="R570ced52116c436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043a5aab3e14605" /><Relationship Type="http://schemas.openxmlformats.org/officeDocument/2006/relationships/notesSlide" Target="/ppt/notesSlides/notesSlide6.xml" Id="R6e293b5611a8435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96abcc6c0fb4a17" /><Relationship Type="http://schemas.openxmlformats.org/officeDocument/2006/relationships/notesSlide" Target="/ppt/notesSlides/notesSlide7.xml" Id="R53cefd7bb00e43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1cfcb91adc44b28" /><Relationship Type="http://schemas.openxmlformats.org/officeDocument/2006/relationships/notesSlide" Target="/ppt/notesSlides/notesSlide8.xml" Id="R38d1f203e20047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730508cf7a04f41" /><Relationship Type="http://schemas.openxmlformats.org/officeDocument/2006/relationships/notesSlide" Target="/ppt/notesSlides/notesSlide9.xml" Id="R9206c5173edd4fd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d5b865eb15c4933" /><Relationship Type="http://schemas.openxmlformats.org/officeDocument/2006/relationships/notesSlide" Target="/ppt/notesSlides/notesSlide10.xml" Id="R957640db521248f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b41a16e39f343a2" /><Relationship Type="http://schemas.openxmlformats.org/officeDocument/2006/relationships/notesSlide" Target="/ppt/notesSlides/notesSlide11.xml" Id="R035ce2a094e3403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ebb121858684ecb" /><Relationship Type="http://schemas.openxmlformats.org/officeDocument/2006/relationships/notesSlide" Target="/ppt/notesSlides/notesSlide12.xml" Id="Rc8e27d153c604a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229d6ed00a24e40" /><Relationship Type="http://schemas.openxmlformats.org/officeDocument/2006/relationships/notesSlide" Target="/ppt/notesSlides/notesSlide13.xml" Id="R2adbe6b7b9dc40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50feb4d7985452d" /><Relationship Type="http://schemas.openxmlformats.org/officeDocument/2006/relationships/notesSlide" Target="/ppt/notesSlides/notesSlide14.xml" Id="R2313b964dca64a9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92a26666a8043f9" /><Relationship Type="http://schemas.openxmlformats.org/officeDocument/2006/relationships/notesSlide" Target="/ppt/notesSlides/notesSlide15.xml" Id="Rb4ab21729de34b2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5f1e480982f4277" /><Relationship Type="http://schemas.openxmlformats.org/officeDocument/2006/relationships/notesSlide" Target="/ppt/notesSlides/notesSlide16.xml" Id="R6f07b2eb508e4c4b"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107" name="">
            <a:extLst xmlns:a="http://schemas.openxmlformats.org/drawingml/2006/main">
              <a:ext uri="{FF2B5EF4-FFF2-40B4-BE49-F238E27FC236}">
                <a16:creationId xmlns:a16="http://schemas.microsoft.com/office/drawing/2014/main" id="{97CD8114-8F6F-46B2-AD30-2EFF7527D30F}"/>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247C126-0480-4324-A92B-1316C9914BED}"/>
              </a:ext>
            </a:extLst>
          </p:cNvPr>
          <p:cNvSpPr>
            <a:spLocks xmlns:a="http://schemas.openxmlformats.org/drawingml/2006/main" noGrp="1"/>
          </p:cNvSpPr>
          <p:nvPr/>
        </p:nvSpPr>
        <p:spPr>
          <a:xfrm xmlns:a="http://schemas.openxmlformats.org/drawingml/2006/main">
            <a:off x="457200" y="666750"/>
            <a:ext cx="7239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DEEPGRID SEMI  ·  DG32-LITE  ·  SEPTEMBER 2026</a:t>
            </a:r>
          </a:p>
        </p:txBody>
      </p:sp>
      <p:sp>
        <p:nvSpPr>
          <p:cNvPr id="3" name="">
            <a:extLst xmlns:a="http://schemas.openxmlformats.org/drawingml/2006/main">
              <a:ext uri="{FF2B5EF4-FFF2-40B4-BE49-F238E27FC236}">
                <a16:creationId xmlns:a16="http://schemas.microsoft.com/office/drawing/2014/main" id="{08D35417-7A87-470D-B155-82201251ABF6}"/>
              </a:ext>
            </a:extLst>
          </p:cNvPr>
          <p:cNvSpPr>
            <a:spLocks xmlns:a="http://schemas.openxmlformats.org/drawingml/2006/main" noGrp="1"/>
          </p:cNvSpPr>
          <p:nvPr/>
        </p:nvSpPr>
        <p:spPr>
          <a:xfrm xmlns:a="http://schemas.openxmlformats.org/drawingml/2006/main">
            <a:off x="457200" y="1066800"/>
            <a:ext cx="7239000" cy="1619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975" b="1">
                <a:solidFill>
                  <a:srgbClr val="FFFFFF"/>
                </a:solidFill>
                <a:latin typeface="Georgia"/>
                <a:ea typeface="Georgia"/>
                <a:cs typeface="Georgia"/>
              </a:defRPr>
            </a:pPr>
            <a:r>
              <a:t>Lockstep safety on an entry-level motor chip</a:t>
            </a:r>
          </a:p>
        </p:txBody>
      </p:sp>
      <p:sp>
        <p:nvSpPr>
          <p:cNvPr id="4" name="">
            <a:extLst xmlns:a="http://schemas.openxmlformats.org/drawingml/2006/main">
              <a:ext uri="{FF2B5EF4-FFF2-40B4-BE49-F238E27FC236}">
                <a16:creationId xmlns:a16="http://schemas.microsoft.com/office/drawing/2014/main" id="{0EB8E847-02B8-41FF-B98A-003C96C2F163}"/>
              </a:ext>
            </a:extLst>
          </p:cNvPr>
          <p:cNvSpPr>
            <a:spLocks xmlns:a="http://schemas.openxmlformats.org/drawingml/2006/main" noGrp="1"/>
          </p:cNvSpPr>
          <p:nvPr/>
        </p:nvSpPr>
        <p:spPr>
          <a:xfrm xmlns:a="http://schemas.openxmlformats.org/drawingml/2006/main">
            <a:off x="457200" y="2781300"/>
            <a:ext cx="1143000" cy="38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DF790F53-C6BC-470B-AF4C-068F29E363A0}"/>
              </a:ext>
            </a:extLst>
          </p:cNvPr>
          <p:cNvSpPr>
            <a:spLocks xmlns:a="http://schemas.openxmlformats.org/drawingml/2006/main" noGrp="1"/>
          </p:cNvSpPr>
          <p:nvPr/>
        </p:nvSpPr>
        <p:spPr>
          <a:xfrm xmlns:a="http://schemas.openxmlformats.org/drawingml/2006/main">
            <a:off x="457200" y="2990850"/>
            <a:ext cx="6667500" cy="609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Dual-core lockstep RISC-V motor-control SoC · 130 nm CMOS · first silicon on the September 2026 multi-project shuttle</a:t>
            </a:r>
          </a:p>
        </p:txBody>
      </p:sp>
      <p:sp>
        <p:nvSpPr>
          <p:cNvPr id="6" name="">
            <a:extLst xmlns:a="http://schemas.openxmlformats.org/drawingml/2006/main">
              <a:ext uri="{FF2B5EF4-FFF2-40B4-BE49-F238E27FC236}">
                <a16:creationId xmlns:a16="http://schemas.microsoft.com/office/drawing/2014/main" id="{5A78A394-3826-4AAB-8C93-9E4F80A01D20}"/>
              </a:ext>
            </a:extLst>
          </p:cNvPr>
          <p:cNvSpPr>
            <a:spLocks xmlns:a="http://schemas.openxmlformats.org/drawingml/2006/main" noGrp="1"/>
          </p:cNvSpPr>
          <p:nvPr/>
        </p:nvSpPr>
        <p:spPr>
          <a:xfrm xmlns:a="http://schemas.openxmlformats.org/drawingml/2006/main">
            <a:off x="8096250" y="1123950"/>
            <a:ext cx="3048000" cy="3048000"/>
          </a:xfrm>
          <a:prstGeom xmlns:a="http://schemas.openxmlformats.org/drawingml/2006/main" prst="rect">
            <a:avLst/>
          </a:prstGeom>
          <a:solidFill xmlns:a="http://schemas.openxmlformats.org/drawingml/2006/main">
            <a:srgbClr val="12243A"/>
          </a:solidFill>
          <a:ln xmlns:a="http://schemas.openxmlformats.org/drawingml/2006/main" w="19050">
            <a:solidFill>
              <a:srgbClr val="00B4D8"/>
            </a:solidFill>
            <a:prstDash val="solid"/>
          </a:ln>
        </p:spPr>
      </p:sp>
      <p:sp>
        <p:nvSpPr>
          <p:cNvPr id="7" name="">
            <a:extLst xmlns:a="http://schemas.openxmlformats.org/drawingml/2006/main">
              <a:ext uri="{FF2B5EF4-FFF2-40B4-BE49-F238E27FC236}">
                <a16:creationId xmlns:a16="http://schemas.microsoft.com/office/drawing/2014/main" id="{86D7DBBC-98E3-4F20-B3E0-1F775262FEC1}"/>
              </a:ext>
            </a:extLst>
          </p:cNvPr>
          <p:cNvSpPr>
            <a:spLocks xmlns:a="http://schemas.openxmlformats.org/drawingml/2006/main" noGrp="1"/>
          </p:cNvSpPr>
          <p:nvPr/>
        </p:nvSpPr>
        <p:spPr>
          <a:xfrm xmlns:a="http://schemas.openxmlformats.org/drawingml/2006/main">
            <a:off x="7943850" y="13049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ED35F95D-1445-470E-937F-F0ACC256D3F8}"/>
              </a:ext>
            </a:extLst>
          </p:cNvPr>
          <p:cNvSpPr>
            <a:spLocks xmlns:a="http://schemas.openxmlformats.org/drawingml/2006/main" noGrp="1"/>
          </p:cNvSpPr>
          <p:nvPr/>
        </p:nvSpPr>
        <p:spPr>
          <a:xfrm xmlns:a="http://schemas.openxmlformats.org/drawingml/2006/main">
            <a:off x="11163300" y="13049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CDFD22F-7535-48D1-A5C7-1F532C0C932A}"/>
              </a:ext>
            </a:extLst>
          </p:cNvPr>
          <p:cNvSpPr>
            <a:spLocks xmlns:a="http://schemas.openxmlformats.org/drawingml/2006/main" noGrp="1"/>
          </p:cNvSpPr>
          <p:nvPr/>
        </p:nvSpPr>
        <p:spPr>
          <a:xfrm xmlns:a="http://schemas.openxmlformats.org/drawingml/2006/main">
            <a:off x="827722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9BE02C3-25DB-4BAA-B860-5C4098141D13}"/>
              </a:ext>
            </a:extLst>
          </p:cNvPr>
          <p:cNvSpPr>
            <a:spLocks xmlns:a="http://schemas.openxmlformats.org/drawingml/2006/main" noGrp="1"/>
          </p:cNvSpPr>
          <p:nvPr/>
        </p:nvSpPr>
        <p:spPr>
          <a:xfrm xmlns:a="http://schemas.openxmlformats.org/drawingml/2006/main">
            <a:off x="827722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B43F1A09-6EDD-4BF8-92B7-1E1AD7883F96}"/>
              </a:ext>
            </a:extLst>
          </p:cNvPr>
          <p:cNvSpPr>
            <a:spLocks xmlns:a="http://schemas.openxmlformats.org/drawingml/2006/main" noGrp="1"/>
          </p:cNvSpPr>
          <p:nvPr/>
        </p:nvSpPr>
        <p:spPr>
          <a:xfrm xmlns:a="http://schemas.openxmlformats.org/drawingml/2006/main">
            <a:off x="7943850" y="147764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0733EBF-2102-46E0-9E20-C26C349C2593}"/>
              </a:ext>
            </a:extLst>
          </p:cNvPr>
          <p:cNvSpPr>
            <a:spLocks xmlns:a="http://schemas.openxmlformats.org/drawingml/2006/main" noGrp="1"/>
          </p:cNvSpPr>
          <p:nvPr/>
        </p:nvSpPr>
        <p:spPr>
          <a:xfrm xmlns:a="http://schemas.openxmlformats.org/drawingml/2006/main">
            <a:off x="11163300" y="147764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C22B4C15-D26C-4F4C-B3AB-DAC376EC9AF2}"/>
              </a:ext>
            </a:extLst>
          </p:cNvPr>
          <p:cNvSpPr>
            <a:spLocks xmlns:a="http://schemas.openxmlformats.org/drawingml/2006/main" noGrp="1"/>
          </p:cNvSpPr>
          <p:nvPr/>
        </p:nvSpPr>
        <p:spPr>
          <a:xfrm xmlns:a="http://schemas.openxmlformats.org/drawingml/2006/main">
            <a:off x="844994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E3EFA4A-0AB7-4BD9-81E5-C41C1EDDC151}"/>
              </a:ext>
            </a:extLst>
          </p:cNvPr>
          <p:cNvSpPr>
            <a:spLocks xmlns:a="http://schemas.openxmlformats.org/drawingml/2006/main" noGrp="1"/>
          </p:cNvSpPr>
          <p:nvPr/>
        </p:nvSpPr>
        <p:spPr>
          <a:xfrm xmlns:a="http://schemas.openxmlformats.org/drawingml/2006/main">
            <a:off x="844994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CD5E525-3653-422F-A36D-882BA9EB9A50}"/>
              </a:ext>
            </a:extLst>
          </p:cNvPr>
          <p:cNvSpPr>
            <a:spLocks xmlns:a="http://schemas.openxmlformats.org/drawingml/2006/main" noGrp="1"/>
          </p:cNvSpPr>
          <p:nvPr/>
        </p:nvSpPr>
        <p:spPr>
          <a:xfrm xmlns:a="http://schemas.openxmlformats.org/drawingml/2006/main">
            <a:off x="7943850" y="165036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A4DE914-A4AE-434E-A876-AD44F81F6635}"/>
              </a:ext>
            </a:extLst>
          </p:cNvPr>
          <p:cNvSpPr>
            <a:spLocks xmlns:a="http://schemas.openxmlformats.org/drawingml/2006/main" noGrp="1"/>
          </p:cNvSpPr>
          <p:nvPr/>
        </p:nvSpPr>
        <p:spPr>
          <a:xfrm xmlns:a="http://schemas.openxmlformats.org/drawingml/2006/main">
            <a:off x="11163300" y="165036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CF4251D3-4AB3-4D0B-BFDC-A6F98176D89E}"/>
              </a:ext>
            </a:extLst>
          </p:cNvPr>
          <p:cNvSpPr>
            <a:spLocks xmlns:a="http://schemas.openxmlformats.org/drawingml/2006/main" noGrp="1"/>
          </p:cNvSpPr>
          <p:nvPr/>
        </p:nvSpPr>
        <p:spPr>
          <a:xfrm xmlns:a="http://schemas.openxmlformats.org/drawingml/2006/main">
            <a:off x="862266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1B72B3D-C715-463D-8C09-51391CA2ADF0}"/>
              </a:ext>
            </a:extLst>
          </p:cNvPr>
          <p:cNvSpPr>
            <a:spLocks xmlns:a="http://schemas.openxmlformats.org/drawingml/2006/main" noGrp="1"/>
          </p:cNvSpPr>
          <p:nvPr/>
        </p:nvSpPr>
        <p:spPr>
          <a:xfrm xmlns:a="http://schemas.openxmlformats.org/drawingml/2006/main">
            <a:off x="862266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77E2986-A444-406F-9825-77BBE1AC0C82}"/>
              </a:ext>
            </a:extLst>
          </p:cNvPr>
          <p:cNvSpPr>
            <a:spLocks xmlns:a="http://schemas.openxmlformats.org/drawingml/2006/main" noGrp="1"/>
          </p:cNvSpPr>
          <p:nvPr/>
        </p:nvSpPr>
        <p:spPr>
          <a:xfrm xmlns:a="http://schemas.openxmlformats.org/drawingml/2006/main">
            <a:off x="7943850" y="182308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A401B41-A850-4B21-9F57-F61B3F704DFD}"/>
              </a:ext>
            </a:extLst>
          </p:cNvPr>
          <p:cNvSpPr>
            <a:spLocks xmlns:a="http://schemas.openxmlformats.org/drawingml/2006/main" noGrp="1"/>
          </p:cNvSpPr>
          <p:nvPr/>
        </p:nvSpPr>
        <p:spPr>
          <a:xfrm xmlns:a="http://schemas.openxmlformats.org/drawingml/2006/main">
            <a:off x="11163300" y="182308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3900316-0DED-47E3-A99B-197AECD1940E}"/>
              </a:ext>
            </a:extLst>
          </p:cNvPr>
          <p:cNvSpPr>
            <a:spLocks xmlns:a="http://schemas.openxmlformats.org/drawingml/2006/main" noGrp="1"/>
          </p:cNvSpPr>
          <p:nvPr/>
        </p:nvSpPr>
        <p:spPr>
          <a:xfrm xmlns:a="http://schemas.openxmlformats.org/drawingml/2006/main">
            <a:off x="879538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A2ADFE7F-DAF3-477B-A247-E03DB0A6B79E}"/>
              </a:ext>
            </a:extLst>
          </p:cNvPr>
          <p:cNvSpPr>
            <a:spLocks xmlns:a="http://schemas.openxmlformats.org/drawingml/2006/main" noGrp="1"/>
          </p:cNvSpPr>
          <p:nvPr/>
        </p:nvSpPr>
        <p:spPr>
          <a:xfrm xmlns:a="http://schemas.openxmlformats.org/drawingml/2006/main">
            <a:off x="879538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F7DB348-E974-4F98-86B6-42C334B74FE2}"/>
              </a:ext>
            </a:extLst>
          </p:cNvPr>
          <p:cNvSpPr>
            <a:spLocks xmlns:a="http://schemas.openxmlformats.org/drawingml/2006/main" noGrp="1"/>
          </p:cNvSpPr>
          <p:nvPr/>
        </p:nvSpPr>
        <p:spPr>
          <a:xfrm xmlns:a="http://schemas.openxmlformats.org/drawingml/2006/main">
            <a:off x="7943850" y="199580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76AE4C3A-A3E9-4BA2-A14B-204CD9B42F62}"/>
              </a:ext>
            </a:extLst>
          </p:cNvPr>
          <p:cNvSpPr>
            <a:spLocks xmlns:a="http://schemas.openxmlformats.org/drawingml/2006/main" noGrp="1"/>
          </p:cNvSpPr>
          <p:nvPr/>
        </p:nvSpPr>
        <p:spPr>
          <a:xfrm xmlns:a="http://schemas.openxmlformats.org/drawingml/2006/main">
            <a:off x="11163300" y="199580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1983E867-0265-4777-B0E2-EA908557F2F0}"/>
              </a:ext>
            </a:extLst>
          </p:cNvPr>
          <p:cNvSpPr>
            <a:spLocks xmlns:a="http://schemas.openxmlformats.org/drawingml/2006/main" noGrp="1"/>
          </p:cNvSpPr>
          <p:nvPr/>
        </p:nvSpPr>
        <p:spPr>
          <a:xfrm xmlns:a="http://schemas.openxmlformats.org/drawingml/2006/main">
            <a:off x="896810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785F6A1B-295F-4592-B4A1-B7BF76D87C35}"/>
              </a:ext>
            </a:extLst>
          </p:cNvPr>
          <p:cNvSpPr>
            <a:spLocks xmlns:a="http://schemas.openxmlformats.org/drawingml/2006/main" noGrp="1"/>
          </p:cNvSpPr>
          <p:nvPr/>
        </p:nvSpPr>
        <p:spPr>
          <a:xfrm xmlns:a="http://schemas.openxmlformats.org/drawingml/2006/main">
            <a:off x="896810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21FAB86E-BE89-424B-99F2-2A5359050709}"/>
              </a:ext>
            </a:extLst>
          </p:cNvPr>
          <p:cNvSpPr>
            <a:spLocks xmlns:a="http://schemas.openxmlformats.org/drawingml/2006/main" noGrp="1"/>
          </p:cNvSpPr>
          <p:nvPr/>
        </p:nvSpPr>
        <p:spPr>
          <a:xfrm xmlns:a="http://schemas.openxmlformats.org/drawingml/2006/main">
            <a:off x="7943850" y="21685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F3D491BE-FBE5-476C-BE92-AD0138E46D81}"/>
              </a:ext>
            </a:extLst>
          </p:cNvPr>
          <p:cNvSpPr>
            <a:spLocks xmlns:a="http://schemas.openxmlformats.org/drawingml/2006/main" noGrp="1"/>
          </p:cNvSpPr>
          <p:nvPr/>
        </p:nvSpPr>
        <p:spPr>
          <a:xfrm xmlns:a="http://schemas.openxmlformats.org/drawingml/2006/main">
            <a:off x="11163300" y="21685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351DA435-7BAC-4DFB-A592-9269B6F0B367}"/>
              </a:ext>
            </a:extLst>
          </p:cNvPr>
          <p:cNvSpPr>
            <a:spLocks xmlns:a="http://schemas.openxmlformats.org/drawingml/2006/main" noGrp="1"/>
          </p:cNvSpPr>
          <p:nvPr/>
        </p:nvSpPr>
        <p:spPr>
          <a:xfrm xmlns:a="http://schemas.openxmlformats.org/drawingml/2006/main">
            <a:off x="914082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D07C348F-DED6-4FD3-A582-25D9D2FB8B7F}"/>
              </a:ext>
            </a:extLst>
          </p:cNvPr>
          <p:cNvSpPr>
            <a:spLocks xmlns:a="http://schemas.openxmlformats.org/drawingml/2006/main" noGrp="1"/>
          </p:cNvSpPr>
          <p:nvPr/>
        </p:nvSpPr>
        <p:spPr>
          <a:xfrm xmlns:a="http://schemas.openxmlformats.org/drawingml/2006/main">
            <a:off x="914082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53E8D608-145C-4687-BE28-96DDA2536C12}"/>
              </a:ext>
            </a:extLst>
          </p:cNvPr>
          <p:cNvSpPr>
            <a:spLocks xmlns:a="http://schemas.openxmlformats.org/drawingml/2006/main" noGrp="1"/>
          </p:cNvSpPr>
          <p:nvPr/>
        </p:nvSpPr>
        <p:spPr>
          <a:xfrm xmlns:a="http://schemas.openxmlformats.org/drawingml/2006/main">
            <a:off x="7943850" y="234124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3A295F95-3F9F-4C74-8DF5-D972F2693CCA}"/>
              </a:ext>
            </a:extLst>
          </p:cNvPr>
          <p:cNvSpPr>
            <a:spLocks xmlns:a="http://schemas.openxmlformats.org/drawingml/2006/main" noGrp="1"/>
          </p:cNvSpPr>
          <p:nvPr/>
        </p:nvSpPr>
        <p:spPr>
          <a:xfrm xmlns:a="http://schemas.openxmlformats.org/drawingml/2006/main">
            <a:off x="11163300" y="234124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1F3A473F-6DC3-48FB-83D4-76701A4AFE51}"/>
              </a:ext>
            </a:extLst>
          </p:cNvPr>
          <p:cNvSpPr>
            <a:spLocks xmlns:a="http://schemas.openxmlformats.org/drawingml/2006/main" noGrp="1"/>
          </p:cNvSpPr>
          <p:nvPr/>
        </p:nvSpPr>
        <p:spPr>
          <a:xfrm xmlns:a="http://schemas.openxmlformats.org/drawingml/2006/main">
            <a:off x="931354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2D6A1885-0B03-4DAC-A7F4-4FF4C1228143}"/>
              </a:ext>
            </a:extLst>
          </p:cNvPr>
          <p:cNvSpPr>
            <a:spLocks xmlns:a="http://schemas.openxmlformats.org/drawingml/2006/main" noGrp="1"/>
          </p:cNvSpPr>
          <p:nvPr/>
        </p:nvSpPr>
        <p:spPr>
          <a:xfrm xmlns:a="http://schemas.openxmlformats.org/drawingml/2006/main">
            <a:off x="931354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6ACF7A38-CBFF-4DF2-9C50-BA4DC754251B}"/>
              </a:ext>
            </a:extLst>
          </p:cNvPr>
          <p:cNvSpPr>
            <a:spLocks xmlns:a="http://schemas.openxmlformats.org/drawingml/2006/main" noGrp="1"/>
          </p:cNvSpPr>
          <p:nvPr/>
        </p:nvSpPr>
        <p:spPr>
          <a:xfrm xmlns:a="http://schemas.openxmlformats.org/drawingml/2006/main">
            <a:off x="7943850" y="251396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E3870806-26F3-44DF-B3DB-2B39237343AB}"/>
              </a:ext>
            </a:extLst>
          </p:cNvPr>
          <p:cNvSpPr>
            <a:spLocks xmlns:a="http://schemas.openxmlformats.org/drawingml/2006/main" noGrp="1"/>
          </p:cNvSpPr>
          <p:nvPr/>
        </p:nvSpPr>
        <p:spPr>
          <a:xfrm xmlns:a="http://schemas.openxmlformats.org/drawingml/2006/main">
            <a:off x="11163300" y="251396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BEB8CEBF-3BF8-4D58-9086-911B75D4E00D}"/>
              </a:ext>
            </a:extLst>
          </p:cNvPr>
          <p:cNvSpPr>
            <a:spLocks xmlns:a="http://schemas.openxmlformats.org/drawingml/2006/main" noGrp="1"/>
          </p:cNvSpPr>
          <p:nvPr/>
        </p:nvSpPr>
        <p:spPr>
          <a:xfrm xmlns:a="http://schemas.openxmlformats.org/drawingml/2006/main">
            <a:off x="948626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3676C356-08CF-44CA-9A96-8534D18E6B65}"/>
              </a:ext>
            </a:extLst>
          </p:cNvPr>
          <p:cNvSpPr>
            <a:spLocks xmlns:a="http://schemas.openxmlformats.org/drawingml/2006/main" noGrp="1"/>
          </p:cNvSpPr>
          <p:nvPr/>
        </p:nvSpPr>
        <p:spPr>
          <a:xfrm xmlns:a="http://schemas.openxmlformats.org/drawingml/2006/main">
            <a:off x="948626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8FD05209-1EC5-4A55-9406-55439BC7C61C}"/>
              </a:ext>
            </a:extLst>
          </p:cNvPr>
          <p:cNvSpPr>
            <a:spLocks xmlns:a="http://schemas.openxmlformats.org/drawingml/2006/main" noGrp="1"/>
          </p:cNvSpPr>
          <p:nvPr/>
        </p:nvSpPr>
        <p:spPr>
          <a:xfrm xmlns:a="http://schemas.openxmlformats.org/drawingml/2006/main">
            <a:off x="7943850" y="268668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F4A7B3B8-4976-4EB9-82ED-A2404B9F08B1}"/>
              </a:ext>
            </a:extLst>
          </p:cNvPr>
          <p:cNvSpPr>
            <a:spLocks xmlns:a="http://schemas.openxmlformats.org/drawingml/2006/main" noGrp="1"/>
          </p:cNvSpPr>
          <p:nvPr/>
        </p:nvSpPr>
        <p:spPr>
          <a:xfrm xmlns:a="http://schemas.openxmlformats.org/drawingml/2006/main">
            <a:off x="11163300" y="268668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D43F2294-92CC-4091-B017-C17AABD82E28}"/>
              </a:ext>
            </a:extLst>
          </p:cNvPr>
          <p:cNvSpPr>
            <a:spLocks xmlns:a="http://schemas.openxmlformats.org/drawingml/2006/main" noGrp="1"/>
          </p:cNvSpPr>
          <p:nvPr/>
        </p:nvSpPr>
        <p:spPr>
          <a:xfrm xmlns:a="http://schemas.openxmlformats.org/drawingml/2006/main">
            <a:off x="965898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A73E1B7E-27CB-4EB9-88A1-66D1BE56C8E6}"/>
              </a:ext>
            </a:extLst>
          </p:cNvPr>
          <p:cNvSpPr>
            <a:spLocks xmlns:a="http://schemas.openxmlformats.org/drawingml/2006/main" noGrp="1"/>
          </p:cNvSpPr>
          <p:nvPr/>
        </p:nvSpPr>
        <p:spPr>
          <a:xfrm xmlns:a="http://schemas.openxmlformats.org/drawingml/2006/main">
            <a:off x="965898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0776FA8F-1A97-495E-857D-769578BDE235}"/>
              </a:ext>
            </a:extLst>
          </p:cNvPr>
          <p:cNvSpPr>
            <a:spLocks xmlns:a="http://schemas.openxmlformats.org/drawingml/2006/main" noGrp="1"/>
          </p:cNvSpPr>
          <p:nvPr/>
        </p:nvSpPr>
        <p:spPr>
          <a:xfrm xmlns:a="http://schemas.openxmlformats.org/drawingml/2006/main">
            <a:off x="7943850" y="285940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E3562649-EC2C-418A-9267-0FAF41BD4106}"/>
              </a:ext>
            </a:extLst>
          </p:cNvPr>
          <p:cNvSpPr>
            <a:spLocks xmlns:a="http://schemas.openxmlformats.org/drawingml/2006/main" noGrp="1"/>
          </p:cNvSpPr>
          <p:nvPr/>
        </p:nvSpPr>
        <p:spPr>
          <a:xfrm xmlns:a="http://schemas.openxmlformats.org/drawingml/2006/main">
            <a:off x="11163300" y="285940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5" name="">
            <a:extLst xmlns:a="http://schemas.openxmlformats.org/drawingml/2006/main">
              <a:ext uri="{FF2B5EF4-FFF2-40B4-BE49-F238E27FC236}">
                <a16:creationId xmlns:a16="http://schemas.microsoft.com/office/drawing/2014/main" id="{F9E6C0BB-A522-4460-80F6-DA4153BEC2BC}"/>
              </a:ext>
            </a:extLst>
          </p:cNvPr>
          <p:cNvSpPr>
            <a:spLocks xmlns:a="http://schemas.openxmlformats.org/drawingml/2006/main" noGrp="1"/>
          </p:cNvSpPr>
          <p:nvPr/>
        </p:nvSpPr>
        <p:spPr>
          <a:xfrm xmlns:a="http://schemas.openxmlformats.org/drawingml/2006/main">
            <a:off x="983170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6" name="">
            <a:extLst xmlns:a="http://schemas.openxmlformats.org/drawingml/2006/main">
              <a:ext uri="{FF2B5EF4-FFF2-40B4-BE49-F238E27FC236}">
                <a16:creationId xmlns:a16="http://schemas.microsoft.com/office/drawing/2014/main" id="{A23697D8-3ADF-4184-9DA1-AF14990C83F1}"/>
              </a:ext>
            </a:extLst>
          </p:cNvPr>
          <p:cNvSpPr>
            <a:spLocks xmlns:a="http://schemas.openxmlformats.org/drawingml/2006/main" noGrp="1"/>
          </p:cNvSpPr>
          <p:nvPr/>
        </p:nvSpPr>
        <p:spPr>
          <a:xfrm xmlns:a="http://schemas.openxmlformats.org/drawingml/2006/main">
            <a:off x="983170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36086D49-2165-40E8-AF9E-FC9ED8308B77}"/>
              </a:ext>
            </a:extLst>
          </p:cNvPr>
          <p:cNvSpPr>
            <a:spLocks xmlns:a="http://schemas.openxmlformats.org/drawingml/2006/main" noGrp="1"/>
          </p:cNvSpPr>
          <p:nvPr/>
        </p:nvSpPr>
        <p:spPr>
          <a:xfrm xmlns:a="http://schemas.openxmlformats.org/drawingml/2006/main">
            <a:off x="7943850" y="30321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8" name="">
            <a:extLst xmlns:a="http://schemas.openxmlformats.org/drawingml/2006/main">
              <a:ext uri="{FF2B5EF4-FFF2-40B4-BE49-F238E27FC236}">
                <a16:creationId xmlns:a16="http://schemas.microsoft.com/office/drawing/2014/main" id="{C71AEE73-1CAF-4644-A4D0-8BE532EA2821}"/>
              </a:ext>
            </a:extLst>
          </p:cNvPr>
          <p:cNvSpPr>
            <a:spLocks xmlns:a="http://schemas.openxmlformats.org/drawingml/2006/main" noGrp="1"/>
          </p:cNvSpPr>
          <p:nvPr/>
        </p:nvSpPr>
        <p:spPr>
          <a:xfrm xmlns:a="http://schemas.openxmlformats.org/drawingml/2006/main">
            <a:off x="11163300" y="30321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E76F7066-D588-4A61-829D-4855CAA6E375}"/>
              </a:ext>
            </a:extLst>
          </p:cNvPr>
          <p:cNvSpPr>
            <a:spLocks xmlns:a="http://schemas.openxmlformats.org/drawingml/2006/main" noGrp="1"/>
          </p:cNvSpPr>
          <p:nvPr/>
        </p:nvSpPr>
        <p:spPr>
          <a:xfrm xmlns:a="http://schemas.openxmlformats.org/drawingml/2006/main">
            <a:off x="1000442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A7950A59-83D0-4448-817B-F95AFB80A818}"/>
              </a:ext>
            </a:extLst>
          </p:cNvPr>
          <p:cNvSpPr>
            <a:spLocks xmlns:a="http://schemas.openxmlformats.org/drawingml/2006/main" noGrp="1"/>
          </p:cNvSpPr>
          <p:nvPr/>
        </p:nvSpPr>
        <p:spPr>
          <a:xfrm xmlns:a="http://schemas.openxmlformats.org/drawingml/2006/main">
            <a:off x="1000442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1" name="">
            <a:extLst xmlns:a="http://schemas.openxmlformats.org/drawingml/2006/main">
              <a:ext uri="{FF2B5EF4-FFF2-40B4-BE49-F238E27FC236}">
                <a16:creationId xmlns:a16="http://schemas.microsoft.com/office/drawing/2014/main" id="{83E471D2-5AE5-45B6-BE27-B5EC41EF626E}"/>
              </a:ext>
            </a:extLst>
          </p:cNvPr>
          <p:cNvSpPr>
            <a:spLocks xmlns:a="http://schemas.openxmlformats.org/drawingml/2006/main" noGrp="1"/>
          </p:cNvSpPr>
          <p:nvPr/>
        </p:nvSpPr>
        <p:spPr>
          <a:xfrm xmlns:a="http://schemas.openxmlformats.org/drawingml/2006/main">
            <a:off x="7943850" y="320484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F6ED04CB-388B-4F71-8135-3E0AD08B5942}"/>
              </a:ext>
            </a:extLst>
          </p:cNvPr>
          <p:cNvSpPr>
            <a:spLocks xmlns:a="http://schemas.openxmlformats.org/drawingml/2006/main" noGrp="1"/>
          </p:cNvSpPr>
          <p:nvPr/>
        </p:nvSpPr>
        <p:spPr>
          <a:xfrm xmlns:a="http://schemas.openxmlformats.org/drawingml/2006/main">
            <a:off x="11163300" y="320484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3" name="">
            <a:extLst xmlns:a="http://schemas.openxmlformats.org/drawingml/2006/main">
              <a:ext uri="{FF2B5EF4-FFF2-40B4-BE49-F238E27FC236}">
                <a16:creationId xmlns:a16="http://schemas.microsoft.com/office/drawing/2014/main" id="{D1BDB92E-178A-4484-A3E2-9A9C8637BADA}"/>
              </a:ext>
            </a:extLst>
          </p:cNvPr>
          <p:cNvSpPr>
            <a:spLocks xmlns:a="http://schemas.openxmlformats.org/drawingml/2006/main" noGrp="1"/>
          </p:cNvSpPr>
          <p:nvPr/>
        </p:nvSpPr>
        <p:spPr>
          <a:xfrm xmlns:a="http://schemas.openxmlformats.org/drawingml/2006/main">
            <a:off x="1017714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4" name="">
            <a:extLst xmlns:a="http://schemas.openxmlformats.org/drawingml/2006/main">
              <a:ext uri="{FF2B5EF4-FFF2-40B4-BE49-F238E27FC236}">
                <a16:creationId xmlns:a16="http://schemas.microsoft.com/office/drawing/2014/main" id="{FF3FC374-EC4F-408A-AEDC-8CB0C8B03AB7}"/>
              </a:ext>
            </a:extLst>
          </p:cNvPr>
          <p:cNvSpPr>
            <a:spLocks xmlns:a="http://schemas.openxmlformats.org/drawingml/2006/main" noGrp="1"/>
          </p:cNvSpPr>
          <p:nvPr/>
        </p:nvSpPr>
        <p:spPr>
          <a:xfrm xmlns:a="http://schemas.openxmlformats.org/drawingml/2006/main">
            <a:off x="1017714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9699D32C-1FA4-46C3-85E6-FD297FE2F0C9}"/>
              </a:ext>
            </a:extLst>
          </p:cNvPr>
          <p:cNvSpPr>
            <a:spLocks xmlns:a="http://schemas.openxmlformats.org/drawingml/2006/main" noGrp="1"/>
          </p:cNvSpPr>
          <p:nvPr/>
        </p:nvSpPr>
        <p:spPr>
          <a:xfrm xmlns:a="http://schemas.openxmlformats.org/drawingml/2006/main">
            <a:off x="7943850" y="337756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3AC787DE-087C-4EA8-B595-B46F472F36CF}"/>
              </a:ext>
            </a:extLst>
          </p:cNvPr>
          <p:cNvSpPr>
            <a:spLocks xmlns:a="http://schemas.openxmlformats.org/drawingml/2006/main" noGrp="1"/>
          </p:cNvSpPr>
          <p:nvPr/>
        </p:nvSpPr>
        <p:spPr>
          <a:xfrm xmlns:a="http://schemas.openxmlformats.org/drawingml/2006/main">
            <a:off x="11163300" y="337756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56C0E161-ED4F-4A0E-B2EB-E55DBE306DBA}"/>
              </a:ext>
            </a:extLst>
          </p:cNvPr>
          <p:cNvSpPr>
            <a:spLocks xmlns:a="http://schemas.openxmlformats.org/drawingml/2006/main" noGrp="1"/>
          </p:cNvSpPr>
          <p:nvPr/>
        </p:nvSpPr>
        <p:spPr>
          <a:xfrm xmlns:a="http://schemas.openxmlformats.org/drawingml/2006/main">
            <a:off x="1034986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8" name="">
            <a:extLst xmlns:a="http://schemas.openxmlformats.org/drawingml/2006/main">
              <a:ext uri="{FF2B5EF4-FFF2-40B4-BE49-F238E27FC236}">
                <a16:creationId xmlns:a16="http://schemas.microsoft.com/office/drawing/2014/main" id="{34A67508-3248-4595-B3DC-3BB39D49292A}"/>
              </a:ext>
            </a:extLst>
          </p:cNvPr>
          <p:cNvSpPr>
            <a:spLocks xmlns:a="http://schemas.openxmlformats.org/drawingml/2006/main" noGrp="1"/>
          </p:cNvSpPr>
          <p:nvPr/>
        </p:nvSpPr>
        <p:spPr>
          <a:xfrm xmlns:a="http://schemas.openxmlformats.org/drawingml/2006/main">
            <a:off x="1034986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59" name="">
            <a:extLst xmlns:a="http://schemas.openxmlformats.org/drawingml/2006/main">
              <a:ext uri="{FF2B5EF4-FFF2-40B4-BE49-F238E27FC236}">
                <a16:creationId xmlns:a16="http://schemas.microsoft.com/office/drawing/2014/main" id="{85D21B42-2BA2-44D9-BF43-76FEC7158CCB}"/>
              </a:ext>
            </a:extLst>
          </p:cNvPr>
          <p:cNvSpPr>
            <a:spLocks xmlns:a="http://schemas.openxmlformats.org/drawingml/2006/main" noGrp="1"/>
          </p:cNvSpPr>
          <p:nvPr/>
        </p:nvSpPr>
        <p:spPr>
          <a:xfrm xmlns:a="http://schemas.openxmlformats.org/drawingml/2006/main">
            <a:off x="7943850" y="355028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89E2B7EE-DA21-4DBB-B9F3-A990568B4DC6}"/>
              </a:ext>
            </a:extLst>
          </p:cNvPr>
          <p:cNvSpPr>
            <a:spLocks xmlns:a="http://schemas.openxmlformats.org/drawingml/2006/main" noGrp="1"/>
          </p:cNvSpPr>
          <p:nvPr/>
        </p:nvSpPr>
        <p:spPr>
          <a:xfrm xmlns:a="http://schemas.openxmlformats.org/drawingml/2006/main">
            <a:off x="11163300" y="355028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1" name="">
            <a:extLst xmlns:a="http://schemas.openxmlformats.org/drawingml/2006/main">
              <a:ext uri="{FF2B5EF4-FFF2-40B4-BE49-F238E27FC236}">
                <a16:creationId xmlns:a16="http://schemas.microsoft.com/office/drawing/2014/main" id="{6BAB768A-8C8A-410F-9405-D725F22D854F}"/>
              </a:ext>
            </a:extLst>
          </p:cNvPr>
          <p:cNvSpPr>
            <a:spLocks xmlns:a="http://schemas.openxmlformats.org/drawingml/2006/main" noGrp="1"/>
          </p:cNvSpPr>
          <p:nvPr/>
        </p:nvSpPr>
        <p:spPr>
          <a:xfrm xmlns:a="http://schemas.openxmlformats.org/drawingml/2006/main">
            <a:off x="1052258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A1B49439-77AF-4815-A33B-4E3198B6F421}"/>
              </a:ext>
            </a:extLst>
          </p:cNvPr>
          <p:cNvSpPr>
            <a:spLocks xmlns:a="http://schemas.openxmlformats.org/drawingml/2006/main" noGrp="1"/>
          </p:cNvSpPr>
          <p:nvPr/>
        </p:nvSpPr>
        <p:spPr>
          <a:xfrm xmlns:a="http://schemas.openxmlformats.org/drawingml/2006/main">
            <a:off x="1052258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3" name="">
            <a:extLst xmlns:a="http://schemas.openxmlformats.org/drawingml/2006/main">
              <a:ext uri="{FF2B5EF4-FFF2-40B4-BE49-F238E27FC236}">
                <a16:creationId xmlns:a16="http://schemas.microsoft.com/office/drawing/2014/main" id="{03532807-C31E-4EE1-BE25-04E50A7ED781}"/>
              </a:ext>
            </a:extLst>
          </p:cNvPr>
          <p:cNvSpPr>
            <a:spLocks xmlns:a="http://schemas.openxmlformats.org/drawingml/2006/main" noGrp="1"/>
          </p:cNvSpPr>
          <p:nvPr/>
        </p:nvSpPr>
        <p:spPr>
          <a:xfrm xmlns:a="http://schemas.openxmlformats.org/drawingml/2006/main">
            <a:off x="7943850" y="372300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4" name="">
            <a:extLst xmlns:a="http://schemas.openxmlformats.org/drawingml/2006/main">
              <a:ext uri="{FF2B5EF4-FFF2-40B4-BE49-F238E27FC236}">
                <a16:creationId xmlns:a16="http://schemas.microsoft.com/office/drawing/2014/main" id="{543EDA0A-18D5-4B55-B3F0-86522321734B}"/>
              </a:ext>
            </a:extLst>
          </p:cNvPr>
          <p:cNvSpPr>
            <a:spLocks xmlns:a="http://schemas.openxmlformats.org/drawingml/2006/main" noGrp="1"/>
          </p:cNvSpPr>
          <p:nvPr/>
        </p:nvSpPr>
        <p:spPr>
          <a:xfrm xmlns:a="http://schemas.openxmlformats.org/drawingml/2006/main">
            <a:off x="11163300" y="372300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5" name="">
            <a:extLst xmlns:a="http://schemas.openxmlformats.org/drawingml/2006/main">
              <a:ext uri="{FF2B5EF4-FFF2-40B4-BE49-F238E27FC236}">
                <a16:creationId xmlns:a16="http://schemas.microsoft.com/office/drawing/2014/main" id="{639E8CA3-E9A1-4068-A16B-271C3FDF2A36}"/>
              </a:ext>
            </a:extLst>
          </p:cNvPr>
          <p:cNvSpPr>
            <a:spLocks xmlns:a="http://schemas.openxmlformats.org/drawingml/2006/main" noGrp="1"/>
          </p:cNvSpPr>
          <p:nvPr/>
        </p:nvSpPr>
        <p:spPr>
          <a:xfrm xmlns:a="http://schemas.openxmlformats.org/drawingml/2006/main">
            <a:off x="1069530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6" name="">
            <a:extLst xmlns:a="http://schemas.openxmlformats.org/drawingml/2006/main">
              <a:ext uri="{FF2B5EF4-FFF2-40B4-BE49-F238E27FC236}">
                <a16:creationId xmlns:a16="http://schemas.microsoft.com/office/drawing/2014/main" id="{7125452D-B5AB-438E-8CB6-3532B5309109}"/>
              </a:ext>
            </a:extLst>
          </p:cNvPr>
          <p:cNvSpPr>
            <a:spLocks xmlns:a="http://schemas.openxmlformats.org/drawingml/2006/main" noGrp="1"/>
          </p:cNvSpPr>
          <p:nvPr/>
        </p:nvSpPr>
        <p:spPr>
          <a:xfrm xmlns:a="http://schemas.openxmlformats.org/drawingml/2006/main">
            <a:off x="1069530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7" name="">
            <a:extLst xmlns:a="http://schemas.openxmlformats.org/drawingml/2006/main">
              <a:ext uri="{FF2B5EF4-FFF2-40B4-BE49-F238E27FC236}">
                <a16:creationId xmlns:a16="http://schemas.microsoft.com/office/drawing/2014/main" id="{7D675B4C-B8E3-4935-92AF-EF582A99D49D}"/>
              </a:ext>
            </a:extLst>
          </p:cNvPr>
          <p:cNvSpPr>
            <a:spLocks xmlns:a="http://schemas.openxmlformats.org/drawingml/2006/main" noGrp="1"/>
          </p:cNvSpPr>
          <p:nvPr/>
        </p:nvSpPr>
        <p:spPr>
          <a:xfrm xmlns:a="http://schemas.openxmlformats.org/drawingml/2006/main">
            <a:off x="7943850" y="38957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8" name="">
            <a:extLst xmlns:a="http://schemas.openxmlformats.org/drawingml/2006/main">
              <a:ext uri="{FF2B5EF4-FFF2-40B4-BE49-F238E27FC236}">
                <a16:creationId xmlns:a16="http://schemas.microsoft.com/office/drawing/2014/main" id="{6B612251-315E-48A0-8977-CE8A028BE82D}"/>
              </a:ext>
            </a:extLst>
          </p:cNvPr>
          <p:cNvSpPr>
            <a:spLocks xmlns:a="http://schemas.openxmlformats.org/drawingml/2006/main" noGrp="1"/>
          </p:cNvSpPr>
          <p:nvPr/>
        </p:nvSpPr>
        <p:spPr>
          <a:xfrm xmlns:a="http://schemas.openxmlformats.org/drawingml/2006/main">
            <a:off x="11163300" y="3895725"/>
            <a:ext cx="133350" cy="952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69" name="">
            <a:extLst xmlns:a="http://schemas.openxmlformats.org/drawingml/2006/main">
              <a:ext uri="{FF2B5EF4-FFF2-40B4-BE49-F238E27FC236}">
                <a16:creationId xmlns:a16="http://schemas.microsoft.com/office/drawing/2014/main" id="{D3AB1472-57C2-4A73-B842-0FCA038A762D}"/>
              </a:ext>
            </a:extLst>
          </p:cNvPr>
          <p:cNvSpPr>
            <a:spLocks xmlns:a="http://schemas.openxmlformats.org/drawingml/2006/main" noGrp="1"/>
          </p:cNvSpPr>
          <p:nvPr/>
        </p:nvSpPr>
        <p:spPr>
          <a:xfrm xmlns:a="http://schemas.openxmlformats.org/drawingml/2006/main">
            <a:off x="10868025" y="97155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70" name="">
            <a:extLst xmlns:a="http://schemas.openxmlformats.org/drawingml/2006/main">
              <a:ext uri="{FF2B5EF4-FFF2-40B4-BE49-F238E27FC236}">
                <a16:creationId xmlns:a16="http://schemas.microsoft.com/office/drawing/2014/main" id="{3BFB4D75-B416-4ED2-9074-62A7B5894DD9}"/>
              </a:ext>
            </a:extLst>
          </p:cNvPr>
          <p:cNvSpPr>
            <a:spLocks xmlns:a="http://schemas.openxmlformats.org/drawingml/2006/main" noGrp="1"/>
          </p:cNvSpPr>
          <p:nvPr/>
        </p:nvSpPr>
        <p:spPr>
          <a:xfrm xmlns:a="http://schemas.openxmlformats.org/drawingml/2006/main">
            <a:off x="10868025" y="4191000"/>
            <a:ext cx="95250" cy="1333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71" name="">
            <a:extLst xmlns:a="http://schemas.openxmlformats.org/drawingml/2006/main">
              <a:ext uri="{FF2B5EF4-FFF2-40B4-BE49-F238E27FC236}">
                <a16:creationId xmlns:a16="http://schemas.microsoft.com/office/drawing/2014/main" id="{97F681CD-FA40-4397-89B0-6C7B699536C8}"/>
              </a:ext>
            </a:extLst>
          </p:cNvPr>
          <p:cNvSpPr>
            <a:spLocks xmlns:a="http://schemas.openxmlformats.org/drawingml/2006/main" noGrp="1"/>
          </p:cNvSpPr>
          <p:nvPr/>
        </p:nvSpPr>
        <p:spPr>
          <a:xfrm xmlns:a="http://schemas.openxmlformats.org/drawingml/2006/main">
            <a:off x="8286750" y="1314450"/>
            <a:ext cx="133350" cy="133350"/>
          </a:xfrm>
          <a:prstGeom xmlns:a="http://schemas.openxmlformats.org/drawingml/2006/main" prst="ellipse">
            <a:avLst/>
          </a:prstGeom>
          <a:solidFill xmlns:a="http://schemas.openxmlformats.org/drawingml/2006/main">
            <a:srgbClr val="00B4D8"/>
          </a:solidFill>
          <a:ln xmlns:a="http://schemas.openxmlformats.org/drawingml/2006/main" w="0">
            <a:noFill/>
            <a:prstDash val="solid"/>
          </a:ln>
        </p:spPr>
      </p:sp>
      <p:sp>
        <p:nvSpPr>
          <p:cNvPr id="72" name="">
            <a:extLst xmlns:a="http://schemas.openxmlformats.org/drawingml/2006/main">
              <a:ext uri="{FF2B5EF4-FFF2-40B4-BE49-F238E27FC236}">
                <a16:creationId xmlns:a16="http://schemas.microsoft.com/office/drawing/2014/main" id="{E13F5528-1D4F-4B80-843E-F809DC4DD992}"/>
              </a:ext>
            </a:extLst>
          </p:cNvPr>
          <p:cNvSpPr>
            <a:spLocks xmlns:a="http://schemas.openxmlformats.org/drawingml/2006/main" noGrp="1"/>
          </p:cNvSpPr>
          <p:nvPr/>
        </p:nvSpPr>
        <p:spPr>
          <a:xfrm xmlns:a="http://schemas.openxmlformats.org/drawingml/2006/main">
            <a:off x="8991600" y="1671638"/>
            <a:ext cx="1257300" cy="1952625"/>
          </a:xfrm>
          <a:prstGeom xmlns:a="http://schemas.openxmlformats.org/drawingml/2006/main" prst="rect">
            <a:avLst/>
          </a:prstGeom>
          <a:solidFill xmlns:a="http://schemas.openxmlformats.org/drawingml/2006/main">
            <a:srgbClr val="1E3A55"/>
          </a:solidFill>
          <a:ln xmlns:a="http://schemas.openxmlformats.org/drawingml/2006/main" w="9525">
            <a:solidFill>
              <a:srgbClr val="8DB4D4"/>
            </a:solidFill>
            <a:prstDash val="solid"/>
          </a:ln>
        </p:spPr>
      </p:sp>
      <p:sp>
        <p:nvSpPr>
          <p:cNvPr id="73" name="">
            <a:extLst xmlns:a="http://schemas.openxmlformats.org/drawingml/2006/main">
              <a:ext uri="{FF2B5EF4-FFF2-40B4-BE49-F238E27FC236}">
                <a16:creationId xmlns:a16="http://schemas.microsoft.com/office/drawing/2014/main" id="{42405C03-F36B-462A-8B4B-2443776D2B0B}"/>
              </a:ext>
            </a:extLst>
          </p:cNvPr>
          <p:cNvSpPr>
            <a:spLocks xmlns:a="http://schemas.openxmlformats.org/drawingml/2006/main" noGrp="1"/>
          </p:cNvSpPr>
          <p:nvPr/>
        </p:nvSpPr>
        <p:spPr>
          <a:xfrm xmlns:a="http://schemas.openxmlformats.org/drawingml/2006/main">
            <a:off x="9105900" y="1804988"/>
            <a:ext cx="476250" cy="590550"/>
          </a:xfrm>
          <a:prstGeom xmlns:a="http://schemas.openxmlformats.org/drawingml/2006/main" prst="rect">
            <a:avLst/>
          </a:prstGeom>
          <a:solidFill xmlns:a="http://schemas.openxmlformats.org/drawingml/2006/main">
            <a:srgbClr val="2B5277"/>
          </a:solidFill>
          <a:ln xmlns:a="http://schemas.openxmlformats.org/drawingml/2006/main" w="0">
            <a:noFill/>
            <a:prstDash val="solid"/>
          </a:ln>
        </p:spPr>
      </p:sp>
      <p:sp>
        <p:nvSpPr>
          <p:cNvPr id="74" name="">
            <a:extLst xmlns:a="http://schemas.openxmlformats.org/drawingml/2006/main">
              <a:ext uri="{FF2B5EF4-FFF2-40B4-BE49-F238E27FC236}">
                <a16:creationId xmlns:a16="http://schemas.microsoft.com/office/drawing/2014/main" id="{C312080D-AA90-4575-BA9A-906DD97AB86B}"/>
              </a:ext>
            </a:extLst>
          </p:cNvPr>
          <p:cNvSpPr>
            <a:spLocks xmlns:a="http://schemas.openxmlformats.org/drawingml/2006/main" noGrp="1"/>
          </p:cNvSpPr>
          <p:nvPr/>
        </p:nvSpPr>
        <p:spPr>
          <a:xfrm xmlns:a="http://schemas.openxmlformats.org/drawingml/2006/main">
            <a:off x="9658350" y="1804988"/>
            <a:ext cx="476250" cy="590550"/>
          </a:xfrm>
          <a:prstGeom xmlns:a="http://schemas.openxmlformats.org/drawingml/2006/main" prst="rect">
            <a:avLst/>
          </a:prstGeom>
          <a:solidFill xmlns:a="http://schemas.openxmlformats.org/drawingml/2006/main">
            <a:srgbClr val="2B5277"/>
          </a:solidFill>
          <a:ln xmlns:a="http://schemas.openxmlformats.org/drawingml/2006/main" w="0">
            <a:noFill/>
            <a:prstDash val="solid"/>
          </a:ln>
        </p:spPr>
      </p:sp>
      <p:sp>
        <p:nvSpPr>
          <p:cNvPr id="75" name="">
            <a:extLst xmlns:a="http://schemas.openxmlformats.org/drawingml/2006/main">
              <a:ext uri="{FF2B5EF4-FFF2-40B4-BE49-F238E27FC236}">
                <a16:creationId xmlns:a16="http://schemas.microsoft.com/office/drawing/2014/main" id="{5A97C74A-ED51-421F-A53C-E8785572E658}"/>
              </a:ext>
            </a:extLst>
          </p:cNvPr>
          <p:cNvSpPr>
            <a:spLocks xmlns:a="http://schemas.openxmlformats.org/drawingml/2006/main" noGrp="1"/>
          </p:cNvSpPr>
          <p:nvPr/>
        </p:nvSpPr>
        <p:spPr>
          <a:xfrm xmlns:a="http://schemas.openxmlformats.org/drawingml/2006/main">
            <a:off x="9105900" y="2471738"/>
            <a:ext cx="1028700" cy="952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76" name="">
            <a:extLst xmlns:a="http://schemas.openxmlformats.org/drawingml/2006/main">
              <a:ext uri="{FF2B5EF4-FFF2-40B4-BE49-F238E27FC236}">
                <a16:creationId xmlns:a16="http://schemas.microsoft.com/office/drawing/2014/main" id="{6E5C52CE-B920-412A-90AD-17B76B0B05D5}"/>
              </a:ext>
            </a:extLst>
          </p:cNvPr>
          <p:cNvSpPr>
            <a:spLocks xmlns:a="http://schemas.openxmlformats.org/drawingml/2006/main" noGrp="1"/>
          </p:cNvSpPr>
          <p:nvPr/>
        </p:nvSpPr>
        <p:spPr>
          <a:xfrm xmlns:a="http://schemas.openxmlformats.org/drawingml/2006/main">
            <a:off x="9105900" y="26622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77" name="">
            <a:extLst xmlns:a="http://schemas.openxmlformats.org/drawingml/2006/main">
              <a:ext uri="{FF2B5EF4-FFF2-40B4-BE49-F238E27FC236}">
                <a16:creationId xmlns:a16="http://schemas.microsoft.com/office/drawing/2014/main" id="{8B76999B-74D8-4890-A717-70D3FCC180C6}"/>
              </a:ext>
            </a:extLst>
          </p:cNvPr>
          <p:cNvSpPr>
            <a:spLocks xmlns:a="http://schemas.openxmlformats.org/drawingml/2006/main" noGrp="1"/>
          </p:cNvSpPr>
          <p:nvPr/>
        </p:nvSpPr>
        <p:spPr>
          <a:xfrm xmlns:a="http://schemas.openxmlformats.org/drawingml/2006/main">
            <a:off x="9372600" y="26622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78" name="">
            <a:extLst xmlns:a="http://schemas.openxmlformats.org/drawingml/2006/main">
              <a:ext uri="{FF2B5EF4-FFF2-40B4-BE49-F238E27FC236}">
                <a16:creationId xmlns:a16="http://schemas.microsoft.com/office/drawing/2014/main" id="{210A2A86-0A05-46BA-A28A-CC3FBF6F00F4}"/>
              </a:ext>
            </a:extLst>
          </p:cNvPr>
          <p:cNvSpPr>
            <a:spLocks xmlns:a="http://schemas.openxmlformats.org/drawingml/2006/main" noGrp="1"/>
          </p:cNvSpPr>
          <p:nvPr/>
        </p:nvSpPr>
        <p:spPr>
          <a:xfrm xmlns:a="http://schemas.openxmlformats.org/drawingml/2006/main">
            <a:off x="9639300" y="26622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79" name="">
            <a:extLst xmlns:a="http://schemas.openxmlformats.org/drawingml/2006/main">
              <a:ext uri="{FF2B5EF4-FFF2-40B4-BE49-F238E27FC236}">
                <a16:creationId xmlns:a16="http://schemas.microsoft.com/office/drawing/2014/main" id="{E72B156F-9477-4DB0-B391-47CC0C3E9D48}"/>
              </a:ext>
            </a:extLst>
          </p:cNvPr>
          <p:cNvSpPr>
            <a:spLocks xmlns:a="http://schemas.openxmlformats.org/drawingml/2006/main" noGrp="1"/>
          </p:cNvSpPr>
          <p:nvPr/>
        </p:nvSpPr>
        <p:spPr>
          <a:xfrm xmlns:a="http://schemas.openxmlformats.org/drawingml/2006/main">
            <a:off x="9906000" y="26622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0" name="">
            <a:extLst xmlns:a="http://schemas.openxmlformats.org/drawingml/2006/main">
              <a:ext uri="{FF2B5EF4-FFF2-40B4-BE49-F238E27FC236}">
                <a16:creationId xmlns:a16="http://schemas.microsoft.com/office/drawing/2014/main" id="{5BC75A7F-8442-4223-8787-68F408A0072E}"/>
              </a:ext>
            </a:extLst>
          </p:cNvPr>
          <p:cNvSpPr>
            <a:spLocks xmlns:a="http://schemas.openxmlformats.org/drawingml/2006/main" noGrp="1"/>
          </p:cNvSpPr>
          <p:nvPr/>
        </p:nvSpPr>
        <p:spPr>
          <a:xfrm xmlns:a="http://schemas.openxmlformats.org/drawingml/2006/main">
            <a:off x="9105900" y="287178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1" name="">
            <a:extLst xmlns:a="http://schemas.openxmlformats.org/drawingml/2006/main">
              <a:ext uri="{FF2B5EF4-FFF2-40B4-BE49-F238E27FC236}">
                <a16:creationId xmlns:a16="http://schemas.microsoft.com/office/drawing/2014/main" id="{360E7CBC-EB38-4023-96B5-4C195AB3E38F}"/>
              </a:ext>
            </a:extLst>
          </p:cNvPr>
          <p:cNvSpPr>
            <a:spLocks xmlns:a="http://schemas.openxmlformats.org/drawingml/2006/main" noGrp="1"/>
          </p:cNvSpPr>
          <p:nvPr/>
        </p:nvSpPr>
        <p:spPr>
          <a:xfrm xmlns:a="http://schemas.openxmlformats.org/drawingml/2006/main">
            <a:off x="9372600" y="287178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2" name="">
            <a:extLst xmlns:a="http://schemas.openxmlformats.org/drawingml/2006/main">
              <a:ext uri="{FF2B5EF4-FFF2-40B4-BE49-F238E27FC236}">
                <a16:creationId xmlns:a16="http://schemas.microsoft.com/office/drawing/2014/main" id="{DE124440-4DC6-47C4-B3BC-37FA649BA21C}"/>
              </a:ext>
            </a:extLst>
          </p:cNvPr>
          <p:cNvSpPr>
            <a:spLocks xmlns:a="http://schemas.openxmlformats.org/drawingml/2006/main" noGrp="1"/>
          </p:cNvSpPr>
          <p:nvPr/>
        </p:nvSpPr>
        <p:spPr>
          <a:xfrm xmlns:a="http://schemas.openxmlformats.org/drawingml/2006/main">
            <a:off x="9639300" y="287178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3" name="">
            <a:extLst xmlns:a="http://schemas.openxmlformats.org/drawingml/2006/main">
              <a:ext uri="{FF2B5EF4-FFF2-40B4-BE49-F238E27FC236}">
                <a16:creationId xmlns:a16="http://schemas.microsoft.com/office/drawing/2014/main" id="{2E7E1371-A235-4ABD-8C77-7A4311E4F556}"/>
              </a:ext>
            </a:extLst>
          </p:cNvPr>
          <p:cNvSpPr>
            <a:spLocks xmlns:a="http://schemas.openxmlformats.org/drawingml/2006/main" noGrp="1"/>
          </p:cNvSpPr>
          <p:nvPr/>
        </p:nvSpPr>
        <p:spPr>
          <a:xfrm xmlns:a="http://schemas.openxmlformats.org/drawingml/2006/main">
            <a:off x="9906000" y="287178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4" name="">
            <a:extLst xmlns:a="http://schemas.openxmlformats.org/drawingml/2006/main">
              <a:ext uri="{FF2B5EF4-FFF2-40B4-BE49-F238E27FC236}">
                <a16:creationId xmlns:a16="http://schemas.microsoft.com/office/drawing/2014/main" id="{40379318-DE76-437D-BACC-ACA3A0A67BF9}"/>
              </a:ext>
            </a:extLst>
          </p:cNvPr>
          <p:cNvSpPr>
            <a:spLocks xmlns:a="http://schemas.openxmlformats.org/drawingml/2006/main" noGrp="1"/>
          </p:cNvSpPr>
          <p:nvPr/>
        </p:nvSpPr>
        <p:spPr>
          <a:xfrm xmlns:a="http://schemas.openxmlformats.org/drawingml/2006/main">
            <a:off x="9105900" y="30813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5" name="">
            <a:extLst xmlns:a="http://schemas.openxmlformats.org/drawingml/2006/main">
              <a:ext uri="{FF2B5EF4-FFF2-40B4-BE49-F238E27FC236}">
                <a16:creationId xmlns:a16="http://schemas.microsoft.com/office/drawing/2014/main" id="{CC9E4D59-E475-4B57-BD55-BE445E15B309}"/>
              </a:ext>
            </a:extLst>
          </p:cNvPr>
          <p:cNvSpPr>
            <a:spLocks xmlns:a="http://schemas.openxmlformats.org/drawingml/2006/main" noGrp="1"/>
          </p:cNvSpPr>
          <p:nvPr/>
        </p:nvSpPr>
        <p:spPr>
          <a:xfrm xmlns:a="http://schemas.openxmlformats.org/drawingml/2006/main">
            <a:off x="9372600" y="30813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6" name="">
            <a:extLst xmlns:a="http://schemas.openxmlformats.org/drawingml/2006/main">
              <a:ext uri="{FF2B5EF4-FFF2-40B4-BE49-F238E27FC236}">
                <a16:creationId xmlns:a16="http://schemas.microsoft.com/office/drawing/2014/main" id="{E049BB0D-2BD6-46D7-8809-2DD3331FCDEA}"/>
              </a:ext>
            </a:extLst>
          </p:cNvPr>
          <p:cNvSpPr>
            <a:spLocks xmlns:a="http://schemas.openxmlformats.org/drawingml/2006/main" noGrp="1"/>
          </p:cNvSpPr>
          <p:nvPr/>
        </p:nvSpPr>
        <p:spPr>
          <a:xfrm xmlns:a="http://schemas.openxmlformats.org/drawingml/2006/main">
            <a:off x="9639300" y="30813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7" name="">
            <a:extLst xmlns:a="http://schemas.openxmlformats.org/drawingml/2006/main">
              <a:ext uri="{FF2B5EF4-FFF2-40B4-BE49-F238E27FC236}">
                <a16:creationId xmlns:a16="http://schemas.microsoft.com/office/drawing/2014/main" id="{98B69469-7245-4136-BBBD-1F1E22104A16}"/>
              </a:ext>
            </a:extLst>
          </p:cNvPr>
          <p:cNvSpPr>
            <a:spLocks xmlns:a="http://schemas.openxmlformats.org/drawingml/2006/main" noGrp="1"/>
          </p:cNvSpPr>
          <p:nvPr/>
        </p:nvSpPr>
        <p:spPr>
          <a:xfrm xmlns:a="http://schemas.openxmlformats.org/drawingml/2006/main">
            <a:off x="9906000" y="3081338"/>
            <a:ext cx="209550" cy="152400"/>
          </a:xfrm>
          <a:prstGeom xmlns:a="http://schemas.openxmlformats.org/drawingml/2006/main" prst="rect">
            <a:avLst/>
          </a:prstGeom>
          <a:solidFill xmlns:a="http://schemas.openxmlformats.org/drawingml/2006/main">
            <a:srgbClr val="35607F"/>
          </a:solidFill>
          <a:ln xmlns:a="http://schemas.openxmlformats.org/drawingml/2006/main" w="0">
            <a:noFill/>
            <a:prstDash val="solid"/>
          </a:ln>
        </p:spPr>
      </p:sp>
      <p:sp>
        <p:nvSpPr>
          <p:cNvPr id="88" name="">
            <a:extLst xmlns:a="http://schemas.openxmlformats.org/drawingml/2006/main">
              <a:ext uri="{FF2B5EF4-FFF2-40B4-BE49-F238E27FC236}">
                <a16:creationId xmlns:a16="http://schemas.microsoft.com/office/drawing/2014/main" id="{C0987CFA-C5C8-4FEE-9AD3-72D379CE9778}"/>
              </a:ext>
            </a:extLst>
          </p:cNvPr>
          <p:cNvSpPr>
            <a:spLocks xmlns:a="http://schemas.openxmlformats.org/drawingml/2006/main" noGrp="1"/>
          </p:cNvSpPr>
          <p:nvPr/>
        </p:nvSpPr>
        <p:spPr>
          <a:xfrm xmlns:a="http://schemas.openxmlformats.org/drawingml/2006/main">
            <a:off x="9105900" y="3328988"/>
            <a:ext cx="476250" cy="1905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89" name="">
            <a:extLst xmlns:a="http://schemas.openxmlformats.org/drawingml/2006/main">
              <a:ext uri="{FF2B5EF4-FFF2-40B4-BE49-F238E27FC236}">
                <a16:creationId xmlns:a16="http://schemas.microsoft.com/office/drawing/2014/main" id="{DA130846-4F7D-44D5-83CE-0A251D31657A}"/>
              </a:ext>
            </a:extLst>
          </p:cNvPr>
          <p:cNvSpPr>
            <a:spLocks xmlns:a="http://schemas.openxmlformats.org/drawingml/2006/main" noGrp="1"/>
          </p:cNvSpPr>
          <p:nvPr/>
        </p:nvSpPr>
        <p:spPr>
          <a:xfrm xmlns:a="http://schemas.openxmlformats.org/drawingml/2006/main">
            <a:off x="9658350" y="3328988"/>
            <a:ext cx="476250" cy="190500"/>
          </a:xfrm>
          <a:prstGeom xmlns:a="http://schemas.openxmlformats.org/drawingml/2006/main" prst="rect">
            <a:avLst/>
          </a:prstGeom>
          <a:solidFill xmlns:a="http://schemas.openxmlformats.org/drawingml/2006/main">
            <a:srgbClr val="2B5277"/>
          </a:solidFill>
          <a:ln xmlns:a="http://schemas.openxmlformats.org/drawingml/2006/main" w="0">
            <a:noFill/>
            <a:prstDash val="solid"/>
          </a:ln>
        </p:spPr>
      </p:sp>
      <p:sp>
        <p:nvSpPr>
          <p:cNvPr id="90" name="">
            <a:extLst xmlns:a="http://schemas.openxmlformats.org/drawingml/2006/main">
              <a:ext uri="{FF2B5EF4-FFF2-40B4-BE49-F238E27FC236}">
                <a16:creationId xmlns:a16="http://schemas.microsoft.com/office/drawing/2014/main" id="{FA90892A-3BFC-4258-A4D8-E7D279F63F25}"/>
              </a:ext>
            </a:extLst>
          </p:cNvPr>
          <p:cNvSpPr>
            <a:spLocks xmlns:a="http://schemas.openxmlformats.org/drawingml/2006/main" noGrp="1"/>
          </p:cNvSpPr>
          <p:nvPr/>
        </p:nvSpPr>
        <p:spPr>
          <a:xfrm xmlns:a="http://schemas.openxmlformats.org/drawingml/2006/main">
            <a:off x="7905750" y="4457700"/>
            <a:ext cx="3429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A9BACD"/>
                </a:solidFill>
                <a:latin typeface="Arial"/>
                <a:ea typeface="Arial"/>
                <a:cs typeface="Arial"/>
              </a:defRPr>
            </a:pPr>
            <a:r>
              <a:t>QFN-64  ·  9 × 9 MM  ·  ILLUSTRATIVE</a:t>
            </a:r>
          </a:p>
        </p:txBody>
      </p:sp>
      <p:sp>
        <p:nvSpPr>
          <p:cNvPr id="91" name="">
            <a:extLst xmlns:a="http://schemas.openxmlformats.org/drawingml/2006/main">
              <a:ext uri="{FF2B5EF4-FFF2-40B4-BE49-F238E27FC236}">
                <a16:creationId xmlns:a16="http://schemas.microsoft.com/office/drawing/2014/main" id="{92BA6465-E116-4E13-8A96-5925D84CDDE9}"/>
              </a:ext>
            </a:extLst>
          </p:cNvPr>
          <p:cNvSpPr>
            <a:spLocks xmlns:a="http://schemas.openxmlformats.org/drawingml/2006/main" noGrp="1"/>
          </p:cNvSpPr>
          <p:nvPr/>
        </p:nvSpPr>
        <p:spPr>
          <a:xfrm xmlns:a="http://schemas.openxmlformats.org/drawingml/2006/main">
            <a:off x="0" y="0"/>
            <a:ext cx="9525" cy="9525"/>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92" name="">
            <a:extLst xmlns:a="http://schemas.openxmlformats.org/drawingml/2006/main">
              <a:ext uri="{FF2B5EF4-FFF2-40B4-BE49-F238E27FC236}">
                <a16:creationId xmlns:a16="http://schemas.microsoft.com/office/drawing/2014/main" id="{C2FD64EB-97A4-4C19-84F2-F1981F534C30}"/>
              </a:ext>
            </a:extLst>
          </p:cNvPr>
          <p:cNvSpPr>
            <a:spLocks xmlns:a="http://schemas.openxmlformats.org/drawingml/2006/main" noGrp="1"/>
          </p:cNvSpPr>
          <p:nvPr/>
        </p:nvSpPr>
        <p:spPr>
          <a:xfrm xmlns:a="http://schemas.openxmlformats.org/drawingml/2006/main">
            <a:off x="457200" y="4953000"/>
            <a:ext cx="2514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2 × RV32IM</a:t>
            </a:r>
          </a:p>
        </p:txBody>
      </p:sp>
      <p:sp>
        <p:nvSpPr>
          <p:cNvPr id="93" name="">
            <a:extLst xmlns:a="http://schemas.openxmlformats.org/drawingml/2006/main">
              <a:ext uri="{FF2B5EF4-FFF2-40B4-BE49-F238E27FC236}">
                <a16:creationId xmlns:a16="http://schemas.microsoft.com/office/drawing/2014/main" id="{540015CC-A972-43AA-891F-2EC1F91D7CFF}"/>
              </a:ext>
            </a:extLst>
          </p:cNvPr>
          <p:cNvSpPr>
            <a:spLocks xmlns:a="http://schemas.openxmlformats.org/drawingml/2006/main" noGrp="1"/>
          </p:cNvSpPr>
          <p:nvPr/>
        </p:nvSpPr>
        <p:spPr>
          <a:xfrm xmlns:a="http://schemas.openxmlformats.org/drawingml/2006/main">
            <a:off x="457200" y="5505450"/>
            <a:ext cx="25146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CORES IN HARDWARE LOCKSTEP</a:t>
            </a:r>
          </a:p>
        </p:txBody>
      </p:sp>
      <p:sp>
        <p:nvSpPr>
          <p:cNvPr id="94" name="">
            <a:extLst xmlns:a="http://schemas.openxmlformats.org/drawingml/2006/main">
              <a:ext uri="{FF2B5EF4-FFF2-40B4-BE49-F238E27FC236}">
                <a16:creationId xmlns:a16="http://schemas.microsoft.com/office/drawing/2014/main" id="{3DD6CD9D-FB83-4E98-AEF3-5958428ADEBD}"/>
              </a:ext>
            </a:extLst>
          </p:cNvPr>
          <p:cNvSpPr>
            <a:spLocks xmlns:a="http://schemas.openxmlformats.org/drawingml/2006/main" noGrp="1"/>
          </p:cNvSpPr>
          <p:nvPr/>
        </p:nvSpPr>
        <p:spPr>
          <a:xfrm xmlns:a="http://schemas.openxmlformats.org/drawingml/2006/main">
            <a:off x="3276600" y="4953000"/>
            <a:ext cx="9525" cy="876300"/>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95" name="">
            <a:extLst xmlns:a="http://schemas.openxmlformats.org/drawingml/2006/main">
              <a:ext uri="{FF2B5EF4-FFF2-40B4-BE49-F238E27FC236}">
                <a16:creationId xmlns:a16="http://schemas.microsoft.com/office/drawing/2014/main" id="{CD5DFE11-0E95-43A3-8151-A9A8A8AB918A}"/>
              </a:ext>
            </a:extLst>
          </p:cNvPr>
          <p:cNvSpPr>
            <a:spLocks xmlns:a="http://schemas.openxmlformats.org/drawingml/2006/main" noGrp="1"/>
          </p:cNvSpPr>
          <p:nvPr/>
        </p:nvSpPr>
        <p:spPr>
          <a:xfrm xmlns:a="http://schemas.openxmlformats.org/drawingml/2006/main">
            <a:off x="3505200" y="4953000"/>
            <a:ext cx="2514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~100 kHz</a:t>
            </a:r>
          </a:p>
        </p:txBody>
      </p:sp>
      <p:sp>
        <p:nvSpPr>
          <p:cNvPr id="96" name="">
            <a:extLst xmlns:a="http://schemas.openxmlformats.org/drawingml/2006/main">
              <a:ext uri="{FF2B5EF4-FFF2-40B4-BE49-F238E27FC236}">
                <a16:creationId xmlns:a16="http://schemas.microsoft.com/office/drawing/2014/main" id="{5BA68787-DB19-428E-9DBD-2721CA205659}"/>
              </a:ext>
            </a:extLst>
          </p:cNvPr>
          <p:cNvSpPr>
            <a:spLocks xmlns:a="http://schemas.openxmlformats.org/drawingml/2006/main" noGrp="1"/>
          </p:cNvSpPr>
          <p:nvPr/>
        </p:nvSpPr>
        <p:spPr>
          <a:xfrm xmlns:a="http://schemas.openxmlformats.org/drawingml/2006/main">
            <a:off x="3505200" y="5505450"/>
            <a:ext cx="25146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CURRENT LOOP, SIMULATED</a:t>
            </a:r>
          </a:p>
        </p:txBody>
      </p:sp>
      <p:sp>
        <p:nvSpPr>
          <p:cNvPr id="97" name="">
            <a:extLst xmlns:a="http://schemas.openxmlformats.org/drawingml/2006/main">
              <a:ext uri="{FF2B5EF4-FFF2-40B4-BE49-F238E27FC236}">
                <a16:creationId xmlns:a16="http://schemas.microsoft.com/office/drawing/2014/main" id="{246A44D8-225A-49A4-8870-BA1B8C1EF3DB}"/>
              </a:ext>
            </a:extLst>
          </p:cNvPr>
          <p:cNvSpPr>
            <a:spLocks xmlns:a="http://schemas.openxmlformats.org/drawingml/2006/main" noGrp="1"/>
          </p:cNvSpPr>
          <p:nvPr/>
        </p:nvSpPr>
        <p:spPr>
          <a:xfrm xmlns:a="http://schemas.openxmlformats.org/drawingml/2006/main">
            <a:off x="6096000" y="4953000"/>
            <a:ext cx="9525" cy="876300"/>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98" name="">
            <a:extLst xmlns:a="http://schemas.openxmlformats.org/drawingml/2006/main">
              <a:ext uri="{FF2B5EF4-FFF2-40B4-BE49-F238E27FC236}">
                <a16:creationId xmlns:a16="http://schemas.microsoft.com/office/drawing/2014/main" id="{98F4C3EB-DF58-4AB8-B320-F94BC4C28FB1}"/>
              </a:ext>
            </a:extLst>
          </p:cNvPr>
          <p:cNvSpPr>
            <a:spLocks xmlns:a="http://schemas.openxmlformats.org/drawingml/2006/main" noGrp="1"/>
          </p:cNvSpPr>
          <p:nvPr/>
        </p:nvSpPr>
        <p:spPr>
          <a:xfrm xmlns:a="http://schemas.openxmlformats.org/drawingml/2006/main">
            <a:off x="6324600" y="4953000"/>
            <a:ext cx="2514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44</a:t>
            </a:r>
          </a:p>
        </p:txBody>
      </p:sp>
      <p:sp>
        <p:nvSpPr>
          <p:cNvPr id="99" name="">
            <a:extLst xmlns:a="http://schemas.openxmlformats.org/drawingml/2006/main">
              <a:ext uri="{FF2B5EF4-FFF2-40B4-BE49-F238E27FC236}">
                <a16:creationId xmlns:a16="http://schemas.microsoft.com/office/drawing/2014/main" id="{F3290339-5B9E-4CE1-ABF0-4F635C09144F}"/>
              </a:ext>
            </a:extLst>
          </p:cNvPr>
          <p:cNvSpPr>
            <a:spLocks xmlns:a="http://schemas.openxmlformats.org/drawingml/2006/main" noGrp="1"/>
          </p:cNvSpPr>
          <p:nvPr/>
        </p:nvSpPr>
        <p:spPr>
          <a:xfrm xmlns:a="http://schemas.openxmlformats.org/drawingml/2006/main">
            <a:off x="6324600" y="5505450"/>
            <a:ext cx="25146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SIGNAL PINS IN QFN-64</a:t>
            </a:r>
          </a:p>
        </p:txBody>
      </p:sp>
      <p:sp>
        <p:nvSpPr>
          <p:cNvPr id="100" name="">
            <a:extLst xmlns:a="http://schemas.openxmlformats.org/drawingml/2006/main">
              <a:ext uri="{FF2B5EF4-FFF2-40B4-BE49-F238E27FC236}">
                <a16:creationId xmlns:a16="http://schemas.microsoft.com/office/drawing/2014/main" id="{64F4AD74-46DC-4621-84AD-94228E561973}"/>
              </a:ext>
            </a:extLst>
          </p:cNvPr>
          <p:cNvSpPr>
            <a:spLocks xmlns:a="http://schemas.openxmlformats.org/drawingml/2006/main" noGrp="1"/>
          </p:cNvSpPr>
          <p:nvPr/>
        </p:nvSpPr>
        <p:spPr>
          <a:xfrm xmlns:a="http://schemas.openxmlformats.org/drawingml/2006/main">
            <a:off x="8915400" y="4953000"/>
            <a:ext cx="9525" cy="876300"/>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101" name="">
            <a:extLst xmlns:a="http://schemas.openxmlformats.org/drawingml/2006/main">
              <a:ext uri="{FF2B5EF4-FFF2-40B4-BE49-F238E27FC236}">
                <a16:creationId xmlns:a16="http://schemas.microsoft.com/office/drawing/2014/main" id="{FB879A16-FB4C-44B3-876B-915D887BE03A}"/>
              </a:ext>
            </a:extLst>
          </p:cNvPr>
          <p:cNvSpPr>
            <a:spLocks xmlns:a="http://schemas.openxmlformats.org/drawingml/2006/main" noGrp="1"/>
          </p:cNvSpPr>
          <p:nvPr/>
        </p:nvSpPr>
        <p:spPr>
          <a:xfrm xmlns:a="http://schemas.openxmlformats.org/drawingml/2006/main">
            <a:off x="9144000" y="4953000"/>
            <a:ext cx="2514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000" b="1">
                <a:solidFill>
                  <a:srgbClr val="00B4D8"/>
                </a:solidFill>
                <a:latin typeface="Georgia"/>
                <a:ea typeface="Georgia"/>
                <a:cs typeface="Georgia"/>
              </a:defRPr>
            </a:pPr>
            <a:r>
              <a:t>39 cycles</a:t>
            </a:r>
          </a:p>
        </p:txBody>
      </p:sp>
      <p:sp>
        <p:nvSpPr>
          <p:cNvPr id="102" name="">
            <a:extLst xmlns:a="http://schemas.openxmlformats.org/drawingml/2006/main">
              <a:ext uri="{FF2B5EF4-FFF2-40B4-BE49-F238E27FC236}">
                <a16:creationId xmlns:a16="http://schemas.microsoft.com/office/drawing/2014/main" id="{0951FA08-DD20-4C96-9959-D5DC9A61E075}"/>
              </a:ext>
            </a:extLst>
          </p:cNvPr>
          <p:cNvSpPr>
            <a:spLocks xmlns:a="http://schemas.openxmlformats.org/drawingml/2006/main" noGrp="1"/>
          </p:cNvSpPr>
          <p:nvPr/>
        </p:nvSpPr>
        <p:spPr>
          <a:xfrm xmlns:a="http://schemas.openxmlformats.org/drawingml/2006/main">
            <a:off x="9144000" y="5505450"/>
            <a:ext cx="25146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FAULT TO LATCH, SIMULATED</a:t>
            </a:r>
          </a:p>
        </p:txBody>
      </p:sp>
      <p:sp>
        <p:nvSpPr>
          <p:cNvPr id="103" name="">
            <a:extLst xmlns:a="http://schemas.openxmlformats.org/drawingml/2006/main">
              <a:ext uri="{FF2B5EF4-FFF2-40B4-BE49-F238E27FC236}">
                <a16:creationId xmlns:a16="http://schemas.microsoft.com/office/drawing/2014/main" id="{3265448C-2443-4D6E-90D2-CCB55E24E191}"/>
              </a:ext>
            </a:extLst>
          </p:cNvPr>
          <p:cNvSpPr>
            <a:spLocks xmlns:a="http://schemas.openxmlformats.org/drawingml/2006/main" noGrp="1"/>
          </p:cNvSpPr>
          <p:nvPr/>
        </p:nvSpPr>
        <p:spPr>
          <a:xfrm xmlns:a="http://schemas.openxmlformats.org/drawingml/2006/main">
            <a:off x="457200" y="6096000"/>
            <a:ext cx="9525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A9BACD"/>
                </a:solidFill>
                <a:latin typeface="Arial"/>
                <a:ea typeface="Arial"/>
                <a:cs typeface="Arial"/>
              </a:defRPr>
            </a:pPr>
            <a:r>
              <a:t>Pre-silicon: figures are design values verified in simulation and static timing unless marked measured.</a:t>
            </a:r>
          </a:p>
        </p:txBody>
      </p:sp>
      <p:sp>
        <p:nvSpPr>
          <p:cNvPr id="104" name="">
            <a:extLst xmlns:a="http://schemas.openxmlformats.org/drawingml/2006/main">
              <a:ext uri="{FF2B5EF4-FFF2-40B4-BE49-F238E27FC236}">
                <a16:creationId xmlns:a16="http://schemas.microsoft.com/office/drawing/2014/main" id="{CD1BAA83-625D-46D0-868B-4B53B63F7164}"/>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105" name="">
            <a:extLst xmlns:a="http://schemas.openxmlformats.org/drawingml/2006/main">
              <a:ext uri="{FF2B5EF4-FFF2-40B4-BE49-F238E27FC236}">
                <a16:creationId xmlns:a16="http://schemas.microsoft.com/office/drawing/2014/main" id="{BAAD0194-138F-4BB1-B11C-8F988BE31471}"/>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DG32-LITE ARCHITECTURE  ·  SEPTEMBER 2026  ·  PRE-SILICON</a:t>
            </a:r>
          </a:p>
        </p:txBody>
      </p:sp>
      <p:sp>
        <p:nvSpPr>
          <p:cNvPr id="106" name="">
            <a:extLst xmlns:a="http://schemas.openxmlformats.org/drawingml/2006/main">
              <a:ext uri="{FF2B5EF4-FFF2-40B4-BE49-F238E27FC236}">
                <a16:creationId xmlns:a16="http://schemas.microsoft.com/office/drawing/2014/main" id="{69B471F6-2400-4F4D-871F-BCFEC25AB4C1}"/>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01</a:t>
            </a:r>
          </a:p>
        </p:txBody>
      </p:sp>
    </p:spTree>
    <p:extLst>
      <p:ext uri="{BB962C8B-B14F-4D97-AF65-F5344CB8AC3E}">
        <p14:creationId xmlns:p14="http://schemas.microsoft.com/office/powerpoint/2010/main" val="82458610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AB1DE63C-EC8F-4529-AE1C-A149A730AED1}"/>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E0FFA1A-14BE-423E-8F75-4673557AF611}"/>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02 · EXECUTIVE SUMMARY</a:t>
            </a:r>
          </a:p>
        </p:txBody>
      </p:sp>
      <p:sp>
        <p:nvSpPr>
          <p:cNvPr id="3" name="">
            <a:extLst xmlns:a="http://schemas.openxmlformats.org/drawingml/2006/main">
              <a:ext uri="{FF2B5EF4-FFF2-40B4-BE49-F238E27FC236}">
                <a16:creationId xmlns:a16="http://schemas.microsoft.com/office/drawing/2014/main" id="{A035E130-5574-4D84-8410-D9CAA2A4FE19}"/>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One chip carries the MCU and its safety monitor</a:t>
            </a:r>
          </a:p>
        </p:txBody>
      </p:sp>
      <p:sp>
        <p:nvSpPr>
          <p:cNvPr id="4" name="">
            <a:extLst xmlns:a="http://schemas.openxmlformats.org/drawingml/2006/main">
              <a:ext uri="{FF2B5EF4-FFF2-40B4-BE49-F238E27FC236}">
                <a16:creationId xmlns:a16="http://schemas.microsoft.com/office/drawing/2014/main" id="{9D43C9DC-F3E7-4E7F-AD29-599775746D8A}"/>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DG32-LITE in one slide: what it is, how it protects the drive, and what the control loop costs</a:t>
            </a:r>
          </a:p>
        </p:txBody>
      </p:sp>
      <p:sp>
        <p:nvSpPr>
          <p:cNvPr id="5" name="">
            <a:extLst xmlns:a="http://schemas.openxmlformats.org/drawingml/2006/main">
              <a:ext uri="{FF2B5EF4-FFF2-40B4-BE49-F238E27FC236}">
                <a16:creationId xmlns:a16="http://schemas.microsoft.com/office/drawing/2014/main" id="{3C28F6F6-6225-464E-85A0-B0B86D1505F0}"/>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EF0CAA2-8B8D-4DD5-95D1-DF51CD4CD620}"/>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51841D87-4E29-4903-BD72-FBE0F041C3B9}"/>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04088E4D-B6DB-41F0-9F80-E0B4F6958884}"/>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02</a:t>
            </a:r>
          </a:p>
        </p:txBody>
      </p:sp>
      <p:sp>
        <p:nvSpPr>
          <p:cNvPr id="9" name="">
            <a:extLst xmlns:a="http://schemas.openxmlformats.org/drawingml/2006/main">
              <a:ext uri="{FF2B5EF4-FFF2-40B4-BE49-F238E27FC236}">
                <a16:creationId xmlns:a16="http://schemas.microsoft.com/office/drawing/2014/main" id="{A43B9A05-4425-47C8-AAB2-8DC49A9CC9C0}"/>
              </a:ext>
            </a:extLst>
          </p:cNvPr>
          <p:cNvSpPr>
            <a:spLocks xmlns:a="http://schemas.openxmlformats.org/drawingml/2006/main" noGrp="1"/>
          </p:cNvSpPr>
          <p:nvPr/>
        </p:nvSpPr>
        <p:spPr>
          <a:xfrm xmlns:a="http://schemas.openxmlformats.org/drawingml/2006/main">
            <a:off x="457200" y="1619250"/>
            <a:ext cx="5334000" cy="4333875"/>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005D35A-F506-4768-A953-6B03D0ABA58A}"/>
              </a:ext>
            </a:extLst>
          </p:cNvPr>
          <p:cNvSpPr>
            <a:spLocks xmlns:a="http://schemas.openxmlformats.org/drawingml/2006/main" noGrp="1"/>
          </p:cNvSpPr>
          <p:nvPr/>
        </p:nvSpPr>
        <p:spPr>
          <a:xfrm xmlns:a="http://schemas.openxmlformats.org/drawingml/2006/main">
            <a:off x="762000" y="1866900"/>
            <a:ext cx="381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THE ANSWER</a:t>
            </a:r>
          </a:p>
        </p:txBody>
      </p:sp>
      <p:sp>
        <p:nvSpPr>
          <p:cNvPr id="11" name="">
            <a:extLst xmlns:a="http://schemas.openxmlformats.org/drawingml/2006/main">
              <a:ext uri="{FF2B5EF4-FFF2-40B4-BE49-F238E27FC236}">
                <a16:creationId xmlns:a16="http://schemas.microsoft.com/office/drawing/2014/main" id="{68A93C7A-E7A3-4F43-85F9-ED438C780788}"/>
              </a:ext>
            </a:extLst>
          </p:cNvPr>
          <p:cNvSpPr>
            <a:spLocks xmlns:a="http://schemas.openxmlformats.org/drawingml/2006/main" noGrp="1"/>
          </p:cNvSpPr>
          <p:nvPr/>
        </p:nvSpPr>
        <p:spPr>
          <a:xfrm xmlns:a="http://schemas.openxmlformats.org/drawingml/2006/main">
            <a:off x="762000" y="2171700"/>
            <a:ext cx="4724400" cy="1714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175" b="1">
                <a:solidFill>
                  <a:srgbClr val="FFFFFF"/>
                </a:solidFill>
                <a:latin typeface="Georgia"/>
                <a:ea typeface="Georgia"/>
                <a:cs typeface="Georgia"/>
              </a:defRPr>
            </a:pPr>
            <a:r>
              <a:t>One 130 nm chip carries the microcontroller, the motor-control peripherals and a hardware safety monitor.</a:t>
            </a:r>
          </a:p>
        </p:txBody>
      </p:sp>
      <p:sp>
        <p:nvSpPr>
          <p:cNvPr id="12" name="">
            <a:extLst xmlns:a="http://schemas.openxmlformats.org/drawingml/2006/main">
              <a:ext uri="{FF2B5EF4-FFF2-40B4-BE49-F238E27FC236}">
                <a16:creationId xmlns:a16="http://schemas.microsoft.com/office/drawing/2014/main" id="{8269A310-426E-470A-8841-0FEB7D45D7B7}"/>
              </a:ext>
            </a:extLst>
          </p:cNvPr>
          <p:cNvSpPr>
            <a:spLocks xmlns:a="http://schemas.openxmlformats.org/drawingml/2006/main" noGrp="1"/>
          </p:cNvSpPr>
          <p:nvPr/>
        </p:nvSpPr>
        <p:spPr>
          <a:xfrm xmlns:a="http://schemas.openxmlformats.org/drawingml/2006/main">
            <a:off x="762000" y="4000500"/>
            <a:ext cx="4724400" cy="1238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Two RISC-V cores run in lockstep and must agree on every committed store. The expensive steps of field-oriented control run in dedicated blocks, so the cost of one loop is fixed and known.</a:t>
            </a:r>
          </a:p>
        </p:txBody>
      </p:sp>
      <p:sp>
        <p:nvSpPr>
          <p:cNvPr id="13" name="">
            <a:extLst xmlns:a="http://schemas.openxmlformats.org/drawingml/2006/main">
              <a:ext uri="{FF2B5EF4-FFF2-40B4-BE49-F238E27FC236}">
                <a16:creationId xmlns:a16="http://schemas.microsoft.com/office/drawing/2014/main" id="{BAE04534-7F92-4EE4-922B-7A0BF7F7FD2D}"/>
              </a:ext>
            </a:extLst>
          </p:cNvPr>
          <p:cNvSpPr>
            <a:spLocks xmlns:a="http://schemas.openxmlformats.org/drawingml/2006/main" noGrp="1"/>
          </p:cNvSpPr>
          <p:nvPr/>
        </p:nvSpPr>
        <p:spPr>
          <a:xfrm xmlns:a="http://schemas.openxmlformats.org/drawingml/2006/main">
            <a:off x="762000" y="5619750"/>
            <a:ext cx="47244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00B4D8"/>
                </a:solidFill>
                <a:latin typeface="Arial"/>
                <a:ea typeface="Arial"/>
                <a:cs typeface="Arial"/>
              </a:defRPr>
            </a:pPr>
            <a:r>
              <a:t>First silicon: September 2026 multi-project shuttle</a:t>
            </a:r>
          </a:p>
        </p:txBody>
      </p:sp>
      <p:sp>
        <p:nvSpPr>
          <p:cNvPr id="14" name="">
            <a:extLst xmlns:a="http://schemas.openxmlformats.org/drawingml/2006/main">
              <a:ext uri="{FF2B5EF4-FFF2-40B4-BE49-F238E27FC236}">
                <a16:creationId xmlns:a16="http://schemas.microsoft.com/office/drawing/2014/main" id="{CBB59C5A-1F00-4D01-8E4B-AE708E86C8C8}"/>
              </a:ext>
            </a:extLst>
          </p:cNvPr>
          <p:cNvSpPr>
            <a:spLocks xmlns:a="http://schemas.openxmlformats.org/drawingml/2006/main" noGrp="1"/>
          </p:cNvSpPr>
          <p:nvPr/>
        </p:nvSpPr>
        <p:spPr>
          <a:xfrm xmlns:a="http://schemas.openxmlformats.org/drawingml/2006/main">
            <a:off x="6096000" y="1619250"/>
            <a:ext cx="2705100" cy="2143125"/>
          </a:xfrm>
          <a:prstGeom xmlns:a="http://schemas.openxmlformats.org/drawingml/2006/main" prst="roundRect">
            <a:avLst>
              <a:gd name="adj" fmla="val 3556"/>
            </a:avLst>
          </a:prstGeom>
          <a:solidFill xmlns:a="http://schemas.openxmlformats.org/drawingml/2006/main">
            <a:srgbClr val="F8FAFC"/>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CDA3CBC0-9096-495B-A397-BF1CEE46CBC6}"/>
              </a:ext>
            </a:extLst>
          </p:cNvPr>
          <p:cNvSpPr>
            <a:spLocks xmlns:a="http://schemas.openxmlformats.org/drawingml/2006/main" noGrp="1"/>
          </p:cNvSpPr>
          <p:nvPr/>
        </p:nvSpPr>
        <p:spPr>
          <a:xfrm xmlns:a="http://schemas.openxmlformats.org/drawingml/2006/main">
            <a:off x="6210300" y="1771650"/>
            <a:ext cx="2476500" cy="485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775" b="1">
                <a:solidFill>
                  <a:srgbClr val="0077A3"/>
                </a:solidFill>
                <a:latin typeface="Georgia"/>
                <a:ea typeface="Georgia"/>
                <a:cs typeface="Georgia"/>
              </a:defRPr>
            </a:pPr>
            <a:r>
              <a:t>2 × RV32IM</a:t>
            </a:r>
          </a:p>
        </p:txBody>
      </p:sp>
      <p:sp>
        <p:nvSpPr>
          <p:cNvPr id="16" name="">
            <a:extLst xmlns:a="http://schemas.openxmlformats.org/drawingml/2006/main">
              <a:ext uri="{FF2B5EF4-FFF2-40B4-BE49-F238E27FC236}">
                <a16:creationId xmlns:a16="http://schemas.microsoft.com/office/drawing/2014/main" id="{57BA4F09-D000-43E5-B6D6-BF36FA201248}"/>
              </a:ext>
            </a:extLst>
          </p:cNvPr>
          <p:cNvSpPr>
            <a:spLocks xmlns:a="http://schemas.openxmlformats.org/drawingml/2006/main" noGrp="1"/>
          </p:cNvSpPr>
          <p:nvPr/>
        </p:nvSpPr>
        <p:spPr>
          <a:xfrm xmlns:a="http://schemas.openxmlformats.org/drawingml/2006/main">
            <a:off x="6210300" y="2276475"/>
            <a:ext cx="24765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LOCKSTEP CORES</a:t>
            </a:r>
          </a:p>
        </p:txBody>
      </p:sp>
      <p:sp>
        <p:nvSpPr>
          <p:cNvPr id="17" name="">
            <a:extLst xmlns:a="http://schemas.openxmlformats.org/drawingml/2006/main">
              <a:ext uri="{FF2B5EF4-FFF2-40B4-BE49-F238E27FC236}">
                <a16:creationId xmlns:a16="http://schemas.microsoft.com/office/drawing/2014/main" id="{B9D46C05-5D98-478C-AED2-8A2B416BCD6C}"/>
              </a:ext>
            </a:extLst>
          </p:cNvPr>
          <p:cNvSpPr>
            <a:spLocks xmlns:a="http://schemas.openxmlformats.org/drawingml/2006/main" noGrp="1"/>
          </p:cNvSpPr>
          <p:nvPr/>
        </p:nvSpPr>
        <p:spPr>
          <a:xfrm xmlns:a="http://schemas.openxmlformats.org/drawingml/2006/main">
            <a:off x="6229350" y="2524125"/>
            <a:ext cx="2438400" cy="1181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CHECKER runs the same instructions two cycles behind MAIN</a:t>
            </a:r>
          </a:p>
        </p:txBody>
      </p:sp>
      <p:sp>
        <p:nvSpPr>
          <p:cNvPr id="18" name="">
            <a:extLst xmlns:a="http://schemas.openxmlformats.org/drawingml/2006/main">
              <a:ext uri="{FF2B5EF4-FFF2-40B4-BE49-F238E27FC236}">
                <a16:creationId xmlns:a16="http://schemas.microsoft.com/office/drawing/2014/main" id="{6E200D63-AFFF-47C1-AFE1-B80A7CF94664}"/>
              </a:ext>
            </a:extLst>
          </p:cNvPr>
          <p:cNvSpPr>
            <a:spLocks xmlns:a="http://schemas.openxmlformats.org/drawingml/2006/main" noGrp="1"/>
          </p:cNvSpPr>
          <p:nvPr/>
        </p:nvSpPr>
        <p:spPr>
          <a:xfrm xmlns:a="http://schemas.openxmlformats.org/drawingml/2006/main">
            <a:off x="9029700" y="1619250"/>
            <a:ext cx="2705100" cy="2143125"/>
          </a:xfrm>
          <a:prstGeom xmlns:a="http://schemas.openxmlformats.org/drawingml/2006/main" prst="roundRect">
            <a:avLst>
              <a:gd name="adj" fmla="val 3556"/>
            </a:avLst>
          </a:prstGeom>
          <a:solidFill xmlns:a="http://schemas.openxmlformats.org/drawingml/2006/main">
            <a:srgbClr val="F8FAFC"/>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27DB741D-DA28-43CC-93A0-0A5657C2683A}"/>
              </a:ext>
            </a:extLst>
          </p:cNvPr>
          <p:cNvSpPr>
            <a:spLocks xmlns:a="http://schemas.openxmlformats.org/drawingml/2006/main" noGrp="1"/>
          </p:cNvSpPr>
          <p:nvPr/>
        </p:nvSpPr>
        <p:spPr>
          <a:xfrm xmlns:a="http://schemas.openxmlformats.org/drawingml/2006/main">
            <a:off x="9144000" y="1771650"/>
            <a:ext cx="2476500" cy="485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775" b="1">
                <a:solidFill>
                  <a:srgbClr val="0A9396"/>
                </a:solidFill>
                <a:latin typeface="Georgia"/>
                <a:ea typeface="Georgia"/>
                <a:cs typeface="Georgia"/>
              </a:defRPr>
            </a:pPr>
            <a:r>
              <a:t>~100 kHz</a:t>
            </a:r>
          </a:p>
        </p:txBody>
      </p:sp>
      <p:sp>
        <p:nvSpPr>
          <p:cNvPr id="20" name="">
            <a:extLst xmlns:a="http://schemas.openxmlformats.org/drawingml/2006/main">
              <a:ext uri="{FF2B5EF4-FFF2-40B4-BE49-F238E27FC236}">
                <a16:creationId xmlns:a16="http://schemas.microsoft.com/office/drawing/2014/main" id="{57C961F9-CFB1-4162-AE69-B66BD2E9075E}"/>
              </a:ext>
            </a:extLst>
          </p:cNvPr>
          <p:cNvSpPr>
            <a:spLocks xmlns:a="http://schemas.openxmlformats.org/drawingml/2006/main" noGrp="1"/>
          </p:cNvSpPr>
          <p:nvPr/>
        </p:nvSpPr>
        <p:spPr>
          <a:xfrm xmlns:a="http://schemas.openxmlformats.org/drawingml/2006/main">
            <a:off x="9144000" y="2276475"/>
            <a:ext cx="24765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CURRENT LOOP</a:t>
            </a:r>
          </a:p>
        </p:txBody>
      </p:sp>
      <p:sp>
        <p:nvSpPr>
          <p:cNvPr id="21" name="">
            <a:extLst xmlns:a="http://schemas.openxmlformats.org/drawingml/2006/main">
              <a:ext uri="{FF2B5EF4-FFF2-40B4-BE49-F238E27FC236}">
                <a16:creationId xmlns:a16="http://schemas.microsoft.com/office/drawing/2014/main" id="{BCAEB1BC-B4D8-4A64-81E3-BC0F73CE2AC3}"/>
              </a:ext>
            </a:extLst>
          </p:cNvPr>
          <p:cNvSpPr>
            <a:spLocks xmlns:a="http://schemas.openxmlformats.org/drawingml/2006/main" noGrp="1"/>
          </p:cNvSpPr>
          <p:nvPr/>
        </p:nvSpPr>
        <p:spPr>
          <a:xfrm xmlns:a="http://schemas.openxmlformats.org/drawingml/2006/main">
            <a:off x="9163050" y="2524125"/>
            <a:ext cx="2438400" cy="1181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Simulated: ~5 µs acquisition plus ~5 µs compute</a:t>
            </a:r>
          </a:p>
        </p:txBody>
      </p:sp>
      <p:sp>
        <p:nvSpPr>
          <p:cNvPr id="22" name="">
            <a:extLst xmlns:a="http://schemas.openxmlformats.org/drawingml/2006/main">
              <a:ext uri="{FF2B5EF4-FFF2-40B4-BE49-F238E27FC236}">
                <a16:creationId xmlns:a16="http://schemas.microsoft.com/office/drawing/2014/main" id="{7F208640-CF1B-427D-95D0-4FA0DE38E98A}"/>
              </a:ext>
            </a:extLst>
          </p:cNvPr>
          <p:cNvSpPr>
            <a:spLocks xmlns:a="http://schemas.openxmlformats.org/drawingml/2006/main" noGrp="1"/>
          </p:cNvSpPr>
          <p:nvPr/>
        </p:nvSpPr>
        <p:spPr>
          <a:xfrm xmlns:a="http://schemas.openxmlformats.org/drawingml/2006/main">
            <a:off x="6096000" y="3952875"/>
            <a:ext cx="2705100" cy="2000250"/>
          </a:xfrm>
          <a:prstGeom xmlns:a="http://schemas.openxmlformats.org/drawingml/2006/main" prst="roundRect">
            <a:avLst>
              <a:gd name="adj" fmla="val 3810"/>
            </a:avLst>
          </a:prstGeom>
          <a:solidFill xmlns:a="http://schemas.openxmlformats.org/drawingml/2006/main">
            <a:srgbClr val="F8FAFC"/>
          </a:solidFill>
          <a:ln xmlns:a="http://schemas.openxmlformats.org/drawingml/2006/main" w="9525">
            <a:solidFill>
              <a:srgbClr val="E2E8F0"/>
            </a:solidFill>
            <a:prstDash val="solid"/>
          </a:ln>
        </p:spPr>
      </p:sp>
      <p:sp>
        <p:nvSpPr>
          <p:cNvPr id="23" name="">
            <a:extLst xmlns:a="http://schemas.openxmlformats.org/drawingml/2006/main">
              <a:ext uri="{FF2B5EF4-FFF2-40B4-BE49-F238E27FC236}">
                <a16:creationId xmlns:a16="http://schemas.microsoft.com/office/drawing/2014/main" id="{F98BB739-5A32-4436-9871-34F0B102A568}"/>
              </a:ext>
            </a:extLst>
          </p:cNvPr>
          <p:cNvSpPr>
            <a:spLocks xmlns:a="http://schemas.openxmlformats.org/drawingml/2006/main" noGrp="1"/>
          </p:cNvSpPr>
          <p:nvPr/>
        </p:nvSpPr>
        <p:spPr>
          <a:xfrm xmlns:a="http://schemas.openxmlformats.org/drawingml/2006/main">
            <a:off x="6210300" y="4105275"/>
            <a:ext cx="2476500" cy="485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775" b="1">
                <a:solidFill>
                  <a:srgbClr val="0A9396"/>
                </a:solidFill>
                <a:latin typeface="Georgia"/>
                <a:ea typeface="Georgia"/>
                <a:cs typeface="Georgia"/>
              </a:defRPr>
            </a:pPr>
            <a:r>
              <a:t>39 cycles</a:t>
            </a:r>
          </a:p>
        </p:txBody>
      </p:sp>
      <p:sp>
        <p:nvSpPr>
          <p:cNvPr id="24" name="">
            <a:extLst xmlns:a="http://schemas.openxmlformats.org/drawingml/2006/main">
              <a:ext uri="{FF2B5EF4-FFF2-40B4-BE49-F238E27FC236}">
                <a16:creationId xmlns:a16="http://schemas.microsoft.com/office/drawing/2014/main" id="{4B227D2E-D166-40B2-96E5-FED8F23991B5}"/>
              </a:ext>
            </a:extLst>
          </p:cNvPr>
          <p:cNvSpPr>
            <a:spLocks xmlns:a="http://schemas.openxmlformats.org/drawingml/2006/main" noGrp="1"/>
          </p:cNvSpPr>
          <p:nvPr/>
        </p:nvSpPr>
        <p:spPr>
          <a:xfrm xmlns:a="http://schemas.openxmlformats.org/drawingml/2006/main">
            <a:off x="6210300" y="4610100"/>
            <a:ext cx="24765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FAULT TO LATCH</a:t>
            </a:r>
          </a:p>
        </p:txBody>
      </p:sp>
      <p:sp>
        <p:nvSpPr>
          <p:cNvPr id="25" name="">
            <a:extLst xmlns:a="http://schemas.openxmlformats.org/drawingml/2006/main">
              <a:ext uri="{FF2B5EF4-FFF2-40B4-BE49-F238E27FC236}">
                <a16:creationId xmlns:a16="http://schemas.microsoft.com/office/drawing/2014/main" id="{C3541DEF-C25C-4CE9-A506-BB61430FCCAD}"/>
              </a:ext>
            </a:extLst>
          </p:cNvPr>
          <p:cNvSpPr>
            <a:spLocks xmlns:a="http://schemas.openxmlformats.org/drawingml/2006/main" noGrp="1"/>
          </p:cNvSpPr>
          <p:nvPr/>
        </p:nvSpPr>
        <p:spPr>
          <a:xfrm xmlns:a="http://schemas.openxmlformats.org/drawingml/2006/main">
            <a:off x="6229350" y="4857750"/>
            <a:ext cx="2438400" cy="1038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Simulated inject-to-latch latency, then FAULT_N drives low</a:t>
            </a:r>
          </a:p>
        </p:txBody>
      </p:sp>
      <p:sp>
        <p:nvSpPr>
          <p:cNvPr id="26" name="">
            <a:extLst xmlns:a="http://schemas.openxmlformats.org/drawingml/2006/main">
              <a:ext uri="{FF2B5EF4-FFF2-40B4-BE49-F238E27FC236}">
                <a16:creationId xmlns:a16="http://schemas.microsoft.com/office/drawing/2014/main" id="{3947AD43-CF6B-469A-877A-EDD9DF29B467}"/>
              </a:ext>
            </a:extLst>
          </p:cNvPr>
          <p:cNvSpPr>
            <a:spLocks xmlns:a="http://schemas.openxmlformats.org/drawingml/2006/main" noGrp="1"/>
          </p:cNvSpPr>
          <p:nvPr/>
        </p:nvSpPr>
        <p:spPr>
          <a:xfrm xmlns:a="http://schemas.openxmlformats.org/drawingml/2006/main">
            <a:off x="9029700" y="3952875"/>
            <a:ext cx="2705100" cy="2000250"/>
          </a:xfrm>
          <a:prstGeom xmlns:a="http://schemas.openxmlformats.org/drawingml/2006/main" prst="roundRect">
            <a:avLst>
              <a:gd name="adj" fmla="val 3810"/>
            </a:avLst>
          </a:prstGeom>
          <a:solidFill xmlns:a="http://schemas.openxmlformats.org/drawingml/2006/main">
            <a:srgbClr val="F8FAFC"/>
          </a:solidFill>
          <a:ln xmlns:a="http://schemas.openxmlformats.org/drawingml/2006/main" w="9525">
            <a:solidFill>
              <a:srgbClr val="E2E8F0"/>
            </a:solidFill>
            <a:prstDash val="solid"/>
          </a:ln>
        </p:spPr>
      </p:sp>
      <p:sp>
        <p:nvSpPr>
          <p:cNvPr id="27" name="">
            <a:extLst xmlns:a="http://schemas.openxmlformats.org/drawingml/2006/main">
              <a:ext uri="{FF2B5EF4-FFF2-40B4-BE49-F238E27FC236}">
                <a16:creationId xmlns:a16="http://schemas.microsoft.com/office/drawing/2014/main" id="{42E3147C-FF0F-4333-AAB9-F49D9105132B}"/>
              </a:ext>
            </a:extLst>
          </p:cNvPr>
          <p:cNvSpPr>
            <a:spLocks xmlns:a="http://schemas.openxmlformats.org/drawingml/2006/main" noGrp="1"/>
          </p:cNvSpPr>
          <p:nvPr/>
        </p:nvSpPr>
        <p:spPr>
          <a:xfrm xmlns:a="http://schemas.openxmlformats.org/drawingml/2006/main">
            <a:off x="9144000" y="4105275"/>
            <a:ext cx="2476500" cy="485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775" b="1">
                <a:solidFill>
                  <a:srgbClr val="0A9396"/>
                </a:solidFill>
                <a:latin typeface="Georgia"/>
                <a:ea typeface="Georgia"/>
                <a:cs typeface="Georgia"/>
              </a:defRPr>
            </a:pPr>
            <a:r>
              <a:t>~0.43 W</a:t>
            </a:r>
          </a:p>
        </p:txBody>
      </p:sp>
      <p:sp>
        <p:nvSpPr>
          <p:cNvPr id="28" name="">
            <a:extLst xmlns:a="http://schemas.openxmlformats.org/drawingml/2006/main">
              <a:ext uri="{FF2B5EF4-FFF2-40B4-BE49-F238E27FC236}">
                <a16:creationId xmlns:a16="http://schemas.microsoft.com/office/drawing/2014/main" id="{7839783F-8199-4FC8-80C2-C64E1ED7599D}"/>
              </a:ext>
            </a:extLst>
          </p:cNvPr>
          <p:cNvSpPr>
            <a:spLocks xmlns:a="http://schemas.openxmlformats.org/drawingml/2006/main" noGrp="1"/>
          </p:cNvSpPr>
          <p:nvPr/>
        </p:nvSpPr>
        <p:spPr>
          <a:xfrm xmlns:a="http://schemas.openxmlformats.org/drawingml/2006/main">
            <a:off x="9144000" y="4610100"/>
            <a:ext cx="24765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POWER AT 50 MHZ</a:t>
            </a:r>
          </a:p>
        </p:txBody>
      </p:sp>
      <p:sp>
        <p:nvSpPr>
          <p:cNvPr id="29" name="">
            <a:extLst xmlns:a="http://schemas.openxmlformats.org/drawingml/2006/main">
              <a:ext uri="{FF2B5EF4-FFF2-40B4-BE49-F238E27FC236}">
                <a16:creationId xmlns:a16="http://schemas.microsoft.com/office/drawing/2014/main" id="{302F5137-E92C-4324-805C-01E5F2F9F77E}"/>
              </a:ext>
            </a:extLst>
          </p:cNvPr>
          <p:cNvSpPr>
            <a:spLocks xmlns:a="http://schemas.openxmlformats.org/drawingml/2006/main" noGrp="1"/>
          </p:cNvSpPr>
          <p:nvPr/>
        </p:nvSpPr>
        <p:spPr>
          <a:xfrm xmlns:a="http://schemas.openxmlformats.org/drawingml/2006/main">
            <a:off x="9163050" y="4857750"/>
            <a:ext cx="2438400" cy="1038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Tool estimate at 25 °C and 1.8 V, not measured</a:t>
            </a:r>
          </a:p>
        </p:txBody>
      </p:sp>
      <p:sp>
        <p:nvSpPr>
          <p:cNvPr id="30" name="">
            <a:extLst xmlns:a="http://schemas.openxmlformats.org/drawingml/2006/main">
              <a:ext uri="{FF2B5EF4-FFF2-40B4-BE49-F238E27FC236}">
                <a16:creationId xmlns:a16="http://schemas.microsoft.com/office/drawing/2014/main" id="{A72F04C2-573E-430C-A7B8-EE9E72DC1C2F}"/>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DG32-LITE block architecture (loop, fault latency); investor block diagram; LITE preliminary datasheet (power).</a:t>
            </a:r>
          </a:p>
        </p:txBody>
      </p:sp>
    </p:spTree>
    <p:extLst>
      <p:ext uri="{BB962C8B-B14F-4D97-AF65-F5344CB8AC3E}">
        <p14:creationId xmlns:p14="http://schemas.microsoft.com/office/powerpoint/2010/main" val="64849219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41" name="">
            <a:extLst xmlns:a="http://schemas.openxmlformats.org/drawingml/2006/main">
              <a:ext uri="{FF2B5EF4-FFF2-40B4-BE49-F238E27FC236}">
                <a16:creationId xmlns:a16="http://schemas.microsoft.com/office/drawing/2014/main" id="{F54F0EE9-D279-49BE-9B04-4C1DDFCF68D6}"/>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9C76DC5-DA93-4B72-BF34-FE4E574FA6BA}"/>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03 · WHY LOCKSTEP</a:t>
            </a:r>
          </a:p>
        </p:txBody>
      </p:sp>
      <p:sp>
        <p:nvSpPr>
          <p:cNvPr id="3" name="">
            <a:extLst xmlns:a="http://schemas.openxmlformats.org/drawingml/2006/main">
              <a:ext uri="{FF2B5EF4-FFF2-40B4-BE49-F238E27FC236}">
                <a16:creationId xmlns:a16="http://schemas.microsoft.com/office/drawing/2014/main" id="{1CA0CD15-D2DB-4ACA-8703-A4B83A5A15BF}"/>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A silent CPU fault can destroy a power bridge</a:t>
            </a:r>
          </a:p>
        </p:txBody>
      </p:sp>
      <p:sp>
        <p:nvSpPr>
          <p:cNvPr id="4" name="">
            <a:extLst xmlns:a="http://schemas.openxmlformats.org/drawingml/2006/main">
              <a:ext uri="{FF2B5EF4-FFF2-40B4-BE49-F238E27FC236}">
                <a16:creationId xmlns:a16="http://schemas.microsoft.com/office/drawing/2014/main" id="{66CE76E6-DF3F-48D5-AC9F-56BB1EFE0C9F}"/>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motor drive turns every computed value into a gate command within one PWM period</a:t>
            </a:r>
          </a:p>
        </p:txBody>
      </p:sp>
      <p:sp>
        <p:nvSpPr>
          <p:cNvPr id="5" name="">
            <a:extLst xmlns:a="http://schemas.openxmlformats.org/drawingml/2006/main">
              <a:ext uri="{FF2B5EF4-FFF2-40B4-BE49-F238E27FC236}">
                <a16:creationId xmlns:a16="http://schemas.microsoft.com/office/drawing/2014/main" id="{C8C1EC94-57EB-4407-B351-F0F938FCE922}"/>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9B5204E-5FC9-4CA2-ADA2-A920383C93A2}"/>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70FDBA4-C28A-44A0-BCF4-66672A8CB18F}"/>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180E43D3-8537-48EF-B1EA-8C4AD8BFEF3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03</a:t>
            </a:r>
          </a:p>
        </p:txBody>
      </p:sp>
      <p:sp>
        <p:nvSpPr>
          <p:cNvPr id="9" name="">
            <a:extLst xmlns:a="http://schemas.openxmlformats.org/drawingml/2006/main">
              <a:ext uri="{FF2B5EF4-FFF2-40B4-BE49-F238E27FC236}">
                <a16:creationId xmlns:a16="http://schemas.microsoft.com/office/drawing/2014/main" id="{55E425F7-34DB-4C16-8170-42C9D52AB39C}"/>
              </a:ext>
            </a:extLst>
          </p:cNvPr>
          <p:cNvSpPr>
            <a:spLocks xmlns:a="http://schemas.openxmlformats.org/drawingml/2006/main" noGrp="1"/>
          </p:cNvSpPr>
          <p:nvPr/>
        </p:nvSpPr>
        <p:spPr>
          <a:xfrm xmlns:a="http://schemas.openxmlformats.org/drawingml/2006/main">
            <a:off x="45720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6B7280"/>
            </a:solidFill>
            <a:prstDash val="solid"/>
          </a:ln>
        </p:spPr>
      </p:sp>
      <p:sp>
        <p:nvSpPr>
          <p:cNvPr id="10" name="">
            <a:extLst xmlns:a="http://schemas.openxmlformats.org/drawingml/2006/main">
              <a:ext uri="{FF2B5EF4-FFF2-40B4-BE49-F238E27FC236}">
                <a16:creationId xmlns:a16="http://schemas.microsoft.com/office/drawing/2014/main" id="{EB9FF04B-5183-4EBC-9C2F-83153BDF3A5B}"/>
              </a:ext>
            </a:extLst>
          </p:cNvPr>
          <p:cNvSpPr>
            <a:spLocks xmlns:a="http://schemas.openxmlformats.org/drawingml/2006/main" noGrp="1"/>
          </p:cNvSpPr>
          <p:nvPr/>
        </p:nvSpPr>
        <p:spPr>
          <a:xfrm xmlns:a="http://schemas.openxmlformats.org/drawingml/2006/main">
            <a:off x="457200" y="1695450"/>
            <a:ext cx="2419350" cy="4762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58F307CB-2411-4B29-8E49-F958F7B2546C}"/>
              </a:ext>
            </a:extLst>
          </p:cNvPr>
          <p:cNvSpPr>
            <a:spLocks xmlns:a="http://schemas.openxmlformats.org/drawingml/2006/main" noGrp="1"/>
          </p:cNvSpPr>
          <p:nvPr/>
        </p:nvSpPr>
        <p:spPr>
          <a:xfrm xmlns:a="http://schemas.openxmlformats.org/drawingml/2006/main">
            <a:off x="59055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CPU fault</a:t>
            </a:r>
          </a:p>
        </p:txBody>
      </p:sp>
      <p:sp>
        <p:nvSpPr>
          <p:cNvPr id="12" name="">
            <a:extLst xmlns:a="http://schemas.openxmlformats.org/drawingml/2006/main">
              <a:ext uri="{FF2B5EF4-FFF2-40B4-BE49-F238E27FC236}">
                <a16:creationId xmlns:a16="http://schemas.microsoft.com/office/drawing/2014/main" id="{54EC33A5-1083-4ADC-A756-1E8CA39743CC}"/>
              </a:ext>
            </a:extLst>
          </p:cNvPr>
          <p:cNvSpPr>
            <a:spLocks xmlns:a="http://schemas.openxmlformats.org/drawingml/2006/main" noGrp="1"/>
          </p:cNvSpPr>
          <p:nvPr/>
        </p:nvSpPr>
        <p:spPr>
          <a:xfrm xmlns:a="http://schemas.openxmlformats.org/drawingml/2006/main">
            <a:off x="59055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A datapath error changes a computed value</a:t>
            </a:r>
          </a:p>
        </p:txBody>
      </p:sp>
      <p:sp>
        <p:nvSpPr>
          <p:cNvPr id="13" name="">
            <a:extLst xmlns:a="http://schemas.openxmlformats.org/drawingml/2006/main">
              <a:ext uri="{FF2B5EF4-FFF2-40B4-BE49-F238E27FC236}">
                <a16:creationId xmlns:a16="http://schemas.microsoft.com/office/drawing/2014/main" id="{AB2E22C8-8DB6-4211-AE4B-16DAEA871598}"/>
              </a:ext>
            </a:extLst>
          </p:cNvPr>
          <p:cNvSpPr>
            <a:spLocks xmlns:a="http://schemas.openxmlformats.org/drawingml/2006/main" noGrp="1"/>
          </p:cNvSpPr>
          <p:nvPr/>
        </p:nvSpPr>
        <p:spPr>
          <a:xfrm xmlns:a="http://schemas.openxmlformats.org/drawingml/2006/main">
            <a:off x="2981325" y="208597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4" name="">
            <a:extLst xmlns:a="http://schemas.openxmlformats.org/drawingml/2006/main">
              <a:ext uri="{FF2B5EF4-FFF2-40B4-BE49-F238E27FC236}">
                <a16:creationId xmlns:a16="http://schemas.microsoft.com/office/drawing/2014/main" id="{C5D7C19B-A5C5-4FAA-B7FC-2A7425A8FB9B}"/>
              </a:ext>
            </a:extLst>
          </p:cNvPr>
          <p:cNvSpPr>
            <a:spLocks xmlns:a="http://schemas.openxmlformats.org/drawingml/2006/main" noGrp="1"/>
          </p:cNvSpPr>
          <p:nvPr/>
        </p:nvSpPr>
        <p:spPr>
          <a:xfrm xmlns:a="http://schemas.openxmlformats.org/drawingml/2006/main">
            <a:off x="340995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B45309"/>
            </a:solidFill>
            <a:prstDash val="solid"/>
          </a:ln>
        </p:spPr>
      </p:sp>
      <p:sp>
        <p:nvSpPr>
          <p:cNvPr id="15" name="">
            <a:extLst xmlns:a="http://schemas.openxmlformats.org/drawingml/2006/main">
              <a:ext uri="{FF2B5EF4-FFF2-40B4-BE49-F238E27FC236}">
                <a16:creationId xmlns:a16="http://schemas.microsoft.com/office/drawing/2014/main" id="{70EB66BD-FBFB-43A5-AD7C-92EDFA5FC867}"/>
              </a:ext>
            </a:extLst>
          </p:cNvPr>
          <p:cNvSpPr>
            <a:spLocks xmlns:a="http://schemas.openxmlformats.org/drawingml/2006/main" noGrp="1"/>
          </p:cNvSpPr>
          <p:nvPr/>
        </p:nvSpPr>
        <p:spPr>
          <a:xfrm xmlns:a="http://schemas.openxmlformats.org/drawingml/2006/main">
            <a:off x="3409950" y="1695450"/>
            <a:ext cx="2419350" cy="47625"/>
          </a:xfrm>
          <a:prstGeom xmlns:a="http://schemas.openxmlformats.org/drawingml/2006/main" prst="rect">
            <a:avLst/>
          </a:prstGeom>
          <a:solidFill xmlns:a="http://schemas.openxmlformats.org/drawingml/2006/main">
            <a:srgbClr val="B45309"/>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9F06C69-6642-4B32-B431-3A7367F79547}"/>
              </a:ext>
            </a:extLst>
          </p:cNvPr>
          <p:cNvSpPr>
            <a:spLocks xmlns:a="http://schemas.openxmlformats.org/drawingml/2006/main" noGrp="1"/>
          </p:cNvSpPr>
          <p:nvPr/>
        </p:nvSpPr>
        <p:spPr>
          <a:xfrm xmlns:a="http://schemas.openxmlformats.org/drawingml/2006/main">
            <a:off x="354330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Wrong PWM edge</a:t>
            </a:r>
          </a:p>
        </p:txBody>
      </p:sp>
      <p:sp>
        <p:nvSpPr>
          <p:cNvPr id="17" name="">
            <a:extLst xmlns:a="http://schemas.openxmlformats.org/drawingml/2006/main">
              <a:ext uri="{FF2B5EF4-FFF2-40B4-BE49-F238E27FC236}">
                <a16:creationId xmlns:a16="http://schemas.microsoft.com/office/drawing/2014/main" id="{37C20A60-64FA-42B9-B566-B99CB386F6E7}"/>
              </a:ext>
            </a:extLst>
          </p:cNvPr>
          <p:cNvSpPr>
            <a:spLocks xmlns:a="http://schemas.openxmlformats.org/drawingml/2006/main" noGrp="1"/>
          </p:cNvSpPr>
          <p:nvPr/>
        </p:nvSpPr>
        <p:spPr>
          <a:xfrm xmlns:a="http://schemas.openxmlformats.org/drawingml/2006/main">
            <a:off x="354330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The bad value becomes a gate command</a:t>
            </a:r>
          </a:p>
        </p:txBody>
      </p:sp>
      <p:sp>
        <p:nvSpPr>
          <p:cNvPr id="18" name="">
            <a:extLst xmlns:a="http://schemas.openxmlformats.org/drawingml/2006/main">
              <a:ext uri="{FF2B5EF4-FFF2-40B4-BE49-F238E27FC236}">
                <a16:creationId xmlns:a16="http://schemas.microsoft.com/office/drawing/2014/main" id="{B7940939-CF9C-4FAB-A15C-2F514596C178}"/>
              </a:ext>
            </a:extLst>
          </p:cNvPr>
          <p:cNvSpPr>
            <a:spLocks xmlns:a="http://schemas.openxmlformats.org/drawingml/2006/main" noGrp="1"/>
          </p:cNvSpPr>
          <p:nvPr/>
        </p:nvSpPr>
        <p:spPr>
          <a:xfrm xmlns:a="http://schemas.openxmlformats.org/drawingml/2006/main">
            <a:off x="5934075" y="208597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6F1EB655-5474-4EB5-A783-61F4AA4240F8}"/>
              </a:ext>
            </a:extLst>
          </p:cNvPr>
          <p:cNvSpPr>
            <a:spLocks xmlns:a="http://schemas.openxmlformats.org/drawingml/2006/main" noGrp="1"/>
          </p:cNvSpPr>
          <p:nvPr/>
        </p:nvSpPr>
        <p:spPr>
          <a:xfrm xmlns:a="http://schemas.openxmlformats.org/drawingml/2006/main">
            <a:off x="636270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B42318"/>
            </a:solidFill>
            <a:prstDash val="solid"/>
          </a:ln>
        </p:spPr>
      </p:sp>
      <p:sp>
        <p:nvSpPr>
          <p:cNvPr id="20" name="">
            <a:extLst xmlns:a="http://schemas.openxmlformats.org/drawingml/2006/main">
              <a:ext uri="{FF2B5EF4-FFF2-40B4-BE49-F238E27FC236}">
                <a16:creationId xmlns:a16="http://schemas.microsoft.com/office/drawing/2014/main" id="{47C1A7D6-BBF4-4F18-B36B-AEFCB5758F3F}"/>
              </a:ext>
            </a:extLst>
          </p:cNvPr>
          <p:cNvSpPr>
            <a:spLocks xmlns:a="http://schemas.openxmlformats.org/drawingml/2006/main" noGrp="1"/>
          </p:cNvSpPr>
          <p:nvPr/>
        </p:nvSpPr>
        <p:spPr>
          <a:xfrm xmlns:a="http://schemas.openxmlformats.org/drawingml/2006/main">
            <a:off x="6362700" y="1695450"/>
            <a:ext cx="2419350" cy="476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D8338B4-5C69-495C-A3AC-2CD720E23795}"/>
              </a:ext>
            </a:extLst>
          </p:cNvPr>
          <p:cNvSpPr>
            <a:spLocks xmlns:a="http://schemas.openxmlformats.org/drawingml/2006/main" noGrp="1"/>
          </p:cNvSpPr>
          <p:nvPr/>
        </p:nvSpPr>
        <p:spPr>
          <a:xfrm xmlns:a="http://schemas.openxmlformats.org/drawingml/2006/main">
            <a:off x="649605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Shoot-through</a:t>
            </a:r>
          </a:p>
        </p:txBody>
      </p:sp>
      <p:sp>
        <p:nvSpPr>
          <p:cNvPr id="22" name="">
            <a:extLst xmlns:a="http://schemas.openxmlformats.org/drawingml/2006/main">
              <a:ext uri="{FF2B5EF4-FFF2-40B4-BE49-F238E27FC236}">
                <a16:creationId xmlns:a16="http://schemas.microsoft.com/office/drawing/2014/main" id="{07EA692F-71D2-4DA3-A4DD-0C0A733F4B81}"/>
              </a:ext>
            </a:extLst>
          </p:cNvPr>
          <p:cNvSpPr>
            <a:spLocks xmlns:a="http://schemas.openxmlformats.org/drawingml/2006/main" noGrp="1"/>
          </p:cNvSpPr>
          <p:nvPr/>
        </p:nvSpPr>
        <p:spPr>
          <a:xfrm xmlns:a="http://schemas.openxmlformats.org/drawingml/2006/main">
            <a:off x="649605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Both switches of one bridge leg conduct</a:t>
            </a:r>
          </a:p>
        </p:txBody>
      </p:sp>
      <p:sp>
        <p:nvSpPr>
          <p:cNvPr id="23" name="">
            <a:extLst xmlns:a="http://schemas.openxmlformats.org/drawingml/2006/main">
              <a:ext uri="{FF2B5EF4-FFF2-40B4-BE49-F238E27FC236}">
                <a16:creationId xmlns:a16="http://schemas.microsoft.com/office/drawing/2014/main" id="{A9F5F7CD-5A45-4095-ABA0-EE2BC2006FB0}"/>
              </a:ext>
            </a:extLst>
          </p:cNvPr>
          <p:cNvSpPr>
            <a:spLocks xmlns:a="http://schemas.openxmlformats.org/drawingml/2006/main" noGrp="1"/>
          </p:cNvSpPr>
          <p:nvPr/>
        </p:nvSpPr>
        <p:spPr>
          <a:xfrm xmlns:a="http://schemas.openxmlformats.org/drawingml/2006/main">
            <a:off x="8886825" y="208597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BAA86EF3-773C-4037-B057-F06983A70200}"/>
              </a:ext>
            </a:extLst>
          </p:cNvPr>
          <p:cNvSpPr>
            <a:spLocks xmlns:a="http://schemas.openxmlformats.org/drawingml/2006/main" noGrp="1"/>
          </p:cNvSpPr>
          <p:nvPr/>
        </p:nvSpPr>
        <p:spPr>
          <a:xfrm xmlns:a="http://schemas.openxmlformats.org/drawingml/2006/main">
            <a:off x="931545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B42318"/>
            </a:solidFill>
            <a:prstDash val="solid"/>
          </a:ln>
        </p:spPr>
      </p:sp>
      <p:sp>
        <p:nvSpPr>
          <p:cNvPr id="25" name="">
            <a:extLst xmlns:a="http://schemas.openxmlformats.org/drawingml/2006/main">
              <a:ext uri="{FF2B5EF4-FFF2-40B4-BE49-F238E27FC236}">
                <a16:creationId xmlns:a16="http://schemas.microsoft.com/office/drawing/2014/main" id="{8B3B3CBE-1BB7-4FED-ACAB-47B3185B7262}"/>
              </a:ext>
            </a:extLst>
          </p:cNvPr>
          <p:cNvSpPr>
            <a:spLocks xmlns:a="http://schemas.openxmlformats.org/drawingml/2006/main" noGrp="1"/>
          </p:cNvSpPr>
          <p:nvPr/>
        </p:nvSpPr>
        <p:spPr>
          <a:xfrm xmlns:a="http://schemas.openxmlformats.org/drawingml/2006/main">
            <a:off x="9315450" y="1695450"/>
            <a:ext cx="2419350" cy="476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996E12CE-2E92-42CE-B504-6C27D6669F2C}"/>
              </a:ext>
            </a:extLst>
          </p:cNvPr>
          <p:cNvSpPr>
            <a:spLocks xmlns:a="http://schemas.openxmlformats.org/drawingml/2006/main" noGrp="1"/>
          </p:cNvSpPr>
          <p:nvPr/>
        </p:nvSpPr>
        <p:spPr>
          <a:xfrm xmlns:a="http://schemas.openxmlformats.org/drawingml/2006/main">
            <a:off x="944880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Bridge damage</a:t>
            </a:r>
          </a:p>
        </p:txBody>
      </p:sp>
      <p:sp>
        <p:nvSpPr>
          <p:cNvPr id="27" name="">
            <a:extLst xmlns:a="http://schemas.openxmlformats.org/drawingml/2006/main">
              <a:ext uri="{FF2B5EF4-FFF2-40B4-BE49-F238E27FC236}">
                <a16:creationId xmlns:a16="http://schemas.microsoft.com/office/drawing/2014/main" id="{CEDEC10D-0F61-4CF0-8DD4-C332748B90BC}"/>
              </a:ext>
            </a:extLst>
          </p:cNvPr>
          <p:cNvSpPr>
            <a:spLocks xmlns:a="http://schemas.openxmlformats.org/drawingml/2006/main" noGrp="1"/>
          </p:cNvSpPr>
          <p:nvPr/>
        </p:nvSpPr>
        <p:spPr>
          <a:xfrm xmlns:a="http://schemas.openxmlformats.org/drawingml/2006/main">
            <a:off x="944880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The power stage fails, not only the code</a:t>
            </a:r>
          </a:p>
        </p:txBody>
      </p:sp>
      <p:sp>
        <p:nvSpPr>
          <p:cNvPr id="28" name="">
            <a:extLst xmlns:a="http://schemas.openxmlformats.org/drawingml/2006/main">
              <a:ext uri="{FF2B5EF4-FFF2-40B4-BE49-F238E27FC236}">
                <a16:creationId xmlns:a16="http://schemas.microsoft.com/office/drawing/2014/main" id="{E2F7D20C-4D6E-4985-92D0-9B12053F4EF1}"/>
              </a:ext>
            </a:extLst>
          </p:cNvPr>
          <p:cNvSpPr>
            <a:spLocks xmlns:a="http://schemas.openxmlformats.org/drawingml/2006/main" noGrp="1"/>
          </p:cNvSpPr>
          <p:nvPr/>
        </p:nvSpPr>
        <p:spPr>
          <a:xfrm xmlns:a="http://schemas.openxmlformats.org/drawingml/2006/main">
            <a:off x="457200" y="3143250"/>
            <a:ext cx="3581400" cy="1981200"/>
          </a:xfrm>
          <a:prstGeom xmlns:a="http://schemas.openxmlformats.org/drawingml/2006/main" prst="roundRect">
            <a:avLst>
              <a:gd name="adj" fmla="val 3846"/>
            </a:avLst>
          </a:prstGeom>
          <a:solidFill xmlns:a="http://schemas.openxmlformats.org/drawingml/2006/main">
            <a:srgbClr val="FFFFFF"/>
          </a:solidFill>
          <a:ln xmlns:a="http://schemas.openxmlformats.org/drawingml/2006/main" w="9525">
            <a:solidFill>
              <a:srgbClr val="E2E8F0"/>
            </a:solidFill>
            <a:prstDash val="solid"/>
          </a:ln>
        </p:spPr>
      </p:sp>
      <p:sp>
        <p:nvSpPr>
          <p:cNvPr id="29" name="">
            <a:extLst xmlns:a="http://schemas.openxmlformats.org/drawingml/2006/main">
              <a:ext uri="{FF2B5EF4-FFF2-40B4-BE49-F238E27FC236}">
                <a16:creationId xmlns:a16="http://schemas.microsoft.com/office/drawing/2014/main" id="{294B1FF1-E3E5-405B-A976-752585B1C051}"/>
              </a:ext>
            </a:extLst>
          </p:cNvPr>
          <p:cNvSpPr>
            <a:spLocks xmlns:a="http://schemas.openxmlformats.org/drawingml/2006/main" noGrp="1"/>
          </p:cNvSpPr>
          <p:nvPr/>
        </p:nvSpPr>
        <p:spPr>
          <a:xfrm xmlns:a="http://schemas.openxmlformats.org/drawingml/2006/main">
            <a:off x="457200" y="3143250"/>
            <a:ext cx="57150" cy="1981200"/>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3D87B068-D079-4404-B9FB-07353C3639CF}"/>
              </a:ext>
            </a:extLst>
          </p:cNvPr>
          <p:cNvSpPr>
            <a:spLocks xmlns:a="http://schemas.openxmlformats.org/drawingml/2006/main" noGrp="1"/>
          </p:cNvSpPr>
          <p:nvPr/>
        </p:nvSpPr>
        <p:spPr>
          <a:xfrm xmlns:a="http://schemas.openxmlformats.org/drawingml/2006/main">
            <a:off x="685800" y="3333750"/>
            <a:ext cx="31623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Today’s safeguards</a:t>
            </a:r>
          </a:p>
        </p:txBody>
      </p:sp>
      <p:sp>
        <p:nvSpPr>
          <p:cNvPr id="31" name="">
            <a:extLst xmlns:a="http://schemas.openxmlformats.org/drawingml/2006/main">
              <a:ext uri="{FF2B5EF4-FFF2-40B4-BE49-F238E27FC236}">
                <a16:creationId xmlns:a16="http://schemas.microsoft.com/office/drawing/2014/main" id="{51A49661-9CCA-4CB6-8124-3912248D33B7}"/>
              </a:ext>
            </a:extLst>
          </p:cNvPr>
          <p:cNvSpPr>
            <a:spLocks xmlns:a="http://schemas.openxmlformats.org/drawingml/2006/main" noGrp="1"/>
          </p:cNvSpPr>
          <p:nvPr/>
        </p:nvSpPr>
        <p:spPr>
          <a:xfrm xmlns:a="http://schemas.openxmlformats.org/drawingml/2006/main">
            <a:off x="685800" y="3695700"/>
            <a:ext cx="3124200" cy="1295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Independent and window watchdogs, brown-out reset and periodic software self-test. The checks run between faults, not during them.</a:t>
            </a:r>
          </a:p>
        </p:txBody>
      </p:sp>
      <p:sp>
        <p:nvSpPr>
          <p:cNvPr id="32" name="">
            <a:extLst xmlns:a="http://schemas.openxmlformats.org/drawingml/2006/main">
              <a:ext uri="{FF2B5EF4-FFF2-40B4-BE49-F238E27FC236}">
                <a16:creationId xmlns:a16="http://schemas.microsoft.com/office/drawing/2014/main" id="{A34A261E-3809-445B-879B-10AAEA8DD937}"/>
              </a:ext>
            </a:extLst>
          </p:cNvPr>
          <p:cNvSpPr>
            <a:spLocks xmlns:a="http://schemas.openxmlformats.org/drawingml/2006/main" noGrp="1"/>
          </p:cNvSpPr>
          <p:nvPr/>
        </p:nvSpPr>
        <p:spPr>
          <a:xfrm xmlns:a="http://schemas.openxmlformats.org/drawingml/2006/main">
            <a:off x="4305300" y="3143250"/>
            <a:ext cx="35814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33" name="">
            <a:extLst xmlns:a="http://schemas.openxmlformats.org/drawingml/2006/main">
              <a:ext uri="{FF2B5EF4-FFF2-40B4-BE49-F238E27FC236}">
                <a16:creationId xmlns:a16="http://schemas.microsoft.com/office/drawing/2014/main" id="{FAD0ECDB-BA15-4797-84BE-50E121F08028}"/>
              </a:ext>
            </a:extLst>
          </p:cNvPr>
          <p:cNvSpPr>
            <a:spLocks xmlns:a="http://schemas.openxmlformats.org/drawingml/2006/main" noGrp="1"/>
          </p:cNvSpPr>
          <p:nvPr/>
        </p:nvSpPr>
        <p:spPr>
          <a:xfrm xmlns:a="http://schemas.openxmlformats.org/drawingml/2006/main">
            <a:off x="4305300" y="3143250"/>
            <a:ext cx="57150" cy="173355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5F7D7089-4E8E-4D63-8D07-BA886FB7A5CA}"/>
              </a:ext>
            </a:extLst>
          </p:cNvPr>
          <p:cNvSpPr>
            <a:spLocks xmlns:a="http://schemas.openxmlformats.org/drawingml/2006/main" noGrp="1"/>
          </p:cNvSpPr>
          <p:nvPr/>
        </p:nvSpPr>
        <p:spPr>
          <a:xfrm xmlns:a="http://schemas.openxmlformats.org/drawingml/2006/main">
            <a:off x="4533900" y="3333750"/>
            <a:ext cx="31623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Where lockstep lives</a:t>
            </a:r>
          </a:p>
        </p:txBody>
      </p:sp>
      <p:sp>
        <p:nvSpPr>
          <p:cNvPr id="35" name="">
            <a:extLst xmlns:a="http://schemas.openxmlformats.org/drawingml/2006/main">
              <a:ext uri="{FF2B5EF4-FFF2-40B4-BE49-F238E27FC236}">
                <a16:creationId xmlns:a16="http://schemas.microsoft.com/office/drawing/2014/main" id="{AE89D4DC-3879-4735-8C6F-AD506C9619B2}"/>
              </a:ext>
            </a:extLst>
          </p:cNvPr>
          <p:cNvSpPr>
            <a:spLocks xmlns:a="http://schemas.openxmlformats.org/drawingml/2006/main" noGrp="1"/>
          </p:cNvSpPr>
          <p:nvPr/>
        </p:nvSpPr>
        <p:spPr>
          <a:xfrm xmlns:a="http://schemas.openxmlformats.org/drawingml/2006/main">
            <a:off x="4533900" y="3695700"/>
            <a:ext cx="31242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Automotive microcontrollers such as Infineon AURIX, NXP S32K and TI Hercules compare two cores in hardware.</a:t>
            </a:r>
          </a:p>
        </p:txBody>
      </p:sp>
      <p:sp>
        <p:nvSpPr>
          <p:cNvPr id="36" name="">
            <a:extLst xmlns:a="http://schemas.openxmlformats.org/drawingml/2006/main">
              <a:ext uri="{FF2B5EF4-FFF2-40B4-BE49-F238E27FC236}">
                <a16:creationId xmlns:a16="http://schemas.microsoft.com/office/drawing/2014/main" id="{B39912CB-EAE9-463F-A0D3-4C446EAEE693}"/>
              </a:ext>
            </a:extLst>
          </p:cNvPr>
          <p:cNvSpPr>
            <a:spLocks xmlns:a="http://schemas.openxmlformats.org/drawingml/2006/main" noGrp="1"/>
          </p:cNvSpPr>
          <p:nvPr/>
        </p:nvSpPr>
        <p:spPr>
          <a:xfrm xmlns:a="http://schemas.openxmlformats.org/drawingml/2006/main">
            <a:off x="8153400" y="3143250"/>
            <a:ext cx="35814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37" name="">
            <a:extLst xmlns:a="http://schemas.openxmlformats.org/drawingml/2006/main">
              <a:ext uri="{FF2B5EF4-FFF2-40B4-BE49-F238E27FC236}">
                <a16:creationId xmlns:a16="http://schemas.microsoft.com/office/drawing/2014/main" id="{31A991E3-B870-48FE-A9BE-A45882BACC4A}"/>
              </a:ext>
            </a:extLst>
          </p:cNvPr>
          <p:cNvSpPr>
            <a:spLocks xmlns:a="http://schemas.openxmlformats.org/drawingml/2006/main" noGrp="1"/>
          </p:cNvSpPr>
          <p:nvPr/>
        </p:nvSpPr>
        <p:spPr>
          <a:xfrm xmlns:a="http://schemas.openxmlformats.org/drawingml/2006/main">
            <a:off x="8153400" y="3143250"/>
            <a:ext cx="57150" cy="17335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46AFBB15-9590-48BE-BF1C-9953FDEE137A}"/>
              </a:ext>
            </a:extLst>
          </p:cNvPr>
          <p:cNvSpPr>
            <a:spLocks xmlns:a="http://schemas.openxmlformats.org/drawingml/2006/main" noGrp="1"/>
          </p:cNvSpPr>
          <p:nvPr/>
        </p:nvSpPr>
        <p:spPr>
          <a:xfrm xmlns:a="http://schemas.openxmlformats.org/drawingml/2006/main">
            <a:off x="8382000" y="3333750"/>
            <a:ext cx="31623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What DG32-LITE changes</a:t>
            </a:r>
          </a:p>
        </p:txBody>
      </p:sp>
      <p:sp>
        <p:nvSpPr>
          <p:cNvPr id="39" name="">
            <a:extLst xmlns:a="http://schemas.openxmlformats.org/drawingml/2006/main">
              <a:ext uri="{FF2B5EF4-FFF2-40B4-BE49-F238E27FC236}">
                <a16:creationId xmlns:a16="http://schemas.microsoft.com/office/drawing/2014/main" id="{2CCF4BD4-6278-41AE-814F-7C11117C6575}"/>
              </a:ext>
            </a:extLst>
          </p:cNvPr>
          <p:cNvSpPr>
            <a:spLocks xmlns:a="http://schemas.openxmlformats.org/drawingml/2006/main" noGrp="1"/>
          </p:cNvSpPr>
          <p:nvPr/>
        </p:nvSpPr>
        <p:spPr>
          <a:xfrm xmlns:a="http://schemas.openxmlformats.org/drawingml/2006/main">
            <a:off x="8382000" y="3695700"/>
            <a:ext cx="31242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Two RISC-V cores compare every committed store at a fixed latency, on an entry-level motor-control chip.</a:t>
            </a:r>
          </a:p>
        </p:txBody>
      </p:sp>
      <p:sp>
        <p:nvSpPr>
          <p:cNvPr id="40" name="">
            <a:extLst xmlns:a="http://schemas.openxmlformats.org/drawingml/2006/main">
              <a:ext uri="{FF2B5EF4-FFF2-40B4-BE49-F238E27FC236}">
                <a16:creationId xmlns:a16="http://schemas.microsoft.com/office/drawing/2014/main" id="{E7D0B749-5B5A-4E84-8B96-31E6730EBEA7}"/>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DG32-LITE block architecture §4.1; investor block diagram p2 (STM32G0 column from public datasheet values).</a:t>
            </a:r>
          </a:p>
        </p:txBody>
      </p:sp>
    </p:spTree>
    <p:extLst>
      <p:ext uri="{BB962C8B-B14F-4D97-AF65-F5344CB8AC3E}">
        <p14:creationId xmlns:p14="http://schemas.microsoft.com/office/powerpoint/2010/main" val="1276085174"/>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59" name="">
            <a:extLst xmlns:a="http://schemas.openxmlformats.org/drawingml/2006/main">
              <a:ext uri="{FF2B5EF4-FFF2-40B4-BE49-F238E27FC236}">
                <a16:creationId xmlns:a16="http://schemas.microsoft.com/office/drawing/2014/main" id="{64B87AED-4A01-427E-8A23-A8C1B439847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37E563A-E4E4-47BE-954B-07D8160235E2}"/>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04 · ARCHITECTURE</a:t>
            </a:r>
          </a:p>
        </p:txBody>
      </p:sp>
      <p:sp>
        <p:nvSpPr>
          <p:cNvPr id="3" name="">
            <a:extLst xmlns:a="http://schemas.openxmlformats.org/drawingml/2006/main">
              <a:ext uri="{FF2B5EF4-FFF2-40B4-BE49-F238E27FC236}">
                <a16:creationId xmlns:a16="http://schemas.microsoft.com/office/drawing/2014/main" id="{74349377-489B-4627-B25C-326D122DC7FD}"/>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Six block groups share one deterministic bus</a:t>
            </a:r>
          </a:p>
        </p:txBody>
      </p:sp>
      <p:sp>
        <p:nvSpPr>
          <p:cNvPr id="4" name="">
            <a:extLst xmlns:a="http://schemas.openxmlformats.org/drawingml/2006/main">
              <a:ext uri="{FF2B5EF4-FFF2-40B4-BE49-F238E27FC236}">
                <a16:creationId xmlns:a16="http://schemas.microsoft.com/office/drawing/2014/main" id="{2453464F-DB22-4D42-8804-731660747854}"/>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DG32-LITE on one 50 MHz clock domain: safety, memory and supervision above the bus; the drive below</a:t>
            </a:r>
          </a:p>
        </p:txBody>
      </p:sp>
      <p:sp>
        <p:nvSpPr>
          <p:cNvPr id="5" name="">
            <a:extLst xmlns:a="http://schemas.openxmlformats.org/drawingml/2006/main">
              <a:ext uri="{FF2B5EF4-FFF2-40B4-BE49-F238E27FC236}">
                <a16:creationId xmlns:a16="http://schemas.microsoft.com/office/drawing/2014/main" id="{E0E15EFF-141D-4325-9BBC-2D6FCBC02016}"/>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CAEA44A-6CAA-478D-944C-64C11B06C8E5}"/>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BE46A1D2-0F41-41E0-8978-F1CCFEFBDAF9}"/>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FC496E46-FF5A-488F-BA62-80D09E72662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04</a:t>
            </a:r>
          </a:p>
        </p:txBody>
      </p:sp>
      <p:sp>
        <p:nvSpPr>
          <p:cNvPr id="9" name="">
            <a:extLst xmlns:a="http://schemas.openxmlformats.org/drawingml/2006/main">
              <a:ext uri="{FF2B5EF4-FFF2-40B4-BE49-F238E27FC236}">
                <a16:creationId xmlns:a16="http://schemas.microsoft.com/office/drawing/2014/main" id="{5797C35C-DC63-4994-92B5-DDE41B1C791D}"/>
              </a:ext>
            </a:extLst>
          </p:cNvPr>
          <p:cNvSpPr>
            <a:spLocks xmlns:a="http://schemas.openxmlformats.org/drawingml/2006/main" noGrp="1"/>
          </p:cNvSpPr>
          <p:nvPr/>
        </p:nvSpPr>
        <p:spPr>
          <a:xfrm xmlns:a="http://schemas.openxmlformats.org/drawingml/2006/main">
            <a:off x="457200" y="1638300"/>
            <a:ext cx="2381250" cy="1428750"/>
          </a:xfrm>
          <a:prstGeom xmlns:a="http://schemas.openxmlformats.org/drawingml/2006/main" prst="rect">
            <a:avLst/>
          </a:prstGeom>
          <a:solidFill xmlns:a="http://schemas.openxmlformats.org/drawingml/2006/main">
            <a:srgbClr val="E8F8FC"/>
          </a:solidFill>
          <a:ln xmlns:a="http://schemas.openxmlformats.org/drawingml/2006/main" w="19050">
            <a:solidFill>
              <a:srgbClr val="00B4D8"/>
            </a:solidFill>
            <a:prstDash val="solid"/>
          </a:ln>
        </p:spPr>
      </p:sp>
      <p:sp>
        <p:nvSpPr>
          <p:cNvPr id="10" name="">
            <a:extLst xmlns:a="http://schemas.openxmlformats.org/drawingml/2006/main">
              <a:ext uri="{FF2B5EF4-FFF2-40B4-BE49-F238E27FC236}">
                <a16:creationId xmlns:a16="http://schemas.microsoft.com/office/drawing/2014/main" id="{45FAD9B4-6EDF-409D-B24F-E9C3377F76DC}"/>
              </a:ext>
            </a:extLst>
          </p:cNvPr>
          <p:cNvSpPr>
            <a:spLocks xmlns:a="http://schemas.openxmlformats.org/drawingml/2006/main" noGrp="1"/>
          </p:cNvSpPr>
          <p:nvPr/>
        </p:nvSpPr>
        <p:spPr>
          <a:xfrm xmlns:a="http://schemas.openxmlformats.org/drawingml/2006/main">
            <a:off x="457200" y="1638300"/>
            <a:ext cx="238125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531285C-D733-487F-AFA4-217DC55C3558}"/>
              </a:ext>
            </a:extLst>
          </p:cNvPr>
          <p:cNvSpPr>
            <a:spLocks xmlns:a="http://schemas.openxmlformats.org/drawingml/2006/main" noGrp="1"/>
          </p:cNvSpPr>
          <p:nvPr/>
        </p:nvSpPr>
        <p:spPr>
          <a:xfrm xmlns:a="http://schemas.openxmlformats.org/drawingml/2006/main">
            <a:off x="609600" y="1790700"/>
            <a:ext cx="20764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Safety core</a:t>
            </a:r>
          </a:p>
        </p:txBody>
      </p:sp>
      <p:sp>
        <p:nvSpPr>
          <p:cNvPr id="12" name="">
            <a:extLst xmlns:a="http://schemas.openxmlformats.org/drawingml/2006/main">
              <a:ext uri="{FF2B5EF4-FFF2-40B4-BE49-F238E27FC236}">
                <a16:creationId xmlns:a16="http://schemas.microsoft.com/office/drawing/2014/main" id="{4338B4F0-5761-4D8E-B776-5BFB0CD981C8}"/>
              </a:ext>
            </a:extLst>
          </p:cNvPr>
          <p:cNvSpPr>
            <a:spLocks xmlns:a="http://schemas.openxmlformats.org/drawingml/2006/main" noGrp="1"/>
          </p:cNvSpPr>
          <p:nvPr/>
        </p:nvSpPr>
        <p:spPr>
          <a:xfrm xmlns:a="http://schemas.openxmlformats.org/drawingml/2006/main">
            <a:off x="609600" y="2114550"/>
            <a:ext cx="2076450" cy="857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MAIN + CHECKER cores</a:t>
            </a:r>
          </a:p>
          <a:p xmlns:a="http://schemas.openxmlformats.org/drawingml/2006/main">
            <a:pPr algn="l">
              <a:defRPr sz="1125">
                <a:solidFill>
                  <a:srgbClr val="1E293B"/>
                </a:solidFill>
                <a:latin typeface="Arial"/>
                <a:ea typeface="Arial"/>
                <a:cs typeface="Arial"/>
              </a:defRPr>
            </a:pPr>
            <a:r>
              <a:t>Lockstep comparator</a:t>
            </a:r>
          </a:p>
          <a:p xmlns:a="http://schemas.openxmlformats.org/drawingml/2006/main">
            <a:pPr algn="l">
              <a:defRPr sz="1125">
                <a:solidFill>
                  <a:srgbClr val="1E293B"/>
                </a:solidFill>
                <a:latin typeface="Arial"/>
                <a:ea typeface="Arial"/>
                <a:cs typeface="Arial"/>
              </a:defRPr>
            </a:pPr>
            <a:r>
              <a:t>Fault latch → FAULT_N</a:t>
            </a:r>
          </a:p>
        </p:txBody>
      </p:sp>
      <p:sp>
        <p:nvSpPr>
          <p:cNvPr id="13" name="">
            <a:extLst xmlns:a="http://schemas.openxmlformats.org/drawingml/2006/main">
              <a:ext uri="{FF2B5EF4-FFF2-40B4-BE49-F238E27FC236}">
                <a16:creationId xmlns:a16="http://schemas.microsoft.com/office/drawing/2014/main" id="{900C5CB5-B04E-492A-8EF6-A5DFBF313DF1}"/>
              </a:ext>
            </a:extLst>
          </p:cNvPr>
          <p:cNvSpPr>
            <a:spLocks xmlns:a="http://schemas.openxmlformats.org/drawingml/2006/main" noGrp="1"/>
          </p:cNvSpPr>
          <p:nvPr/>
        </p:nvSpPr>
        <p:spPr>
          <a:xfrm xmlns:a="http://schemas.openxmlformats.org/drawingml/2006/main">
            <a:off x="2990850" y="1638300"/>
            <a:ext cx="2381250" cy="1428750"/>
          </a:xfrm>
          <a:prstGeom xmlns:a="http://schemas.openxmlformats.org/drawingml/2006/main" prst="rect">
            <a:avLst/>
          </a:prstGeom>
          <a:solidFill xmlns:a="http://schemas.openxmlformats.org/drawingml/2006/main">
            <a:srgbClr val="F8FAFC"/>
          </a:solidFill>
          <a:ln xmlns:a="http://schemas.openxmlformats.org/drawingml/2006/main" w="19050">
            <a:solidFill>
              <a:srgbClr val="8DB4D4"/>
            </a:solidFill>
            <a:prstDash val="solid"/>
          </a:ln>
        </p:spPr>
      </p:sp>
      <p:sp>
        <p:nvSpPr>
          <p:cNvPr id="14" name="">
            <a:extLst xmlns:a="http://schemas.openxmlformats.org/drawingml/2006/main">
              <a:ext uri="{FF2B5EF4-FFF2-40B4-BE49-F238E27FC236}">
                <a16:creationId xmlns:a16="http://schemas.microsoft.com/office/drawing/2014/main" id="{447393C4-5F86-4420-B1ED-D595BC757047}"/>
              </a:ext>
            </a:extLst>
          </p:cNvPr>
          <p:cNvSpPr>
            <a:spLocks xmlns:a="http://schemas.openxmlformats.org/drawingml/2006/main" noGrp="1"/>
          </p:cNvSpPr>
          <p:nvPr/>
        </p:nvSpPr>
        <p:spPr>
          <a:xfrm xmlns:a="http://schemas.openxmlformats.org/drawingml/2006/main">
            <a:off x="2990850" y="1638300"/>
            <a:ext cx="2381250" cy="476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F73AE8C-7E21-4A33-B3DB-1AE8F0DA5105}"/>
              </a:ext>
            </a:extLst>
          </p:cNvPr>
          <p:cNvSpPr>
            <a:spLocks xmlns:a="http://schemas.openxmlformats.org/drawingml/2006/main" noGrp="1"/>
          </p:cNvSpPr>
          <p:nvPr/>
        </p:nvSpPr>
        <p:spPr>
          <a:xfrm xmlns:a="http://schemas.openxmlformats.org/drawingml/2006/main">
            <a:off x="3143250" y="1790700"/>
            <a:ext cx="20764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Memory &amp; boot</a:t>
            </a:r>
          </a:p>
        </p:txBody>
      </p:sp>
      <p:sp>
        <p:nvSpPr>
          <p:cNvPr id="16" name="">
            <a:extLst xmlns:a="http://schemas.openxmlformats.org/drawingml/2006/main">
              <a:ext uri="{FF2B5EF4-FFF2-40B4-BE49-F238E27FC236}">
                <a16:creationId xmlns:a16="http://schemas.microsoft.com/office/drawing/2014/main" id="{98F828FC-E56F-4F60-97E7-05FB94473317}"/>
              </a:ext>
            </a:extLst>
          </p:cNvPr>
          <p:cNvSpPr>
            <a:spLocks xmlns:a="http://schemas.openxmlformats.org/drawingml/2006/main" noGrp="1"/>
          </p:cNvSpPr>
          <p:nvPr/>
        </p:nvSpPr>
        <p:spPr>
          <a:xfrm xmlns:a="http://schemas.openxmlformats.org/drawingml/2006/main">
            <a:off x="3143250" y="2114550"/>
            <a:ext cx="2076450" cy="857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Boot ROM, 64 KB</a:t>
            </a:r>
          </a:p>
          <a:p xmlns:a="http://schemas.openxmlformats.org/drawingml/2006/main">
            <a:pPr algn="l">
              <a:defRPr sz="1125">
                <a:solidFill>
                  <a:srgbClr val="1E293B"/>
                </a:solidFill>
                <a:latin typeface="Arial"/>
                <a:ea typeface="Arial"/>
                <a:cs typeface="Arial"/>
              </a:defRPr>
            </a:pPr>
            <a:r>
              <a:t>SRAM, 32 KB dual-port</a:t>
            </a:r>
          </a:p>
          <a:p xmlns:a="http://schemas.openxmlformats.org/drawingml/2006/main">
            <a:pPr algn="l">
              <a:defRPr sz="1125">
                <a:solidFill>
                  <a:srgbClr val="1E293B"/>
                </a:solidFill>
                <a:latin typeface="Arial"/>
                <a:ea typeface="Arial"/>
                <a:cs typeface="Arial"/>
              </a:defRPr>
            </a:pPr>
            <a:r>
              <a:t>QSPI controller · DMA</a:t>
            </a:r>
          </a:p>
        </p:txBody>
      </p:sp>
      <p:sp>
        <p:nvSpPr>
          <p:cNvPr id="17" name="">
            <a:extLst xmlns:a="http://schemas.openxmlformats.org/drawingml/2006/main">
              <a:ext uri="{FF2B5EF4-FFF2-40B4-BE49-F238E27FC236}">
                <a16:creationId xmlns:a16="http://schemas.microsoft.com/office/drawing/2014/main" id="{4A0301ED-8FB4-4D71-9282-F00861C30D7F}"/>
              </a:ext>
            </a:extLst>
          </p:cNvPr>
          <p:cNvSpPr>
            <a:spLocks xmlns:a="http://schemas.openxmlformats.org/drawingml/2006/main" noGrp="1"/>
          </p:cNvSpPr>
          <p:nvPr/>
        </p:nvSpPr>
        <p:spPr>
          <a:xfrm xmlns:a="http://schemas.openxmlformats.org/drawingml/2006/main">
            <a:off x="5524500" y="1638300"/>
            <a:ext cx="2476500" cy="1428750"/>
          </a:xfrm>
          <a:prstGeom xmlns:a="http://schemas.openxmlformats.org/drawingml/2006/main" prst="rect">
            <a:avLst/>
          </a:prstGeom>
          <a:solidFill xmlns:a="http://schemas.openxmlformats.org/drawingml/2006/main">
            <a:srgbClr val="F8FAFC"/>
          </a:solidFill>
          <a:ln xmlns:a="http://schemas.openxmlformats.org/drawingml/2006/main" w="19050">
            <a:solidFill>
              <a:srgbClr val="8DB4D4"/>
            </a:solidFill>
            <a:prstDash val="solid"/>
          </a:ln>
        </p:spPr>
      </p:sp>
      <p:sp>
        <p:nvSpPr>
          <p:cNvPr id="18" name="">
            <a:extLst xmlns:a="http://schemas.openxmlformats.org/drawingml/2006/main">
              <a:ext uri="{FF2B5EF4-FFF2-40B4-BE49-F238E27FC236}">
                <a16:creationId xmlns:a16="http://schemas.microsoft.com/office/drawing/2014/main" id="{7FA1C082-60B3-4C35-B6C4-B6E16C5CD249}"/>
              </a:ext>
            </a:extLst>
          </p:cNvPr>
          <p:cNvSpPr>
            <a:spLocks xmlns:a="http://schemas.openxmlformats.org/drawingml/2006/main" noGrp="1"/>
          </p:cNvSpPr>
          <p:nvPr/>
        </p:nvSpPr>
        <p:spPr>
          <a:xfrm xmlns:a="http://schemas.openxmlformats.org/drawingml/2006/main">
            <a:off x="5524500" y="1638300"/>
            <a:ext cx="2476500" cy="476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6D011C2-254F-4F04-AB0F-8DEC23117267}"/>
              </a:ext>
            </a:extLst>
          </p:cNvPr>
          <p:cNvSpPr>
            <a:spLocks xmlns:a="http://schemas.openxmlformats.org/drawingml/2006/main" noGrp="1"/>
          </p:cNvSpPr>
          <p:nvPr/>
        </p:nvSpPr>
        <p:spPr>
          <a:xfrm xmlns:a="http://schemas.openxmlformats.org/drawingml/2006/main">
            <a:off x="5676900" y="1790700"/>
            <a:ext cx="21717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Supervision</a:t>
            </a:r>
          </a:p>
        </p:txBody>
      </p:sp>
      <p:sp>
        <p:nvSpPr>
          <p:cNvPr id="20" name="">
            <a:extLst xmlns:a="http://schemas.openxmlformats.org/drawingml/2006/main">
              <a:ext uri="{FF2B5EF4-FFF2-40B4-BE49-F238E27FC236}">
                <a16:creationId xmlns:a16="http://schemas.microsoft.com/office/drawing/2014/main" id="{C8048052-7AA1-4BB4-8604-771B7F4414A2}"/>
              </a:ext>
            </a:extLst>
          </p:cNvPr>
          <p:cNvSpPr>
            <a:spLocks xmlns:a="http://schemas.openxmlformats.org/drawingml/2006/main" noGrp="1"/>
          </p:cNvSpPr>
          <p:nvPr/>
        </p:nvSpPr>
        <p:spPr>
          <a:xfrm xmlns:a="http://schemas.openxmlformats.org/drawingml/2006/main">
            <a:off x="5676900" y="2114550"/>
            <a:ext cx="2171700" cy="857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Windowed watchdog</a:t>
            </a:r>
          </a:p>
          <a:p xmlns:a="http://schemas.openxmlformats.org/drawingml/2006/main">
            <a:pPr algn="l">
              <a:defRPr sz="1125">
                <a:solidFill>
                  <a:srgbClr val="1E293B"/>
                </a:solidFill>
                <a:latin typeface="Arial"/>
                <a:ea typeface="Arial"/>
                <a:cs typeface="Arial"/>
              </a:defRPr>
            </a:pPr>
            <a:r>
              <a:t>Supply supervisor</a:t>
            </a:r>
          </a:p>
          <a:p xmlns:a="http://schemas.openxmlformats.org/drawingml/2006/main">
            <a:pPr algn="l">
              <a:defRPr sz="1125">
                <a:solidFill>
                  <a:srgbClr val="1E293B"/>
                </a:solidFill>
                <a:latin typeface="Arial"/>
                <a:ea typeface="Arial"/>
                <a:cs typeface="Arial"/>
              </a:defRPr>
            </a:pPr>
            <a:r>
              <a:t>Interrupts, 16 sources</a:t>
            </a:r>
          </a:p>
        </p:txBody>
      </p:sp>
      <p:sp>
        <p:nvSpPr>
          <p:cNvPr id="21" name="">
            <a:extLst xmlns:a="http://schemas.openxmlformats.org/drawingml/2006/main">
              <a:ext uri="{FF2B5EF4-FFF2-40B4-BE49-F238E27FC236}">
                <a16:creationId xmlns:a16="http://schemas.microsoft.com/office/drawing/2014/main" id="{95606D2B-144E-48FD-9116-3407B5033E94}"/>
              </a:ext>
            </a:extLst>
          </p:cNvPr>
          <p:cNvSpPr>
            <a:spLocks xmlns:a="http://schemas.openxmlformats.org/drawingml/2006/main" noGrp="1"/>
          </p:cNvSpPr>
          <p:nvPr/>
        </p:nvSpPr>
        <p:spPr>
          <a:xfrm xmlns:a="http://schemas.openxmlformats.org/drawingml/2006/main">
            <a:off x="457200" y="3352800"/>
            <a:ext cx="7543800" cy="51435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05F3622C-59E0-43E5-98E1-22AB00A1037F}"/>
              </a:ext>
            </a:extLst>
          </p:cNvPr>
          <p:cNvSpPr>
            <a:spLocks xmlns:a="http://schemas.openxmlformats.org/drawingml/2006/main" noGrp="1"/>
          </p:cNvSpPr>
          <p:nvPr/>
        </p:nvSpPr>
        <p:spPr>
          <a:xfrm xmlns:a="http://schemas.openxmlformats.org/drawingml/2006/main">
            <a:off x="609600" y="3419475"/>
            <a:ext cx="72390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1200" b="1">
                <a:solidFill>
                  <a:srgbClr val="FFFFFF"/>
                </a:solidFill>
                <a:latin typeface="Arial"/>
                <a:ea typeface="Arial"/>
                <a:cs typeface="Arial"/>
              </a:defRPr>
            </a:pPr>
            <a:r>
              <a:t>On-chip bus · two masters · deterministic · bus error, never a hang</a:t>
            </a:r>
          </a:p>
        </p:txBody>
      </p:sp>
      <p:sp>
        <p:nvSpPr>
          <p:cNvPr id="23" name="">
            <a:extLst xmlns:a="http://schemas.openxmlformats.org/drawingml/2006/main">
              <a:ext uri="{FF2B5EF4-FFF2-40B4-BE49-F238E27FC236}">
                <a16:creationId xmlns:a16="http://schemas.microsoft.com/office/drawing/2014/main" id="{3129DC38-E521-4FB5-AE45-C0A7CA9620BD}"/>
              </a:ext>
            </a:extLst>
          </p:cNvPr>
          <p:cNvSpPr>
            <a:spLocks xmlns:a="http://schemas.openxmlformats.org/drawingml/2006/main" noGrp="1"/>
          </p:cNvSpPr>
          <p:nvPr/>
        </p:nvSpPr>
        <p:spPr>
          <a:xfrm xmlns:a="http://schemas.openxmlformats.org/drawingml/2006/main">
            <a:off x="1562100" y="3086100"/>
            <a:ext cx="171450" cy="266700"/>
          </a:xfrm>
          <a:prstGeom xmlns:a="http://schemas.openxmlformats.org/drawingml/2006/main" prst="upDownArrow">
            <a:avLst/>
          </a:prstGeom>
          <a:solidFill xmlns:a="http://schemas.openxmlformats.org/drawingml/2006/main">
            <a:srgbClr val="1E293B"/>
          </a:solidFill>
          <a:ln xmlns:a="http://schemas.openxmlformats.org/drawingml/2006/main" w="9525">
            <a:solidFill>
              <a:srgbClr val="1E293B"/>
            </a:solidFill>
            <a:prstDash val="solid"/>
          </a:ln>
        </p:spPr>
      </p:sp>
      <p:sp>
        <p:nvSpPr>
          <p:cNvPr id="24" name="">
            <a:extLst xmlns:a="http://schemas.openxmlformats.org/drawingml/2006/main">
              <a:ext uri="{FF2B5EF4-FFF2-40B4-BE49-F238E27FC236}">
                <a16:creationId xmlns:a16="http://schemas.microsoft.com/office/drawing/2014/main" id="{FCAC2BF6-E7D1-44E9-96D8-6650245E98E2}"/>
              </a:ext>
            </a:extLst>
          </p:cNvPr>
          <p:cNvSpPr>
            <a:spLocks xmlns:a="http://schemas.openxmlformats.org/drawingml/2006/main" noGrp="1"/>
          </p:cNvSpPr>
          <p:nvPr/>
        </p:nvSpPr>
        <p:spPr>
          <a:xfrm xmlns:a="http://schemas.openxmlformats.org/drawingml/2006/main">
            <a:off x="1562100" y="3886200"/>
            <a:ext cx="171450" cy="266700"/>
          </a:xfrm>
          <a:prstGeom xmlns:a="http://schemas.openxmlformats.org/drawingml/2006/main" prst="upDownArrow">
            <a:avLst/>
          </a:prstGeom>
          <a:solidFill xmlns:a="http://schemas.openxmlformats.org/drawingml/2006/main">
            <a:srgbClr val="1E293B"/>
          </a:solidFill>
          <a:ln xmlns:a="http://schemas.openxmlformats.org/drawingml/2006/main" w="9525">
            <a:solidFill>
              <a:srgbClr val="1E293B"/>
            </a:solidFill>
            <a:prstDash val="solid"/>
          </a:ln>
        </p:spPr>
      </p:sp>
      <p:sp>
        <p:nvSpPr>
          <p:cNvPr id="25" name="">
            <a:extLst xmlns:a="http://schemas.openxmlformats.org/drawingml/2006/main">
              <a:ext uri="{FF2B5EF4-FFF2-40B4-BE49-F238E27FC236}">
                <a16:creationId xmlns:a16="http://schemas.microsoft.com/office/drawing/2014/main" id="{B36DA734-6DA3-47D3-8408-CB523949473E}"/>
              </a:ext>
            </a:extLst>
          </p:cNvPr>
          <p:cNvSpPr>
            <a:spLocks xmlns:a="http://schemas.openxmlformats.org/drawingml/2006/main" noGrp="1"/>
          </p:cNvSpPr>
          <p:nvPr/>
        </p:nvSpPr>
        <p:spPr>
          <a:xfrm xmlns:a="http://schemas.openxmlformats.org/drawingml/2006/main">
            <a:off x="4095750" y="3086100"/>
            <a:ext cx="171450" cy="266700"/>
          </a:xfrm>
          <a:prstGeom xmlns:a="http://schemas.openxmlformats.org/drawingml/2006/main" prst="upDownArrow">
            <a:avLst/>
          </a:prstGeom>
          <a:solidFill xmlns:a="http://schemas.openxmlformats.org/drawingml/2006/main">
            <a:srgbClr val="1E293B"/>
          </a:solidFill>
          <a:ln xmlns:a="http://schemas.openxmlformats.org/drawingml/2006/main" w="9525">
            <a:solidFill>
              <a:srgbClr val="1E293B"/>
            </a:solidFill>
            <a:prstDash val="solid"/>
          </a:ln>
        </p:spPr>
      </p:sp>
      <p:sp>
        <p:nvSpPr>
          <p:cNvPr id="26" name="">
            <a:extLst xmlns:a="http://schemas.openxmlformats.org/drawingml/2006/main">
              <a:ext uri="{FF2B5EF4-FFF2-40B4-BE49-F238E27FC236}">
                <a16:creationId xmlns:a16="http://schemas.microsoft.com/office/drawing/2014/main" id="{60826CE3-2600-4384-845F-7485E42C9A54}"/>
              </a:ext>
            </a:extLst>
          </p:cNvPr>
          <p:cNvSpPr>
            <a:spLocks xmlns:a="http://schemas.openxmlformats.org/drawingml/2006/main" noGrp="1"/>
          </p:cNvSpPr>
          <p:nvPr/>
        </p:nvSpPr>
        <p:spPr>
          <a:xfrm xmlns:a="http://schemas.openxmlformats.org/drawingml/2006/main">
            <a:off x="4095750" y="3886200"/>
            <a:ext cx="171450" cy="266700"/>
          </a:xfrm>
          <a:prstGeom xmlns:a="http://schemas.openxmlformats.org/drawingml/2006/main" prst="upDownArrow">
            <a:avLst/>
          </a:prstGeom>
          <a:solidFill xmlns:a="http://schemas.openxmlformats.org/drawingml/2006/main">
            <a:srgbClr val="1E293B"/>
          </a:solidFill>
          <a:ln xmlns:a="http://schemas.openxmlformats.org/drawingml/2006/main" w="9525">
            <a:solidFill>
              <a:srgbClr val="1E293B"/>
            </a:solidFill>
            <a:prstDash val="solid"/>
          </a:ln>
        </p:spPr>
      </p:sp>
      <p:sp>
        <p:nvSpPr>
          <p:cNvPr id="27" name="">
            <a:extLst xmlns:a="http://schemas.openxmlformats.org/drawingml/2006/main">
              <a:ext uri="{FF2B5EF4-FFF2-40B4-BE49-F238E27FC236}">
                <a16:creationId xmlns:a16="http://schemas.microsoft.com/office/drawing/2014/main" id="{7AAE0E82-247B-4AAD-A9F3-3EDCD73313A2}"/>
              </a:ext>
            </a:extLst>
          </p:cNvPr>
          <p:cNvSpPr>
            <a:spLocks xmlns:a="http://schemas.openxmlformats.org/drawingml/2006/main" noGrp="1"/>
          </p:cNvSpPr>
          <p:nvPr/>
        </p:nvSpPr>
        <p:spPr>
          <a:xfrm xmlns:a="http://schemas.openxmlformats.org/drawingml/2006/main">
            <a:off x="6677025" y="3086100"/>
            <a:ext cx="171450" cy="266700"/>
          </a:xfrm>
          <a:prstGeom xmlns:a="http://schemas.openxmlformats.org/drawingml/2006/main" prst="upDownArrow">
            <a:avLst/>
          </a:prstGeom>
          <a:solidFill xmlns:a="http://schemas.openxmlformats.org/drawingml/2006/main">
            <a:srgbClr val="1E293B"/>
          </a:solidFill>
          <a:ln xmlns:a="http://schemas.openxmlformats.org/drawingml/2006/main" w="9525">
            <a:solidFill>
              <a:srgbClr val="1E293B"/>
            </a:solidFill>
            <a:prstDash val="solid"/>
          </a:ln>
        </p:spPr>
      </p:sp>
      <p:sp>
        <p:nvSpPr>
          <p:cNvPr id="28" name="">
            <a:extLst xmlns:a="http://schemas.openxmlformats.org/drawingml/2006/main">
              <a:ext uri="{FF2B5EF4-FFF2-40B4-BE49-F238E27FC236}">
                <a16:creationId xmlns:a16="http://schemas.microsoft.com/office/drawing/2014/main" id="{783891FC-1273-433D-823B-646B61DFF0B3}"/>
              </a:ext>
            </a:extLst>
          </p:cNvPr>
          <p:cNvSpPr>
            <a:spLocks xmlns:a="http://schemas.openxmlformats.org/drawingml/2006/main" noGrp="1"/>
          </p:cNvSpPr>
          <p:nvPr/>
        </p:nvSpPr>
        <p:spPr>
          <a:xfrm xmlns:a="http://schemas.openxmlformats.org/drawingml/2006/main">
            <a:off x="6677025" y="3886200"/>
            <a:ext cx="171450" cy="266700"/>
          </a:xfrm>
          <a:prstGeom xmlns:a="http://schemas.openxmlformats.org/drawingml/2006/main" prst="upDownArrow">
            <a:avLst/>
          </a:prstGeom>
          <a:solidFill xmlns:a="http://schemas.openxmlformats.org/drawingml/2006/main">
            <a:srgbClr val="1E293B"/>
          </a:solidFill>
          <a:ln xmlns:a="http://schemas.openxmlformats.org/drawingml/2006/main" w="9525">
            <a:solidFill>
              <a:srgbClr val="1E293B"/>
            </a:solidFill>
            <a:prstDash val="solid"/>
          </a:ln>
        </p:spPr>
      </p:sp>
      <p:sp>
        <p:nvSpPr>
          <p:cNvPr id="29" name="">
            <a:extLst xmlns:a="http://schemas.openxmlformats.org/drawingml/2006/main">
              <a:ext uri="{FF2B5EF4-FFF2-40B4-BE49-F238E27FC236}">
                <a16:creationId xmlns:a16="http://schemas.microsoft.com/office/drawing/2014/main" id="{D54ADDB4-0B80-4A89-A9A0-54E06F56C907}"/>
              </a:ext>
            </a:extLst>
          </p:cNvPr>
          <p:cNvSpPr>
            <a:spLocks xmlns:a="http://schemas.openxmlformats.org/drawingml/2006/main" noGrp="1"/>
          </p:cNvSpPr>
          <p:nvPr/>
        </p:nvSpPr>
        <p:spPr>
          <a:xfrm xmlns:a="http://schemas.openxmlformats.org/drawingml/2006/main">
            <a:off x="457200" y="4152900"/>
            <a:ext cx="2381250" cy="1428750"/>
          </a:xfrm>
          <a:prstGeom xmlns:a="http://schemas.openxmlformats.org/drawingml/2006/main" prst="rect">
            <a:avLst/>
          </a:prstGeom>
          <a:solidFill xmlns:a="http://schemas.openxmlformats.org/drawingml/2006/main">
            <a:srgbClr val="E8F6F5"/>
          </a:solidFill>
          <a:ln xmlns:a="http://schemas.openxmlformats.org/drawingml/2006/main" w="19050">
            <a:solidFill>
              <a:srgbClr val="0A9396"/>
            </a:solidFill>
            <a:prstDash val="solid"/>
          </a:ln>
        </p:spPr>
      </p:sp>
      <p:sp>
        <p:nvSpPr>
          <p:cNvPr id="30" name="">
            <a:extLst xmlns:a="http://schemas.openxmlformats.org/drawingml/2006/main">
              <a:ext uri="{FF2B5EF4-FFF2-40B4-BE49-F238E27FC236}">
                <a16:creationId xmlns:a16="http://schemas.microsoft.com/office/drawing/2014/main" id="{B80B5CFA-0894-4363-8D4B-328A6C199439}"/>
              </a:ext>
            </a:extLst>
          </p:cNvPr>
          <p:cNvSpPr>
            <a:spLocks xmlns:a="http://schemas.openxmlformats.org/drawingml/2006/main" noGrp="1"/>
          </p:cNvSpPr>
          <p:nvPr/>
        </p:nvSpPr>
        <p:spPr>
          <a:xfrm xmlns:a="http://schemas.openxmlformats.org/drawingml/2006/main">
            <a:off x="457200" y="4152900"/>
            <a:ext cx="2381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411A2078-F8BA-42D4-8A82-7F4DFE8A5146}"/>
              </a:ext>
            </a:extLst>
          </p:cNvPr>
          <p:cNvSpPr>
            <a:spLocks xmlns:a="http://schemas.openxmlformats.org/drawingml/2006/main" noGrp="1"/>
          </p:cNvSpPr>
          <p:nvPr/>
        </p:nvSpPr>
        <p:spPr>
          <a:xfrm xmlns:a="http://schemas.openxmlformats.org/drawingml/2006/main">
            <a:off x="609600" y="4305300"/>
            <a:ext cx="20764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Motor drive</a:t>
            </a:r>
          </a:p>
        </p:txBody>
      </p:sp>
      <p:sp>
        <p:nvSpPr>
          <p:cNvPr id="32" name="">
            <a:extLst xmlns:a="http://schemas.openxmlformats.org/drawingml/2006/main">
              <a:ext uri="{FF2B5EF4-FFF2-40B4-BE49-F238E27FC236}">
                <a16:creationId xmlns:a16="http://schemas.microsoft.com/office/drawing/2014/main" id="{1C1010CC-DCCC-4E1A-84D9-04C04AAB21FE}"/>
              </a:ext>
            </a:extLst>
          </p:cNvPr>
          <p:cNvSpPr>
            <a:spLocks xmlns:a="http://schemas.openxmlformats.org/drawingml/2006/main" noGrp="1"/>
          </p:cNvSpPr>
          <p:nvPr/>
        </p:nvSpPr>
        <p:spPr>
          <a:xfrm xmlns:a="http://schemas.openxmlformats.org/drawingml/2006/main">
            <a:off x="609600" y="4629150"/>
            <a:ext cx="2076450" cy="857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3-phase PWM + brake</a:t>
            </a:r>
          </a:p>
          <a:p xmlns:a="http://schemas.openxmlformats.org/drawingml/2006/main">
            <a:pPr algn="l">
              <a:defRPr sz="1125">
                <a:solidFill>
                  <a:srgbClr val="1E293B"/>
                </a:solidFill>
                <a:latin typeface="Arial"/>
                <a:ea typeface="Arial"/>
                <a:cs typeface="Arial"/>
              </a:defRPr>
            </a:pPr>
            <a:r>
              <a:t>DShot × 4</a:t>
            </a:r>
          </a:p>
          <a:p xmlns:a="http://schemas.openxmlformats.org/drawingml/2006/main">
            <a:pPr algn="l">
              <a:defRPr sz="1125">
                <a:solidFill>
                  <a:srgbClr val="1E293B"/>
                </a:solidFill>
                <a:latin typeface="Arial"/>
                <a:ea typeface="Arial"/>
                <a:cs typeface="Arial"/>
              </a:defRPr>
            </a:pPr>
            <a:r>
              <a:t>Timers × 2</a:t>
            </a:r>
          </a:p>
        </p:txBody>
      </p:sp>
      <p:sp>
        <p:nvSpPr>
          <p:cNvPr id="33" name="">
            <a:extLst xmlns:a="http://schemas.openxmlformats.org/drawingml/2006/main">
              <a:ext uri="{FF2B5EF4-FFF2-40B4-BE49-F238E27FC236}">
                <a16:creationId xmlns:a16="http://schemas.microsoft.com/office/drawing/2014/main" id="{7C9B2609-7DB5-42D3-9C1D-11C6EFDD7AC5}"/>
              </a:ext>
            </a:extLst>
          </p:cNvPr>
          <p:cNvSpPr>
            <a:spLocks xmlns:a="http://schemas.openxmlformats.org/drawingml/2006/main" noGrp="1"/>
          </p:cNvSpPr>
          <p:nvPr/>
        </p:nvSpPr>
        <p:spPr>
          <a:xfrm xmlns:a="http://schemas.openxmlformats.org/drawingml/2006/main">
            <a:off x="2990850" y="4152900"/>
            <a:ext cx="2381250" cy="1428750"/>
          </a:xfrm>
          <a:prstGeom xmlns:a="http://schemas.openxmlformats.org/drawingml/2006/main" prst="rect">
            <a:avLst/>
          </a:prstGeom>
          <a:solidFill xmlns:a="http://schemas.openxmlformats.org/drawingml/2006/main">
            <a:srgbClr val="E8F6F5"/>
          </a:solidFill>
          <a:ln xmlns:a="http://schemas.openxmlformats.org/drawingml/2006/main" w="19050">
            <a:solidFill>
              <a:srgbClr val="0A9396"/>
            </a:solidFill>
            <a:prstDash val="solid"/>
          </a:ln>
        </p:spPr>
      </p:sp>
      <p:sp>
        <p:nvSpPr>
          <p:cNvPr id="34" name="">
            <a:extLst xmlns:a="http://schemas.openxmlformats.org/drawingml/2006/main">
              <a:ext uri="{FF2B5EF4-FFF2-40B4-BE49-F238E27FC236}">
                <a16:creationId xmlns:a16="http://schemas.microsoft.com/office/drawing/2014/main" id="{26A7D874-DAA4-46A4-8DEE-AC8B6FFE3547}"/>
              </a:ext>
            </a:extLst>
          </p:cNvPr>
          <p:cNvSpPr>
            <a:spLocks xmlns:a="http://schemas.openxmlformats.org/drawingml/2006/main" noGrp="1"/>
          </p:cNvSpPr>
          <p:nvPr/>
        </p:nvSpPr>
        <p:spPr>
          <a:xfrm xmlns:a="http://schemas.openxmlformats.org/drawingml/2006/main">
            <a:off x="2990850" y="4152900"/>
            <a:ext cx="2381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B022CD4D-72D6-4B3A-B0C7-36758CD1EC10}"/>
              </a:ext>
            </a:extLst>
          </p:cNvPr>
          <p:cNvSpPr>
            <a:spLocks xmlns:a="http://schemas.openxmlformats.org/drawingml/2006/main" noGrp="1"/>
          </p:cNvSpPr>
          <p:nvPr/>
        </p:nvSpPr>
        <p:spPr>
          <a:xfrm xmlns:a="http://schemas.openxmlformats.org/drawingml/2006/main">
            <a:off x="3143250" y="4305300"/>
            <a:ext cx="20764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Sensing &amp; math</a:t>
            </a:r>
          </a:p>
        </p:txBody>
      </p:sp>
      <p:sp>
        <p:nvSpPr>
          <p:cNvPr id="36" name="">
            <a:extLst xmlns:a="http://schemas.openxmlformats.org/drawingml/2006/main">
              <a:ext uri="{FF2B5EF4-FFF2-40B4-BE49-F238E27FC236}">
                <a16:creationId xmlns:a16="http://schemas.microsoft.com/office/drawing/2014/main" id="{45DE6830-8AF3-44FB-8B7D-933E2B47B62C}"/>
              </a:ext>
            </a:extLst>
          </p:cNvPr>
          <p:cNvSpPr>
            <a:spLocks xmlns:a="http://schemas.openxmlformats.org/drawingml/2006/main" noGrp="1"/>
          </p:cNvSpPr>
          <p:nvPr/>
        </p:nvSpPr>
        <p:spPr>
          <a:xfrm xmlns:a="http://schemas.openxmlformats.org/drawingml/2006/main">
            <a:off x="3143250" y="4629150"/>
            <a:ext cx="2076450" cy="857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SAR ADC, 8-bit</a:t>
            </a:r>
          </a:p>
          <a:p xmlns:a="http://schemas.openxmlformats.org/drawingml/2006/main">
            <a:pPr algn="l">
              <a:defRPr sz="1125">
                <a:solidFill>
                  <a:srgbClr val="1E293B"/>
                </a:solidFill>
                <a:latin typeface="Arial"/>
                <a:ea typeface="Arial"/>
                <a:cs typeface="Arial"/>
              </a:defRPr>
            </a:pPr>
            <a:r>
              <a:t>Encoder + Hall</a:t>
            </a:r>
          </a:p>
          <a:p xmlns:a="http://schemas.openxmlformats.org/drawingml/2006/main">
            <a:pPr algn="l">
              <a:defRPr sz="1125">
                <a:solidFill>
                  <a:srgbClr val="1E293B"/>
                </a:solidFill>
                <a:latin typeface="Arial"/>
                <a:ea typeface="Arial"/>
                <a:cs typeface="Arial"/>
              </a:defRPr>
            </a:pPr>
            <a:r>
              <a:t>CORDIC</a:t>
            </a:r>
          </a:p>
        </p:txBody>
      </p:sp>
      <p:sp>
        <p:nvSpPr>
          <p:cNvPr id="37" name="">
            <a:extLst xmlns:a="http://schemas.openxmlformats.org/drawingml/2006/main">
              <a:ext uri="{FF2B5EF4-FFF2-40B4-BE49-F238E27FC236}">
                <a16:creationId xmlns:a16="http://schemas.microsoft.com/office/drawing/2014/main" id="{C0548ACF-D4E5-456E-8B68-90A8F338FB07}"/>
              </a:ext>
            </a:extLst>
          </p:cNvPr>
          <p:cNvSpPr>
            <a:spLocks xmlns:a="http://schemas.openxmlformats.org/drawingml/2006/main" noGrp="1"/>
          </p:cNvSpPr>
          <p:nvPr/>
        </p:nvSpPr>
        <p:spPr>
          <a:xfrm xmlns:a="http://schemas.openxmlformats.org/drawingml/2006/main">
            <a:off x="5524500" y="4152900"/>
            <a:ext cx="2476500" cy="1428750"/>
          </a:xfrm>
          <a:prstGeom xmlns:a="http://schemas.openxmlformats.org/drawingml/2006/main" prst="rect">
            <a:avLst/>
          </a:prstGeom>
          <a:solidFill xmlns:a="http://schemas.openxmlformats.org/drawingml/2006/main">
            <a:srgbClr val="F8FAFC"/>
          </a:solidFill>
          <a:ln xmlns:a="http://schemas.openxmlformats.org/drawingml/2006/main" w="19050">
            <a:solidFill>
              <a:srgbClr val="8DB4D4"/>
            </a:solidFill>
            <a:prstDash val="solid"/>
          </a:ln>
        </p:spPr>
      </p:sp>
      <p:sp>
        <p:nvSpPr>
          <p:cNvPr id="38" name="">
            <a:extLst xmlns:a="http://schemas.openxmlformats.org/drawingml/2006/main">
              <a:ext uri="{FF2B5EF4-FFF2-40B4-BE49-F238E27FC236}">
                <a16:creationId xmlns:a16="http://schemas.microsoft.com/office/drawing/2014/main" id="{DB317939-6590-495F-B9B8-8F32C4BCF2AE}"/>
              </a:ext>
            </a:extLst>
          </p:cNvPr>
          <p:cNvSpPr>
            <a:spLocks xmlns:a="http://schemas.openxmlformats.org/drawingml/2006/main" noGrp="1"/>
          </p:cNvSpPr>
          <p:nvPr/>
        </p:nvSpPr>
        <p:spPr>
          <a:xfrm xmlns:a="http://schemas.openxmlformats.org/drawingml/2006/main">
            <a:off x="5524500" y="4152900"/>
            <a:ext cx="2476500" cy="476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F0242EEB-0A92-4076-B9BA-EAA7006C57AC}"/>
              </a:ext>
            </a:extLst>
          </p:cNvPr>
          <p:cNvSpPr>
            <a:spLocks xmlns:a="http://schemas.openxmlformats.org/drawingml/2006/main" noGrp="1"/>
          </p:cNvSpPr>
          <p:nvPr/>
        </p:nvSpPr>
        <p:spPr>
          <a:xfrm xmlns:a="http://schemas.openxmlformats.org/drawingml/2006/main">
            <a:off x="5676900" y="4305300"/>
            <a:ext cx="21717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Connectivity &amp; test</a:t>
            </a:r>
          </a:p>
        </p:txBody>
      </p:sp>
      <p:sp>
        <p:nvSpPr>
          <p:cNvPr id="40" name="">
            <a:extLst xmlns:a="http://schemas.openxmlformats.org/drawingml/2006/main">
              <a:ext uri="{FF2B5EF4-FFF2-40B4-BE49-F238E27FC236}">
                <a16:creationId xmlns:a16="http://schemas.microsoft.com/office/drawing/2014/main" id="{3067B9F7-9F22-4623-A89D-E18ACBCBE320}"/>
              </a:ext>
            </a:extLst>
          </p:cNvPr>
          <p:cNvSpPr>
            <a:spLocks xmlns:a="http://schemas.openxmlformats.org/drawingml/2006/main" noGrp="1"/>
          </p:cNvSpPr>
          <p:nvPr/>
        </p:nvSpPr>
        <p:spPr>
          <a:xfrm xmlns:a="http://schemas.openxmlformats.org/drawingml/2006/main">
            <a:off x="5676900" y="4629150"/>
            <a:ext cx="2171700" cy="857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1E293B"/>
                </a:solidFill>
                <a:latin typeface="Arial"/>
                <a:ea typeface="Arial"/>
                <a:cs typeface="Arial"/>
              </a:defRPr>
            </a:pPr>
            <a:r>
              <a:t>UART × 2 · SPI · I²C</a:t>
            </a:r>
          </a:p>
          <a:p xmlns:a="http://schemas.openxmlformats.org/drawingml/2006/main">
            <a:pPr algn="l">
              <a:defRPr sz="1125">
                <a:solidFill>
                  <a:srgbClr val="1E293B"/>
                </a:solidFill>
                <a:latin typeface="Arial"/>
                <a:ea typeface="Arial"/>
                <a:cs typeface="Arial"/>
              </a:defRPr>
            </a:pPr>
            <a:r>
              <a:t>GPIO, atomic set/clear</a:t>
            </a:r>
          </a:p>
          <a:p xmlns:a="http://schemas.openxmlformats.org/drawingml/2006/main">
            <a:pPr algn="l">
              <a:defRPr sz="1125">
                <a:solidFill>
                  <a:srgbClr val="1E293B"/>
                </a:solidFill>
                <a:latin typeface="Arial"/>
                <a:ea typeface="Arial"/>
                <a:cs typeface="Arial"/>
              </a:defRPr>
            </a:pPr>
            <a:r>
              <a:t>JTAG + scan chains</a:t>
            </a:r>
          </a:p>
        </p:txBody>
      </p:sp>
      <p:sp>
        <p:nvSpPr>
          <p:cNvPr id="41" name="">
            <a:extLst xmlns:a="http://schemas.openxmlformats.org/drawingml/2006/main">
              <a:ext uri="{FF2B5EF4-FFF2-40B4-BE49-F238E27FC236}">
                <a16:creationId xmlns:a16="http://schemas.microsoft.com/office/drawing/2014/main" id="{A8C52D24-E9DC-40B8-9DBB-DAA44A130394}"/>
              </a:ext>
            </a:extLst>
          </p:cNvPr>
          <p:cNvSpPr>
            <a:spLocks xmlns:a="http://schemas.openxmlformats.org/drawingml/2006/main" noGrp="1"/>
          </p:cNvSpPr>
          <p:nvPr/>
        </p:nvSpPr>
        <p:spPr>
          <a:xfrm xmlns:a="http://schemas.openxmlformats.org/drawingml/2006/main">
            <a:off x="457200" y="5715000"/>
            <a:ext cx="7543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i="1">
                <a:solidFill>
                  <a:srgbClr val="6B7280"/>
                </a:solidFill>
                <a:latin typeface="Arial"/>
                <a:ea typeface="Arial"/>
                <a:cs typeface="Arial"/>
              </a:defRPr>
            </a:pPr>
            <a:r>
              <a:t>DG32-LITE block groups · 130 nm CMOS · pre-silicon design</a:t>
            </a:r>
          </a:p>
        </p:txBody>
      </p:sp>
      <p:sp>
        <p:nvSpPr>
          <p:cNvPr id="42" name="">
            <a:extLst xmlns:a="http://schemas.openxmlformats.org/drawingml/2006/main">
              <a:ext uri="{FF2B5EF4-FFF2-40B4-BE49-F238E27FC236}">
                <a16:creationId xmlns:a16="http://schemas.microsoft.com/office/drawing/2014/main" id="{03242964-F9A9-4AC1-B196-6882338A7CBA}"/>
              </a:ext>
            </a:extLst>
          </p:cNvPr>
          <p:cNvSpPr>
            <a:spLocks xmlns:a="http://schemas.openxmlformats.org/drawingml/2006/main" noGrp="1"/>
          </p:cNvSpPr>
          <p:nvPr/>
        </p:nvSpPr>
        <p:spPr>
          <a:xfrm xmlns:a="http://schemas.openxmlformats.org/drawingml/2006/main">
            <a:off x="8382000" y="1676400"/>
            <a:ext cx="323850" cy="323850"/>
          </a:xfrm>
          <a:prstGeom xmlns:a="http://schemas.openxmlformats.org/drawingml/2006/main" prst="ellipse">
            <a:avLst/>
          </a:prstGeom>
          <a:solidFill xmlns:a="http://schemas.openxmlformats.org/drawingml/2006/main">
            <a:srgbClr val="07686A"/>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C03DE522-5E35-4FE6-B0D9-3573E090F70E}"/>
              </a:ext>
            </a:extLst>
          </p:cNvPr>
          <p:cNvSpPr>
            <a:spLocks xmlns:a="http://schemas.openxmlformats.org/drawingml/2006/main" noGrp="1"/>
          </p:cNvSpPr>
          <p:nvPr/>
        </p:nvSpPr>
        <p:spPr>
          <a:xfrm xmlns:a="http://schemas.openxmlformats.org/drawingml/2006/main">
            <a:off x="8382000" y="1733550"/>
            <a:ext cx="3238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FFFFFF"/>
                </a:solidFill>
                <a:latin typeface="Arial"/>
                <a:ea typeface="Arial"/>
                <a:cs typeface="Arial"/>
              </a:defRPr>
            </a:pPr>
            <a:r>
              <a:t>1</a:t>
            </a:r>
          </a:p>
        </p:txBody>
      </p:sp>
      <p:sp>
        <p:nvSpPr>
          <p:cNvPr id="44" name="">
            <a:extLst xmlns:a="http://schemas.openxmlformats.org/drawingml/2006/main">
              <a:ext uri="{FF2B5EF4-FFF2-40B4-BE49-F238E27FC236}">
                <a16:creationId xmlns:a16="http://schemas.microsoft.com/office/drawing/2014/main" id="{A5DA2036-FEF7-448A-AF85-48AA99E55D6B}"/>
              </a:ext>
            </a:extLst>
          </p:cNvPr>
          <p:cNvSpPr>
            <a:spLocks xmlns:a="http://schemas.openxmlformats.org/drawingml/2006/main" noGrp="1"/>
          </p:cNvSpPr>
          <p:nvPr/>
        </p:nvSpPr>
        <p:spPr>
          <a:xfrm xmlns:a="http://schemas.openxmlformats.org/drawingml/2006/main">
            <a:off x="8839200" y="1695450"/>
            <a:ext cx="28956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Two masters</a:t>
            </a:r>
          </a:p>
        </p:txBody>
      </p:sp>
      <p:sp>
        <p:nvSpPr>
          <p:cNvPr id="45" name="">
            <a:extLst xmlns:a="http://schemas.openxmlformats.org/drawingml/2006/main">
              <a:ext uri="{FF2B5EF4-FFF2-40B4-BE49-F238E27FC236}">
                <a16:creationId xmlns:a16="http://schemas.microsoft.com/office/drawing/2014/main" id="{3EAE5567-A241-4998-8F76-184F2960A6A7}"/>
              </a:ext>
            </a:extLst>
          </p:cNvPr>
          <p:cNvSpPr>
            <a:spLocks xmlns:a="http://schemas.openxmlformats.org/drawingml/2006/main" noGrp="1"/>
          </p:cNvSpPr>
          <p:nvPr/>
        </p:nvSpPr>
        <p:spPr>
          <a:xfrm xmlns:a="http://schemas.openxmlformats.org/drawingml/2006/main">
            <a:off x="8839200" y="1981200"/>
            <a:ext cx="2895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The CPU and a DMA share the bus; the CPU always has priority.</a:t>
            </a:r>
          </a:p>
        </p:txBody>
      </p:sp>
      <p:sp>
        <p:nvSpPr>
          <p:cNvPr id="46" name="">
            <a:extLst xmlns:a="http://schemas.openxmlformats.org/drawingml/2006/main">
              <a:ext uri="{FF2B5EF4-FFF2-40B4-BE49-F238E27FC236}">
                <a16:creationId xmlns:a16="http://schemas.microsoft.com/office/drawing/2014/main" id="{F538DB07-8E73-49F1-A25E-362479242484}"/>
              </a:ext>
            </a:extLst>
          </p:cNvPr>
          <p:cNvSpPr>
            <a:spLocks xmlns:a="http://schemas.openxmlformats.org/drawingml/2006/main" noGrp="1"/>
          </p:cNvSpPr>
          <p:nvPr/>
        </p:nvSpPr>
        <p:spPr>
          <a:xfrm xmlns:a="http://schemas.openxmlformats.org/drawingml/2006/main">
            <a:off x="8382000" y="2667000"/>
            <a:ext cx="323850" cy="323850"/>
          </a:xfrm>
          <a:prstGeom xmlns:a="http://schemas.openxmlformats.org/drawingml/2006/main" prst="ellipse">
            <a:avLst/>
          </a:prstGeom>
          <a:solidFill xmlns:a="http://schemas.openxmlformats.org/drawingml/2006/main">
            <a:srgbClr val="07686A"/>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C80C3F87-8733-4D88-9834-FC9A939374D3}"/>
              </a:ext>
            </a:extLst>
          </p:cNvPr>
          <p:cNvSpPr>
            <a:spLocks xmlns:a="http://schemas.openxmlformats.org/drawingml/2006/main" noGrp="1"/>
          </p:cNvSpPr>
          <p:nvPr/>
        </p:nvSpPr>
        <p:spPr>
          <a:xfrm xmlns:a="http://schemas.openxmlformats.org/drawingml/2006/main">
            <a:off x="8382000" y="2724150"/>
            <a:ext cx="3238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FFFFFF"/>
                </a:solidFill>
                <a:latin typeface="Arial"/>
                <a:ea typeface="Arial"/>
                <a:cs typeface="Arial"/>
              </a:defRPr>
            </a:pPr>
            <a:r>
              <a:t>2</a:t>
            </a:r>
          </a:p>
        </p:txBody>
      </p:sp>
      <p:sp>
        <p:nvSpPr>
          <p:cNvPr id="48" name="">
            <a:extLst xmlns:a="http://schemas.openxmlformats.org/drawingml/2006/main">
              <a:ext uri="{FF2B5EF4-FFF2-40B4-BE49-F238E27FC236}">
                <a16:creationId xmlns:a16="http://schemas.microsoft.com/office/drawing/2014/main" id="{237DF2F1-675C-443D-BDAD-5246289D2C7F}"/>
              </a:ext>
            </a:extLst>
          </p:cNvPr>
          <p:cNvSpPr>
            <a:spLocks xmlns:a="http://schemas.openxmlformats.org/drawingml/2006/main" noGrp="1"/>
          </p:cNvSpPr>
          <p:nvPr/>
        </p:nvSpPr>
        <p:spPr>
          <a:xfrm xmlns:a="http://schemas.openxmlformats.org/drawingml/2006/main">
            <a:off x="8839200" y="2686050"/>
            <a:ext cx="28956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Deterministic latency</a:t>
            </a:r>
          </a:p>
        </p:txBody>
      </p:sp>
      <p:sp>
        <p:nvSpPr>
          <p:cNvPr id="49" name="">
            <a:extLst xmlns:a="http://schemas.openxmlformats.org/drawingml/2006/main">
              <a:ext uri="{FF2B5EF4-FFF2-40B4-BE49-F238E27FC236}">
                <a16:creationId xmlns:a16="http://schemas.microsoft.com/office/drawing/2014/main" id="{F7A5FBD6-F9BC-4263-979E-4D9DF7757F00}"/>
              </a:ext>
            </a:extLst>
          </p:cNvPr>
          <p:cNvSpPr>
            <a:spLocks xmlns:a="http://schemas.openxmlformats.org/drawingml/2006/main" noGrp="1"/>
          </p:cNvSpPr>
          <p:nvPr/>
        </p:nvSpPr>
        <p:spPr>
          <a:xfrm xmlns:a="http://schemas.openxmlformats.org/drawingml/2006/main">
            <a:off x="8839200" y="2971800"/>
            <a:ext cx="2895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One outstanding request at a time keeps timing predictable.</a:t>
            </a:r>
          </a:p>
        </p:txBody>
      </p:sp>
      <p:sp>
        <p:nvSpPr>
          <p:cNvPr id="50" name="">
            <a:extLst xmlns:a="http://schemas.openxmlformats.org/drawingml/2006/main">
              <a:ext uri="{FF2B5EF4-FFF2-40B4-BE49-F238E27FC236}">
                <a16:creationId xmlns:a16="http://schemas.microsoft.com/office/drawing/2014/main" id="{5C672961-FC63-4DC0-BAD2-D7FC3B172E9B}"/>
              </a:ext>
            </a:extLst>
          </p:cNvPr>
          <p:cNvSpPr>
            <a:spLocks xmlns:a="http://schemas.openxmlformats.org/drawingml/2006/main" noGrp="1"/>
          </p:cNvSpPr>
          <p:nvPr/>
        </p:nvSpPr>
        <p:spPr>
          <a:xfrm xmlns:a="http://schemas.openxmlformats.org/drawingml/2006/main">
            <a:off x="8382000" y="3657600"/>
            <a:ext cx="323850" cy="323850"/>
          </a:xfrm>
          <a:prstGeom xmlns:a="http://schemas.openxmlformats.org/drawingml/2006/main" prst="ellipse">
            <a:avLst/>
          </a:prstGeom>
          <a:solidFill xmlns:a="http://schemas.openxmlformats.org/drawingml/2006/main">
            <a:srgbClr val="07686A"/>
          </a:solidFill>
          <a:ln xmlns:a="http://schemas.openxmlformats.org/drawingml/2006/main" w="0">
            <a:noFill/>
            <a:prstDash val="solid"/>
          </a:ln>
        </p:spPr>
      </p:sp>
      <p:sp>
        <p:nvSpPr>
          <p:cNvPr id="51" name="">
            <a:extLst xmlns:a="http://schemas.openxmlformats.org/drawingml/2006/main">
              <a:ext uri="{FF2B5EF4-FFF2-40B4-BE49-F238E27FC236}">
                <a16:creationId xmlns:a16="http://schemas.microsoft.com/office/drawing/2014/main" id="{677ACCCB-951A-484C-BCCF-C6F1EE63F310}"/>
              </a:ext>
            </a:extLst>
          </p:cNvPr>
          <p:cNvSpPr>
            <a:spLocks xmlns:a="http://schemas.openxmlformats.org/drawingml/2006/main" noGrp="1"/>
          </p:cNvSpPr>
          <p:nvPr/>
        </p:nvSpPr>
        <p:spPr>
          <a:xfrm xmlns:a="http://schemas.openxmlformats.org/drawingml/2006/main">
            <a:off x="8382000" y="3714750"/>
            <a:ext cx="3238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FFFFFF"/>
                </a:solidFill>
                <a:latin typeface="Arial"/>
                <a:ea typeface="Arial"/>
                <a:cs typeface="Arial"/>
              </a:defRPr>
            </a:pPr>
            <a:r>
              <a:t>3</a:t>
            </a:r>
          </a:p>
        </p:txBody>
      </p:sp>
      <p:sp>
        <p:nvSpPr>
          <p:cNvPr id="52" name="">
            <a:extLst xmlns:a="http://schemas.openxmlformats.org/drawingml/2006/main">
              <a:ext uri="{FF2B5EF4-FFF2-40B4-BE49-F238E27FC236}">
                <a16:creationId xmlns:a16="http://schemas.microsoft.com/office/drawing/2014/main" id="{799E6E22-8C54-4B33-8805-6B21B2B96E7C}"/>
              </a:ext>
            </a:extLst>
          </p:cNvPr>
          <p:cNvSpPr>
            <a:spLocks xmlns:a="http://schemas.openxmlformats.org/drawingml/2006/main" noGrp="1"/>
          </p:cNvSpPr>
          <p:nvPr/>
        </p:nvSpPr>
        <p:spPr>
          <a:xfrm xmlns:a="http://schemas.openxmlformats.org/drawingml/2006/main">
            <a:off x="8839200" y="3676650"/>
            <a:ext cx="28956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Faults contained</a:t>
            </a:r>
          </a:p>
        </p:txBody>
      </p:sp>
      <p:sp>
        <p:nvSpPr>
          <p:cNvPr id="53" name="">
            <a:extLst xmlns:a="http://schemas.openxmlformats.org/drawingml/2006/main">
              <a:ext uri="{FF2B5EF4-FFF2-40B4-BE49-F238E27FC236}">
                <a16:creationId xmlns:a16="http://schemas.microsoft.com/office/drawing/2014/main" id="{F5FFBE04-EA51-49F0-877C-420A3688878A}"/>
              </a:ext>
            </a:extLst>
          </p:cNvPr>
          <p:cNvSpPr>
            <a:spLocks xmlns:a="http://schemas.openxmlformats.org/drawingml/2006/main" noGrp="1"/>
          </p:cNvSpPr>
          <p:nvPr/>
        </p:nvSpPr>
        <p:spPr>
          <a:xfrm xmlns:a="http://schemas.openxmlformats.org/drawingml/2006/main">
            <a:off x="8839200" y="3962400"/>
            <a:ext cx="2895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Unmapped or disabled addresses return a bus error instead of hanging.</a:t>
            </a:r>
          </a:p>
        </p:txBody>
      </p:sp>
      <p:sp>
        <p:nvSpPr>
          <p:cNvPr id="54" name="">
            <a:extLst xmlns:a="http://schemas.openxmlformats.org/drawingml/2006/main">
              <a:ext uri="{FF2B5EF4-FFF2-40B4-BE49-F238E27FC236}">
                <a16:creationId xmlns:a16="http://schemas.microsoft.com/office/drawing/2014/main" id="{3898362F-2D7C-444E-B563-D4E071EBA92F}"/>
              </a:ext>
            </a:extLst>
          </p:cNvPr>
          <p:cNvSpPr>
            <a:spLocks xmlns:a="http://schemas.openxmlformats.org/drawingml/2006/main" noGrp="1"/>
          </p:cNvSpPr>
          <p:nvPr/>
        </p:nvSpPr>
        <p:spPr>
          <a:xfrm xmlns:a="http://schemas.openxmlformats.org/drawingml/2006/main">
            <a:off x="8382000" y="4648200"/>
            <a:ext cx="323850" cy="323850"/>
          </a:xfrm>
          <a:prstGeom xmlns:a="http://schemas.openxmlformats.org/drawingml/2006/main" prst="ellipse">
            <a:avLst/>
          </a:prstGeom>
          <a:solidFill xmlns:a="http://schemas.openxmlformats.org/drawingml/2006/main">
            <a:srgbClr val="07686A"/>
          </a:solidFill>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25CC966E-9B11-47B8-8185-FA9F1FEE6B53}"/>
              </a:ext>
            </a:extLst>
          </p:cNvPr>
          <p:cNvSpPr>
            <a:spLocks xmlns:a="http://schemas.openxmlformats.org/drawingml/2006/main" noGrp="1"/>
          </p:cNvSpPr>
          <p:nvPr/>
        </p:nvSpPr>
        <p:spPr>
          <a:xfrm xmlns:a="http://schemas.openxmlformats.org/drawingml/2006/main">
            <a:off x="8382000" y="4705350"/>
            <a:ext cx="3238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FFFFFF"/>
                </a:solidFill>
                <a:latin typeface="Arial"/>
                <a:ea typeface="Arial"/>
                <a:cs typeface="Arial"/>
              </a:defRPr>
            </a:pPr>
            <a:r>
              <a:t>4</a:t>
            </a:r>
          </a:p>
        </p:txBody>
      </p:sp>
      <p:sp>
        <p:nvSpPr>
          <p:cNvPr id="56" name="">
            <a:extLst xmlns:a="http://schemas.openxmlformats.org/drawingml/2006/main">
              <a:ext uri="{FF2B5EF4-FFF2-40B4-BE49-F238E27FC236}">
                <a16:creationId xmlns:a16="http://schemas.microsoft.com/office/drawing/2014/main" id="{05384C87-3BE4-40C6-8FA6-473D0623F4D4}"/>
              </a:ext>
            </a:extLst>
          </p:cNvPr>
          <p:cNvSpPr>
            <a:spLocks xmlns:a="http://schemas.openxmlformats.org/drawingml/2006/main" noGrp="1"/>
          </p:cNvSpPr>
          <p:nvPr/>
        </p:nvSpPr>
        <p:spPr>
          <a:xfrm xmlns:a="http://schemas.openxmlformats.org/drawingml/2006/main">
            <a:off x="8839200" y="4667250"/>
            <a:ext cx="28956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Register slaves</a:t>
            </a:r>
          </a:p>
        </p:txBody>
      </p:sp>
      <p:sp>
        <p:nvSpPr>
          <p:cNvPr id="57" name="">
            <a:extLst xmlns:a="http://schemas.openxmlformats.org/drawingml/2006/main">
              <a:ext uri="{FF2B5EF4-FFF2-40B4-BE49-F238E27FC236}">
                <a16:creationId xmlns:a16="http://schemas.microsoft.com/office/drawing/2014/main" id="{8CA88725-DDFA-4F9B-BFDF-85B63B34DB88}"/>
              </a:ext>
            </a:extLst>
          </p:cNvPr>
          <p:cNvSpPr>
            <a:spLocks xmlns:a="http://schemas.openxmlformats.org/drawingml/2006/main" noGrp="1"/>
          </p:cNvSpPr>
          <p:nvPr/>
        </p:nvSpPr>
        <p:spPr>
          <a:xfrm xmlns:a="http://schemas.openxmlformats.org/drawingml/2006/main">
            <a:off x="8839200" y="4953000"/>
            <a:ext cx="2895600" cy="4953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Every peripheral is a 32-bit register block on the same bus.</a:t>
            </a:r>
          </a:p>
        </p:txBody>
      </p:sp>
      <p:sp>
        <p:nvSpPr>
          <p:cNvPr id="58" name="">
            <a:extLst xmlns:a="http://schemas.openxmlformats.org/drawingml/2006/main">
              <a:ext uri="{FF2B5EF4-FFF2-40B4-BE49-F238E27FC236}">
                <a16:creationId xmlns:a16="http://schemas.microsoft.com/office/drawing/2014/main" id="{7D0D8333-0E6E-4E8B-8028-6E97C9EF6878}"/>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DG32-LITE investor block diagram p1; tape-in block diagram; block architecture §3.</a:t>
            </a:r>
          </a:p>
        </p:txBody>
      </p:sp>
    </p:spTree>
    <p:extLst>
      <p:ext uri="{BB962C8B-B14F-4D97-AF65-F5344CB8AC3E}">
        <p14:creationId xmlns:p14="http://schemas.microsoft.com/office/powerpoint/2010/main" val="1850245128"/>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77F25725-2E10-4414-B238-6A8A953BB1B0}"/>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7267E70-9515-4656-9373-6CF48F239239}"/>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05 · DESIGN PREMISES</a:t>
            </a:r>
          </a:p>
        </p:txBody>
      </p:sp>
      <p:sp>
        <p:nvSpPr>
          <p:cNvPr id="3" name="">
            <a:extLst xmlns:a="http://schemas.openxmlformats.org/drawingml/2006/main">
              <a:ext uri="{FF2B5EF4-FFF2-40B4-BE49-F238E27FC236}">
                <a16:creationId xmlns:a16="http://schemas.microsoft.com/office/drawing/2014/main" id="{BF247081-2883-4758-93C8-EF4610149A4C}"/>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hard constraints shaped every block</a:t>
            </a:r>
          </a:p>
        </p:txBody>
      </p:sp>
      <p:sp>
        <p:nvSpPr>
          <p:cNvPr id="4" name="">
            <a:extLst xmlns:a="http://schemas.openxmlformats.org/drawingml/2006/main">
              <a:ext uri="{FF2B5EF4-FFF2-40B4-BE49-F238E27FC236}">
                <a16:creationId xmlns:a16="http://schemas.microsoft.com/office/drawing/2014/main" id="{DAEC8785-CA94-4D81-9D55-43256C122A6D}"/>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Each constraint is a finding from bringing up the hardened design, and each one sets a block’s shape</a:t>
            </a:r>
          </a:p>
        </p:txBody>
      </p:sp>
      <p:sp>
        <p:nvSpPr>
          <p:cNvPr id="5" name="">
            <a:extLst xmlns:a="http://schemas.openxmlformats.org/drawingml/2006/main">
              <a:ext uri="{FF2B5EF4-FFF2-40B4-BE49-F238E27FC236}">
                <a16:creationId xmlns:a16="http://schemas.microsoft.com/office/drawing/2014/main" id="{B10CD07F-B1BB-4C9B-8A5F-6FEB3C85746A}"/>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267D177-3FCF-46B4-B389-F337DD8712E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08C99D7-FAFC-4AE1-9F69-753633580376}"/>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D9140755-7434-4DE9-B7E3-1F655A0DC841}"/>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05</a:t>
            </a:r>
          </a:p>
        </p:txBody>
      </p:sp>
      <p:sp>
        <p:nvSpPr>
          <p:cNvPr id="9" name="">
            <a:extLst xmlns:a="http://schemas.openxmlformats.org/drawingml/2006/main">
              <a:ext uri="{FF2B5EF4-FFF2-40B4-BE49-F238E27FC236}">
                <a16:creationId xmlns:a16="http://schemas.microsoft.com/office/drawing/2014/main" id="{2025BFB0-F2CE-43F0-BDBE-7401925505B8}"/>
              </a:ext>
            </a:extLst>
          </p:cNvPr>
          <p:cNvSpPr>
            <a:spLocks xmlns:a="http://schemas.openxmlformats.org/drawingml/2006/main" noGrp="1"/>
          </p:cNvSpPr>
          <p:nvPr/>
        </p:nvSpPr>
        <p:spPr>
          <a:xfrm xmlns:a="http://schemas.openxmlformats.org/drawingml/2006/main">
            <a:off x="457200" y="1638300"/>
            <a:ext cx="11277600" cy="40005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AACFAF-3151-46C9-ADBD-7D3F2A4A53E8}"/>
              </a:ext>
            </a:extLst>
          </p:cNvPr>
          <p:cNvSpPr>
            <a:spLocks xmlns:a="http://schemas.openxmlformats.org/drawingml/2006/main" noGrp="1"/>
          </p:cNvSpPr>
          <p:nvPr/>
        </p:nvSpPr>
        <p:spPr>
          <a:xfrm xmlns:a="http://schemas.openxmlformats.org/drawingml/2006/main">
            <a:off x="590550" y="1752600"/>
            <a:ext cx="2667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CONSTRAINT</a:t>
            </a:r>
          </a:p>
        </p:txBody>
      </p:sp>
      <p:sp>
        <p:nvSpPr>
          <p:cNvPr id="11" name="">
            <a:extLst xmlns:a="http://schemas.openxmlformats.org/drawingml/2006/main">
              <a:ext uri="{FF2B5EF4-FFF2-40B4-BE49-F238E27FC236}">
                <a16:creationId xmlns:a16="http://schemas.microsoft.com/office/drawing/2014/main" id="{FAD783AF-DECC-4356-84C0-3B2142D0FF75}"/>
              </a:ext>
            </a:extLst>
          </p:cNvPr>
          <p:cNvSpPr>
            <a:spLocks xmlns:a="http://schemas.openxmlformats.org/drawingml/2006/main" noGrp="1"/>
          </p:cNvSpPr>
          <p:nvPr/>
        </p:nvSpPr>
        <p:spPr>
          <a:xfrm xmlns:a="http://schemas.openxmlformats.org/drawingml/2006/main">
            <a:off x="3448050" y="1752600"/>
            <a:ext cx="35242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MEANS</a:t>
            </a:r>
          </a:p>
        </p:txBody>
      </p:sp>
      <p:sp>
        <p:nvSpPr>
          <p:cNvPr id="12" name="">
            <a:extLst xmlns:a="http://schemas.openxmlformats.org/drawingml/2006/main">
              <a:ext uri="{FF2B5EF4-FFF2-40B4-BE49-F238E27FC236}">
                <a16:creationId xmlns:a16="http://schemas.microsoft.com/office/drawing/2014/main" id="{E77AA008-91BD-4C9E-88C0-D06024C679F6}"/>
              </a:ext>
            </a:extLst>
          </p:cNvPr>
          <p:cNvSpPr>
            <a:spLocks xmlns:a="http://schemas.openxmlformats.org/drawingml/2006/main" noGrp="1"/>
          </p:cNvSpPr>
          <p:nvPr/>
        </p:nvSpPr>
        <p:spPr>
          <a:xfrm xmlns:a="http://schemas.openxmlformats.org/drawingml/2006/main">
            <a:off x="7162800" y="1752600"/>
            <a:ext cx="45148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THE DESIGN DOES</a:t>
            </a:r>
          </a:p>
        </p:txBody>
      </p:sp>
      <p:sp>
        <p:nvSpPr>
          <p:cNvPr id="13" name="">
            <a:extLst xmlns:a="http://schemas.openxmlformats.org/drawingml/2006/main">
              <a:ext uri="{FF2B5EF4-FFF2-40B4-BE49-F238E27FC236}">
                <a16:creationId xmlns:a16="http://schemas.microsoft.com/office/drawing/2014/main" id="{A493533C-6C64-40D2-8A83-7797AA5E7970}"/>
              </a:ext>
            </a:extLst>
          </p:cNvPr>
          <p:cNvSpPr>
            <a:spLocks xmlns:a="http://schemas.openxmlformats.org/drawingml/2006/main" noGrp="1"/>
          </p:cNvSpPr>
          <p:nvPr/>
        </p:nvSpPr>
        <p:spPr>
          <a:xfrm xmlns:a="http://schemas.openxmlformats.org/drawingml/2006/main">
            <a:off x="457200" y="2038350"/>
            <a:ext cx="11277600" cy="723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08D3FFB1-14ED-46DE-B552-293A2D3AC0A0}"/>
              </a:ext>
            </a:extLst>
          </p:cNvPr>
          <p:cNvSpPr>
            <a:spLocks xmlns:a="http://schemas.openxmlformats.org/drawingml/2006/main" noGrp="1"/>
          </p:cNvSpPr>
          <p:nvPr/>
        </p:nvSpPr>
        <p:spPr>
          <a:xfrm xmlns:a="http://schemas.openxmlformats.org/drawingml/2006/main">
            <a:off x="590550" y="2143125"/>
            <a:ext cx="264795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No debugger halt on the die</a:t>
            </a:r>
          </a:p>
        </p:txBody>
      </p:sp>
      <p:sp>
        <p:nvSpPr>
          <p:cNvPr id="15" name="">
            <a:extLst xmlns:a="http://schemas.openxmlformats.org/drawingml/2006/main">
              <a:ext uri="{FF2B5EF4-FFF2-40B4-BE49-F238E27FC236}">
                <a16:creationId xmlns:a16="http://schemas.microsoft.com/office/drawing/2014/main" id="{A0BAB2B5-E7C9-4301-82B6-A23D033B1DD0}"/>
              </a:ext>
            </a:extLst>
          </p:cNvPr>
          <p:cNvSpPr>
            <a:spLocks xmlns:a="http://schemas.openxmlformats.org/drawingml/2006/main" noGrp="1"/>
          </p:cNvSpPr>
          <p:nvPr/>
        </p:nvSpPr>
        <p:spPr>
          <a:xfrm xmlns:a="http://schemas.openxmlformats.org/drawingml/2006/main">
            <a:off x="3448050" y="2143125"/>
            <a:ext cx="35052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Nothing outside the chip can stop or inspect a hung CPU</a:t>
            </a:r>
          </a:p>
        </p:txBody>
      </p:sp>
      <p:sp>
        <p:nvSpPr>
          <p:cNvPr id="16" name="">
            <a:extLst xmlns:a="http://schemas.openxmlformats.org/drawingml/2006/main">
              <a:ext uri="{FF2B5EF4-FFF2-40B4-BE49-F238E27FC236}">
                <a16:creationId xmlns:a16="http://schemas.microsoft.com/office/drawing/2014/main" id="{C1052CA2-92D7-4560-88FC-6CC9BB54499E}"/>
              </a:ext>
            </a:extLst>
          </p:cNvPr>
          <p:cNvSpPr>
            <a:spLocks xmlns:a="http://schemas.openxmlformats.org/drawingml/2006/main" noGrp="1"/>
          </p:cNvSpPr>
          <p:nvPr/>
        </p:nvSpPr>
        <p:spPr>
          <a:xfrm xmlns:a="http://schemas.openxmlformats.org/drawingml/2006/main">
            <a:off x="7162800" y="2143125"/>
            <a:ext cx="44958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Bad accesses return a bus error; blank flash starts a UART monitor</a:t>
            </a:r>
          </a:p>
        </p:txBody>
      </p:sp>
      <p:sp>
        <p:nvSpPr>
          <p:cNvPr id="17" name="">
            <a:extLst xmlns:a="http://schemas.openxmlformats.org/drawingml/2006/main">
              <a:ext uri="{FF2B5EF4-FFF2-40B4-BE49-F238E27FC236}">
                <a16:creationId xmlns:a16="http://schemas.microsoft.com/office/drawing/2014/main" id="{6F5521D7-1E3E-4C9C-9D3A-4D17EB86FC71}"/>
              </a:ext>
            </a:extLst>
          </p:cNvPr>
          <p:cNvSpPr>
            <a:spLocks xmlns:a="http://schemas.openxmlformats.org/drawingml/2006/main" noGrp="1"/>
          </p:cNvSpPr>
          <p:nvPr/>
        </p:nvSpPr>
        <p:spPr>
          <a:xfrm xmlns:a="http://schemas.openxmlformats.org/drawingml/2006/main">
            <a:off x="457200" y="2762250"/>
            <a:ext cx="11277600" cy="723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24F82966-FF73-4347-9EE0-5E9084B847AE}"/>
              </a:ext>
            </a:extLst>
          </p:cNvPr>
          <p:cNvSpPr>
            <a:spLocks xmlns:a="http://schemas.openxmlformats.org/drawingml/2006/main" noGrp="1"/>
          </p:cNvSpPr>
          <p:nvPr/>
        </p:nvSpPr>
        <p:spPr>
          <a:xfrm xmlns:a="http://schemas.openxmlformats.org/drawingml/2006/main">
            <a:off x="590550" y="2867025"/>
            <a:ext cx="264795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Lockstep core fmax ~55–62 MHz</a:t>
            </a:r>
          </a:p>
        </p:txBody>
      </p:sp>
      <p:sp>
        <p:nvSpPr>
          <p:cNvPr id="19" name="">
            <a:extLst xmlns:a="http://schemas.openxmlformats.org/drawingml/2006/main">
              <a:ext uri="{FF2B5EF4-FFF2-40B4-BE49-F238E27FC236}">
                <a16:creationId xmlns:a16="http://schemas.microsoft.com/office/drawing/2014/main" id="{48EEF24C-AE4E-44A1-9091-C6ED6881211E}"/>
              </a:ext>
            </a:extLst>
          </p:cNvPr>
          <p:cNvSpPr>
            <a:spLocks xmlns:a="http://schemas.openxmlformats.org/drawingml/2006/main" noGrp="1"/>
          </p:cNvSpPr>
          <p:nvPr/>
        </p:nvSpPr>
        <p:spPr>
          <a:xfrm xmlns:a="http://schemas.openxmlformats.org/drawingml/2006/main">
            <a:off x="3448050" y="2867025"/>
            <a:ext cx="35052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The core is the slowest block; peripherals exceed 90 MHz</a:t>
            </a:r>
          </a:p>
        </p:txBody>
      </p:sp>
      <p:sp>
        <p:nvSpPr>
          <p:cNvPr id="20" name="">
            <a:extLst xmlns:a="http://schemas.openxmlformats.org/drawingml/2006/main">
              <a:ext uri="{FF2B5EF4-FFF2-40B4-BE49-F238E27FC236}">
                <a16:creationId xmlns:a16="http://schemas.microsoft.com/office/drawing/2014/main" id="{F14514F2-96BF-4554-ADD4-D57F60A22245}"/>
              </a:ext>
            </a:extLst>
          </p:cNvPr>
          <p:cNvSpPr>
            <a:spLocks xmlns:a="http://schemas.openxmlformats.org/drawingml/2006/main" noGrp="1"/>
          </p:cNvSpPr>
          <p:nvPr/>
        </p:nvSpPr>
        <p:spPr>
          <a:xfrm xmlns:a="http://schemas.openxmlformats.org/drawingml/2006/main">
            <a:off x="7162800" y="2867025"/>
            <a:ext cx="44958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The whole die runs one 50 MHz clock domain</a:t>
            </a:r>
          </a:p>
        </p:txBody>
      </p:sp>
      <p:sp>
        <p:nvSpPr>
          <p:cNvPr id="21" name="">
            <a:extLst xmlns:a="http://schemas.openxmlformats.org/drawingml/2006/main">
              <a:ext uri="{FF2B5EF4-FFF2-40B4-BE49-F238E27FC236}">
                <a16:creationId xmlns:a16="http://schemas.microsoft.com/office/drawing/2014/main" id="{95657255-F2C1-4CBE-97DD-D1BEAB0BE205}"/>
              </a:ext>
            </a:extLst>
          </p:cNvPr>
          <p:cNvSpPr>
            <a:spLocks xmlns:a="http://schemas.openxmlformats.org/drawingml/2006/main" noGrp="1"/>
          </p:cNvSpPr>
          <p:nvPr/>
        </p:nvSpPr>
        <p:spPr>
          <a:xfrm xmlns:a="http://schemas.openxmlformats.org/drawingml/2006/main">
            <a:off x="457200" y="3486150"/>
            <a:ext cx="11277600" cy="7239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A5409787-75D4-48F3-B870-DAB24A7B19FB}"/>
              </a:ext>
            </a:extLst>
          </p:cNvPr>
          <p:cNvSpPr>
            <a:spLocks xmlns:a="http://schemas.openxmlformats.org/drawingml/2006/main" noGrp="1"/>
          </p:cNvSpPr>
          <p:nvPr/>
        </p:nvSpPr>
        <p:spPr>
          <a:xfrm xmlns:a="http://schemas.openxmlformats.org/drawingml/2006/main">
            <a:off x="457200" y="3486150"/>
            <a:ext cx="47625" cy="7239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352BB74-1EFB-41E7-ABE9-B19B354B78C4}"/>
              </a:ext>
            </a:extLst>
          </p:cNvPr>
          <p:cNvSpPr>
            <a:spLocks xmlns:a="http://schemas.openxmlformats.org/drawingml/2006/main" noGrp="1"/>
          </p:cNvSpPr>
          <p:nvPr/>
        </p:nvSpPr>
        <p:spPr>
          <a:xfrm xmlns:a="http://schemas.openxmlformats.org/drawingml/2006/main">
            <a:off x="590550" y="3590925"/>
            <a:ext cx="264795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CPU costs ~8 cycles per instruction</a:t>
            </a:r>
          </a:p>
        </p:txBody>
      </p:sp>
      <p:sp>
        <p:nvSpPr>
          <p:cNvPr id="24" name="">
            <a:extLst xmlns:a="http://schemas.openxmlformats.org/drawingml/2006/main">
              <a:ext uri="{FF2B5EF4-FFF2-40B4-BE49-F238E27FC236}">
                <a16:creationId xmlns:a16="http://schemas.microsoft.com/office/drawing/2014/main" id="{9AEE0AE6-9A23-46DB-8611-021536828F6E}"/>
              </a:ext>
            </a:extLst>
          </p:cNvPr>
          <p:cNvSpPr>
            <a:spLocks xmlns:a="http://schemas.openxmlformats.org/drawingml/2006/main" noGrp="1"/>
          </p:cNvSpPr>
          <p:nvPr/>
        </p:nvSpPr>
        <p:spPr>
          <a:xfrm xmlns:a="http://schemas.openxmlformats.org/drawingml/2006/main">
            <a:off x="3448050" y="3590925"/>
            <a:ext cx="35052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Control math in plain C is slow and variable</a:t>
            </a:r>
          </a:p>
        </p:txBody>
      </p:sp>
      <p:sp>
        <p:nvSpPr>
          <p:cNvPr id="25" name="">
            <a:extLst xmlns:a="http://schemas.openxmlformats.org/drawingml/2006/main">
              <a:ext uri="{FF2B5EF4-FFF2-40B4-BE49-F238E27FC236}">
                <a16:creationId xmlns:a16="http://schemas.microsoft.com/office/drawing/2014/main" id="{741DA8FF-2B17-4DDA-AB04-C59B1378DE0E}"/>
              </a:ext>
            </a:extLst>
          </p:cNvPr>
          <p:cNvSpPr>
            <a:spLocks xmlns:a="http://schemas.openxmlformats.org/drawingml/2006/main" noGrp="1"/>
          </p:cNvSpPr>
          <p:nvPr/>
        </p:nvSpPr>
        <p:spPr>
          <a:xfrm xmlns:a="http://schemas.openxmlformats.org/drawingml/2006/main">
            <a:off x="7162800" y="3590925"/>
            <a:ext cx="44958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Sampling, transforms and PWM edges move into hardware</a:t>
            </a:r>
          </a:p>
        </p:txBody>
      </p:sp>
      <p:sp>
        <p:nvSpPr>
          <p:cNvPr id="26" name="">
            <a:extLst xmlns:a="http://schemas.openxmlformats.org/drawingml/2006/main">
              <a:ext uri="{FF2B5EF4-FFF2-40B4-BE49-F238E27FC236}">
                <a16:creationId xmlns:a16="http://schemas.microsoft.com/office/drawing/2014/main" id="{EFA1E1C1-BE36-457B-925E-58B8DA67EA24}"/>
              </a:ext>
            </a:extLst>
          </p:cNvPr>
          <p:cNvSpPr>
            <a:spLocks xmlns:a="http://schemas.openxmlformats.org/drawingml/2006/main" noGrp="1"/>
          </p:cNvSpPr>
          <p:nvPr/>
        </p:nvSpPr>
        <p:spPr>
          <a:xfrm xmlns:a="http://schemas.openxmlformats.org/drawingml/2006/main">
            <a:off x="457200" y="4210050"/>
            <a:ext cx="11277600" cy="723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7" name="">
            <a:extLst xmlns:a="http://schemas.openxmlformats.org/drawingml/2006/main">
              <a:ext uri="{FF2B5EF4-FFF2-40B4-BE49-F238E27FC236}">
                <a16:creationId xmlns:a16="http://schemas.microsoft.com/office/drawing/2014/main" id="{699AC923-DD18-4CBD-B263-65AC876F4CEC}"/>
              </a:ext>
            </a:extLst>
          </p:cNvPr>
          <p:cNvSpPr>
            <a:spLocks xmlns:a="http://schemas.openxmlformats.org/drawingml/2006/main" noGrp="1"/>
          </p:cNvSpPr>
          <p:nvPr/>
        </p:nvSpPr>
        <p:spPr>
          <a:xfrm xmlns:a="http://schemas.openxmlformats.org/drawingml/2006/main">
            <a:off x="590550" y="4314825"/>
            <a:ext cx="264795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Memory macros have no spare bits</a:t>
            </a:r>
          </a:p>
        </p:txBody>
      </p:sp>
      <p:sp>
        <p:nvSpPr>
          <p:cNvPr id="28" name="">
            <a:extLst xmlns:a="http://schemas.openxmlformats.org/drawingml/2006/main">
              <a:ext uri="{FF2B5EF4-FFF2-40B4-BE49-F238E27FC236}">
                <a16:creationId xmlns:a16="http://schemas.microsoft.com/office/drawing/2014/main" id="{3BEBE7D1-867C-43E7-87B5-86826E176107}"/>
              </a:ext>
            </a:extLst>
          </p:cNvPr>
          <p:cNvSpPr>
            <a:spLocks xmlns:a="http://schemas.openxmlformats.org/drawingml/2006/main" noGrp="1"/>
          </p:cNvSpPr>
          <p:nvPr/>
        </p:nvSpPr>
        <p:spPr>
          <a:xfrm xmlns:a="http://schemas.openxmlformats.org/drawingml/2006/main">
            <a:off x="3448050" y="4314825"/>
            <a:ext cx="35052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The 32-bit SRAM macros leave no room for parity or ECC</a:t>
            </a:r>
          </a:p>
        </p:txBody>
      </p:sp>
      <p:sp>
        <p:nvSpPr>
          <p:cNvPr id="29" name="">
            <a:extLst xmlns:a="http://schemas.openxmlformats.org/drawingml/2006/main">
              <a:ext uri="{FF2B5EF4-FFF2-40B4-BE49-F238E27FC236}">
                <a16:creationId xmlns:a16="http://schemas.microsoft.com/office/drawing/2014/main" id="{2F5BFCCB-ACEC-4D75-9D2C-045EBFF725AE}"/>
              </a:ext>
            </a:extLst>
          </p:cNvPr>
          <p:cNvSpPr>
            <a:spLocks xmlns:a="http://schemas.openxmlformats.org/drawingml/2006/main" noGrp="1"/>
          </p:cNvSpPr>
          <p:nvPr/>
        </p:nvSpPr>
        <p:spPr>
          <a:xfrm xmlns:a="http://schemas.openxmlformats.org/drawingml/2006/main">
            <a:off x="7162800" y="4314825"/>
            <a:ext cx="44958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The chip ships without ECC and states it plainly</a:t>
            </a:r>
          </a:p>
        </p:txBody>
      </p:sp>
      <p:sp>
        <p:nvSpPr>
          <p:cNvPr id="30" name="">
            <a:extLst xmlns:a="http://schemas.openxmlformats.org/drawingml/2006/main">
              <a:ext uri="{FF2B5EF4-FFF2-40B4-BE49-F238E27FC236}">
                <a16:creationId xmlns:a16="http://schemas.microsoft.com/office/drawing/2014/main" id="{51EF376F-3D38-4B8C-BE31-9A49E6B5B7EB}"/>
              </a:ext>
            </a:extLst>
          </p:cNvPr>
          <p:cNvSpPr>
            <a:spLocks xmlns:a="http://schemas.openxmlformats.org/drawingml/2006/main" noGrp="1"/>
          </p:cNvSpPr>
          <p:nvPr/>
        </p:nvSpPr>
        <p:spPr>
          <a:xfrm xmlns:a="http://schemas.openxmlformats.org/drawingml/2006/main">
            <a:off x="457200" y="5086350"/>
            <a:ext cx="11277600" cy="1009650"/>
          </a:xfrm>
          <a:prstGeom xmlns:a="http://schemas.openxmlformats.org/drawingml/2006/main" prst="roundRect">
            <a:avLst>
              <a:gd name="adj" fmla="val 7547"/>
            </a:avLst>
          </a:prstGeom>
          <a:solidFill xmlns:a="http://schemas.openxmlformats.org/drawingml/2006/main">
            <a:srgbClr val="FFFFFF"/>
          </a:solidFill>
          <a:ln xmlns:a="http://schemas.openxmlformats.org/drawingml/2006/main" w="9525">
            <a:solidFill>
              <a:srgbClr val="E2E8F0"/>
            </a:solidFill>
            <a:prstDash val="solid"/>
          </a:ln>
        </p:spPr>
      </p:sp>
      <p:sp>
        <p:nvSpPr>
          <p:cNvPr id="31" name="">
            <a:extLst xmlns:a="http://schemas.openxmlformats.org/drawingml/2006/main">
              <a:ext uri="{FF2B5EF4-FFF2-40B4-BE49-F238E27FC236}">
                <a16:creationId xmlns:a16="http://schemas.microsoft.com/office/drawing/2014/main" id="{D3382AE6-7D49-4616-9EB3-060B7F389E56}"/>
              </a:ext>
            </a:extLst>
          </p:cNvPr>
          <p:cNvSpPr>
            <a:spLocks xmlns:a="http://schemas.openxmlformats.org/drawingml/2006/main" noGrp="1"/>
          </p:cNvSpPr>
          <p:nvPr/>
        </p:nvSpPr>
        <p:spPr>
          <a:xfrm xmlns:a="http://schemas.openxmlformats.org/drawingml/2006/main">
            <a:off x="457200" y="5086350"/>
            <a:ext cx="57150" cy="10096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5CA7F993-DB4C-4F4B-862C-7D8C073DC3E5}"/>
              </a:ext>
            </a:extLst>
          </p:cNvPr>
          <p:cNvSpPr>
            <a:spLocks xmlns:a="http://schemas.openxmlformats.org/drawingml/2006/main" noGrp="1"/>
          </p:cNvSpPr>
          <p:nvPr/>
        </p:nvSpPr>
        <p:spPr>
          <a:xfrm xmlns:a="http://schemas.openxmlformats.org/drawingml/2006/main">
            <a:off x="685800" y="5276850"/>
            <a:ext cx="108585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Why the third constraint matters most</a:t>
            </a:r>
          </a:p>
        </p:txBody>
      </p:sp>
      <p:sp>
        <p:nvSpPr>
          <p:cNvPr id="33" name="">
            <a:extLst xmlns:a="http://schemas.openxmlformats.org/drawingml/2006/main">
              <a:ext uri="{FF2B5EF4-FFF2-40B4-BE49-F238E27FC236}">
                <a16:creationId xmlns:a16="http://schemas.microsoft.com/office/drawing/2014/main" id="{76706924-0279-41FE-8A67-6BC024FD7230}"/>
              </a:ext>
            </a:extLst>
          </p:cNvPr>
          <p:cNvSpPr>
            <a:spLocks xmlns:a="http://schemas.openxmlformats.org/drawingml/2006/main" noGrp="1"/>
          </p:cNvSpPr>
          <p:nvPr/>
        </p:nvSpPr>
        <p:spPr>
          <a:xfrm xmlns:a="http://schemas.openxmlformats.org/drawingml/2006/main">
            <a:off x="685800" y="5638800"/>
            <a:ext cx="10820400"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Every step that would dominate a control loop on this core became a dedicated block.</a:t>
            </a:r>
          </a:p>
        </p:txBody>
      </p:sp>
      <p:sp>
        <p:nvSpPr>
          <p:cNvPr id="34" name="">
            <a:extLst xmlns:a="http://schemas.openxmlformats.org/drawingml/2006/main">
              <a:ext uri="{FF2B5EF4-FFF2-40B4-BE49-F238E27FC236}">
                <a16:creationId xmlns:a16="http://schemas.microsoft.com/office/drawing/2014/main" id="{12D3B68A-763B-4D24-9481-337099B3F6C1}"/>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DG32-LITE block architecture §2, design premises. fmax is post-route on the hardened design.</a:t>
            </a:r>
          </a:p>
        </p:txBody>
      </p:sp>
    </p:spTree>
    <p:extLst>
      <p:ext uri="{BB962C8B-B14F-4D97-AF65-F5344CB8AC3E}">
        <p14:creationId xmlns:p14="http://schemas.microsoft.com/office/powerpoint/2010/main" val="1103123142"/>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47" name="">
            <a:extLst xmlns:a="http://schemas.openxmlformats.org/drawingml/2006/main">
              <a:ext uri="{FF2B5EF4-FFF2-40B4-BE49-F238E27FC236}">
                <a16:creationId xmlns:a16="http://schemas.microsoft.com/office/drawing/2014/main" id="{9CE33CAC-8738-490E-909E-4A4A66A99E04}"/>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0BEC851-3236-4A7E-96CA-F2D21C67FAD0}"/>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06 · SAFETY CORE</a:t>
            </a:r>
          </a:p>
        </p:txBody>
      </p:sp>
      <p:sp>
        <p:nvSpPr>
          <p:cNvPr id="3" name="">
            <a:extLst xmlns:a="http://schemas.openxmlformats.org/drawingml/2006/main">
              <a:ext uri="{FF2B5EF4-FFF2-40B4-BE49-F238E27FC236}">
                <a16:creationId xmlns:a16="http://schemas.microsoft.com/office/drawing/2014/main" id="{98362AF9-F19D-48CC-B817-AF16A89D3821}"/>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Two cores must agree on every committed store</a:t>
            </a:r>
          </a:p>
        </p:txBody>
      </p:sp>
      <p:sp>
        <p:nvSpPr>
          <p:cNvPr id="4" name="">
            <a:extLst xmlns:a="http://schemas.openxmlformats.org/drawingml/2006/main">
              <a:ext uri="{FF2B5EF4-FFF2-40B4-BE49-F238E27FC236}">
                <a16:creationId xmlns:a16="http://schemas.microsoft.com/office/drawing/2014/main" id="{2BEC326E-CB40-4D75-B3B8-800EFCA48DF9}"/>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The fault path runs from a datapath error to a hardware trip without firmware in the loop</a:t>
            </a:r>
          </a:p>
        </p:txBody>
      </p:sp>
      <p:sp>
        <p:nvSpPr>
          <p:cNvPr id="5" name="">
            <a:extLst xmlns:a="http://schemas.openxmlformats.org/drawingml/2006/main">
              <a:ext uri="{FF2B5EF4-FFF2-40B4-BE49-F238E27FC236}">
                <a16:creationId xmlns:a16="http://schemas.microsoft.com/office/drawing/2014/main" id="{90C8BFD1-E383-408D-BEF5-44BDA8014921}"/>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9D899D5-BF64-42EE-A747-CB9B2E1BFF82}"/>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9FEB556-0605-45AF-8AAD-50E8B1D0CA2A}"/>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D164320C-1512-499A-AA4F-4C66700FEBA2}"/>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06</a:t>
            </a:r>
          </a:p>
        </p:txBody>
      </p:sp>
      <p:sp>
        <p:nvSpPr>
          <p:cNvPr id="9" name="">
            <a:extLst xmlns:a="http://schemas.openxmlformats.org/drawingml/2006/main">
              <a:ext uri="{FF2B5EF4-FFF2-40B4-BE49-F238E27FC236}">
                <a16:creationId xmlns:a16="http://schemas.microsoft.com/office/drawing/2014/main" id="{584E20D3-6CC5-406E-87F7-4CBE43A50FCB}"/>
              </a:ext>
            </a:extLst>
          </p:cNvPr>
          <p:cNvSpPr>
            <a:spLocks xmlns:a="http://schemas.openxmlformats.org/drawingml/2006/main" noGrp="1"/>
          </p:cNvSpPr>
          <p:nvPr/>
        </p:nvSpPr>
        <p:spPr>
          <a:xfrm xmlns:a="http://schemas.openxmlformats.org/drawingml/2006/main">
            <a:off x="457200" y="1714500"/>
            <a:ext cx="182880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0B4D8"/>
            </a:solidFill>
            <a:prstDash val="solid"/>
          </a:ln>
        </p:spPr>
      </p:sp>
      <p:sp>
        <p:nvSpPr>
          <p:cNvPr id="10" name="">
            <a:extLst xmlns:a="http://schemas.openxmlformats.org/drawingml/2006/main">
              <a:ext uri="{FF2B5EF4-FFF2-40B4-BE49-F238E27FC236}">
                <a16:creationId xmlns:a16="http://schemas.microsoft.com/office/drawing/2014/main" id="{79948D2B-ADD1-4020-91D1-20B8B12CF6BE}"/>
              </a:ext>
            </a:extLst>
          </p:cNvPr>
          <p:cNvSpPr>
            <a:spLocks xmlns:a="http://schemas.openxmlformats.org/drawingml/2006/main" noGrp="1"/>
          </p:cNvSpPr>
          <p:nvPr/>
        </p:nvSpPr>
        <p:spPr>
          <a:xfrm xmlns:a="http://schemas.openxmlformats.org/drawingml/2006/main">
            <a:off x="457200" y="1714500"/>
            <a:ext cx="182880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B9FCDD61-401C-4E65-8CD0-C69C15BC3402}"/>
              </a:ext>
            </a:extLst>
          </p:cNvPr>
          <p:cNvSpPr>
            <a:spLocks xmlns:a="http://schemas.openxmlformats.org/drawingml/2006/main" noGrp="1"/>
          </p:cNvSpPr>
          <p:nvPr/>
        </p:nvSpPr>
        <p:spPr>
          <a:xfrm xmlns:a="http://schemas.openxmlformats.org/drawingml/2006/main">
            <a:off x="590550" y="1905000"/>
            <a:ext cx="1562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MAIN core</a:t>
            </a:r>
          </a:p>
        </p:txBody>
      </p:sp>
      <p:sp>
        <p:nvSpPr>
          <p:cNvPr id="12" name="">
            <a:extLst xmlns:a="http://schemas.openxmlformats.org/drawingml/2006/main">
              <a:ext uri="{FF2B5EF4-FFF2-40B4-BE49-F238E27FC236}">
                <a16:creationId xmlns:a16="http://schemas.microsoft.com/office/drawing/2014/main" id="{3A75663F-554F-41E3-A25F-574C90ED212F}"/>
              </a:ext>
            </a:extLst>
          </p:cNvPr>
          <p:cNvSpPr>
            <a:spLocks xmlns:a="http://schemas.openxmlformats.org/drawingml/2006/main" noGrp="1"/>
          </p:cNvSpPr>
          <p:nvPr/>
        </p:nvSpPr>
        <p:spPr>
          <a:xfrm xmlns:a="http://schemas.openxmlformats.org/drawingml/2006/main">
            <a:off x="590550" y="2190750"/>
            <a:ext cx="15621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Runs the application</a:t>
            </a:r>
          </a:p>
        </p:txBody>
      </p:sp>
      <p:sp>
        <p:nvSpPr>
          <p:cNvPr id="13" name="">
            <a:extLst xmlns:a="http://schemas.openxmlformats.org/drawingml/2006/main">
              <a:ext uri="{FF2B5EF4-FFF2-40B4-BE49-F238E27FC236}">
                <a16:creationId xmlns:a16="http://schemas.microsoft.com/office/drawing/2014/main" id="{43AB3B39-82AC-48BA-B86C-A17CE3A1679D}"/>
              </a:ext>
            </a:extLst>
          </p:cNvPr>
          <p:cNvSpPr>
            <a:spLocks xmlns:a="http://schemas.openxmlformats.org/drawingml/2006/main" noGrp="1"/>
          </p:cNvSpPr>
          <p:nvPr/>
        </p:nvSpPr>
        <p:spPr>
          <a:xfrm xmlns:a="http://schemas.openxmlformats.org/drawingml/2006/main">
            <a:off x="2390775" y="21050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4" name="">
            <a:extLst xmlns:a="http://schemas.openxmlformats.org/drawingml/2006/main">
              <a:ext uri="{FF2B5EF4-FFF2-40B4-BE49-F238E27FC236}">
                <a16:creationId xmlns:a16="http://schemas.microsoft.com/office/drawing/2014/main" id="{61DDE255-CAFF-42AA-9ACC-C31D2AFBE223}"/>
              </a:ext>
            </a:extLst>
          </p:cNvPr>
          <p:cNvSpPr>
            <a:spLocks xmlns:a="http://schemas.openxmlformats.org/drawingml/2006/main" noGrp="1"/>
          </p:cNvSpPr>
          <p:nvPr/>
        </p:nvSpPr>
        <p:spPr>
          <a:xfrm xmlns:a="http://schemas.openxmlformats.org/drawingml/2006/main">
            <a:off x="2819400" y="1714500"/>
            <a:ext cx="182880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0B4D8"/>
            </a:solidFill>
            <a:prstDash val="solid"/>
          </a:ln>
        </p:spPr>
      </p:sp>
      <p:sp>
        <p:nvSpPr>
          <p:cNvPr id="15" name="">
            <a:extLst xmlns:a="http://schemas.openxmlformats.org/drawingml/2006/main">
              <a:ext uri="{FF2B5EF4-FFF2-40B4-BE49-F238E27FC236}">
                <a16:creationId xmlns:a16="http://schemas.microsoft.com/office/drawing/2014/main" id="{17C678B0-7135-4437-9281-051547427CB2}"/>
              </a:ext>
            </a:extLst>
          </p:cNvPr>
          <p:cNvSpPr>
            <a:spLocks xmlns:a="http://schemas.openxmlformats.org/drawingml/2006/main" noGrp="1"/>
          </p:cNvSpPr>
          <p:nvPr/>
        </p:nvSpPr>
        <p:spPr>
          <a:xfrm xmlns:a="http://schemas.openxmlformats.org/drawingml/2006/main">
            <a:off x="2819400" y="1714500"/>
            <a:ext cx="182880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D1C761D-80CA-49C7-8BA1-18B2B1D2FD99}"/>
              </a:ext>
            </a:extLst>
          </p:cNvPr>
          <p:cNvSpPr>
            <a:spLocks xmlns:a="http://schemas.openxmlformats.org/drawingml/2006/main" noGrp="1"/>
          </p:cNvSpPr>
          <p:nvPr/>
        </p:nvSpPr>
        <p:spPr>
          <a:xfrm xmlns:a="http://schemas.openxmlformats.org/drawingml/2006/main">
            <a:off x="2952750" y="1905000"/>
            <a:ext cx="1562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CHECKER core</a:t>
            </a:r>
          </a:p>
        </p:txBody>
      </p:sp>
      <p:sp>
        <p:nvSpPr>
          <p:cNvPr id="17" name="">
            <a:extLst xmlns:a="http://schemas.openxmlformats.org/drawingml/2006/main">
              <a:ext uri="{FF2B5EF4-FFF2-40B4-BE49-F238E27FC236}">
                <a16:creationId xmlns:a16="http://schemas.microsoft.com/office/drawing/2014/main" id="{79AE57AD-0642-4EF9-84C1-4AD1C75F410E}"/>
              </a:ext>
            </a:extLst>
          </p:cNvPr>
          <p:cNvSpPr>
            <a:spLocks xmlns:a="http://schemas.openxmlformats.org/drawingml/2006/main" noGrp="1"/>
          </p:cNvSpPr>
          <p:nvPr/>
        </p:nvSpPr>
        <p:spPr>
          <a:xfrm xmlns:a="http://schemas.openxmlformats.org/drawingml/2006/main">
            <a:off x="2952750" y="2190750"/>
            <a:ext cx="15621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Same inputs, two cycles behind</a:t>
            </a:r>
          </a:p>
        </p:txBody>
      </p:sp>
      <p:sp>
        <p:nvSpPr>
          <p:cNvPr id="18" name="">
            <a:extLst xmlns:a="http://schemas.openxmlformats.org/drawingml/2006/main">
              <a:ext uri="{FF2B5EF4-FFF2-40B4-BE49-F238E27FC236}">
                <a16:creationId xmlns:a16="http://schemas.microsoft.com/office/drawing/2014/main" id="{0D877A85-9C0C-4F1C-9A8B-8ECB99E7B1A4}"/>
              </a:ext>
            </a:extLst>
          </p:cNvPr>
          <p:cNvSpPr>
            <a:spLocks xmlns:a="http://schemas.openxmlformats.org/drawingml/2006/main" noGrp="1"/>
          </p:cNvSpPr>
          <p:nvPr/>
        </p:nvSpPr>
        <p:spPr>
          <a:xfrm xmlns:a="http://schemas.openxmlformats.org/drawingml/2006/main">
            <a:off x="4752975" y="21050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61CF8BD4-4158-4AB2-A28B-AB28721FF0B7}"/>
              </a:ext>
            </a:extLst>
          </p:cNvPr>
          <p:cNvSpPr>
            <a:spLocks xmlns:a="http://schemas.openxmlformats.org/drawingml/2006/main" noGrp="1"/>
          </p:cNvSpPr>
          <p:nvPr/>
        </p:nvSpPr>
        <p:spPr>
          <a:xfrm xmlns:a="http://schemas.openxmlformats.org/drawingml/2006/main">
            <a:off x="5181600" y="1714500"/>
            <a:ext cx="182880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0B4D8"/>
            </a:solidFill>
            <a:prstDash val="solid"/>
          </a:ln>
        </p:spPr>
      </p:sp>
      <p:sp>
        <p:nvSpPr>
          <p:cNvPr id="20" name="">
            <a:extLst xmlns:a="http://schemas.openxmlformats.org/drawingml/2006/main">
              <a:ext uri="{FF2B5EF4-FFF2-40B4-BE49-F238E27FC236}">
                <a16:creationId xmlns:a16="http://schemas.microsoft.com/office/drawing/2014/main" id="{92D2F812-DA9F-47AB-865D-41F418DDF948}"/>
              </a:ext>
            </a:extLst>
          </p:cNvPr>
          <p:cNvSpPr>
            <a:spLocks xmlns:a="http://schemas.openxmlformats.org/drawingml/2006/main" noGrp="1"/>
          </p:cNvSpPr>
          <p:nvPr/>
        </p:nvSpPr>
        <p:spPr>
          <a:xfrm xmlns:a="http://schemas.openxmlformats.org/drawingml/2006/main">
            <a:off x="5181600" y="1714500"/>
            <a:ext cx="182880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E92FDEF-96B4-43C2-83D2-DD14C12FBDB5}"/>
              </a:ext>
            </a:extLst>
          </p:cNvPr>
          <p:cNvSpPr>
            <a:spLocks xmlns:a="http://schemas.openxmlformats.org/drawingml/2006/main" noGrp="1"/>
          </p:cNvSpPr>
          <p:nvPr/>
        </p:nvSpPr>
        <p:spPr>
          <a:xfrm xmlns:a="http://schemas.openxmlformats.org/drawingml/2006/main">
            <a:off x="5314950" y="1905000"/>
            <a:ext cx="1562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Comparator</a:t>
            </a:r>
          </a:p>
        </p:txBody>
      </p:sp>
      <p:sp>
        <p:nvSpPr>
          <p:cNvPr id="22" name="">
            <a:extLst xmlns:a="http://schemas.openxmlformats.org/drawingml/2006/main">
              <a:ext uri="{FF2B5EF4-FFF2-40B4-BE49-F238E27FC236}">
                <a16:creationId xmlns:a16="http://schemas.microsoft.com/office/drawing/2014/main" id="{50B6F4B2-1938-4DC2-9B3E-91890635A192}"/>
              </a:ext>
            </a:extLst>
          </p:cNvPr>
          <p:cNvSpPr>
            <a:spLocks xmlns:a="http://schemas.openxmlformats.org/drawingml/2006/main" noGrp="1"/>
          </p:cNvSpPr>
          <p:nvPr/>
        </p:nvSpPr>
        <p:spPr>
          <a:xfrm xmlns:a="http://schemas.openxmlformats.org/drawingml/2006/main">
            <a:off x="5314950" y="2190750"/>
            <a:ext cx="15621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Checks every committed store</a:t>
            </a:r>
          </a:p>
        </p:txBody>
      </p:sp>
      <p:sp>
        <p:nvSpPr>
          <p:cNvPr id="23" name="">
            <a:extLst xmlns:a="http://schemas.openxmlformats.org/drawingml/2006/main">
              <a:ext uri="{FF2B5EF4-FFF2-40B4-BE49-F238E27FC236}">
                <a16:creationId xmlns:a16="http://schemas.microsoft.com/office/drawing/2014/main" id="{0D105BAB-ADAD-43D0-A492-F416463E82AF}"/>
              </a:ext>
            </a:extLst>
          </p:cNvPr>
          <p:cNvSpPr>
            <a:spLocks xmlns:a="http://schemas.openxmlformats.org/drawingml/2006/main" noGrp="1"/>
          </p:cNvSpPr>
          <p:nvPr/>
        </p:nvSpPr>
        <p:spPr>
          <a:xfrm xmlns:a="http://schemas.openxmlformats.org/drawingml/2006/main">
            <a:off x="7115175" y="21050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3814ABE7-100D-4F70-ACA8-2E4592EFAFD1}"/>
              </a:ext>
            </a:extLst>
          </p:cNvPr>
          <p:cNvSpPr>
            <a:spLocks xmlns:a="http://schemas.openxmlformats.org/drawingml/2006/main" noGrp="1"/>
          </p:cNvSpPr>
          <p:nvPr/>
        </p:nvSpPr>
        <p:spPr>
          <a:xfrm xmlns:a="http://schemas.openxmlformats.org/drawingml/2006/main">
            <a:off x="7543800" y="1714500"/>
            <a:ext cx="182880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B42318"/>
            </a:solidFill>
            <a:prstDash val="solid"/>
          </a:ln>
        </p:spPr>
      </p:sp>
      <p:sp>
        <p:nvSpPr>
          <p:cNvPr id="25" name="">
            <a:extLst xmlns:a="http://schemas.openxmlformats.org/drawingml/2006/main">
              <a:ext uri="{FF2B5EF4-FFF2-40B4-BE49-F238E27FC236}">
                <a16:creationId xmlns:a16="http://schemas.microsoft.com/office/drawing/2014/main" id="{F62DAAC4-B37C-45B0-84D6-0802F260B4FE}"/>
              </a:ext>
            </a:extLst>
          </p:cNvPr>
          <p:cNvSpPr>
            <a:spLocks xmlns:a="http://schemas.openxmlformats.org/drawingml/2006/main" noGrp="1"/>
          </p:cNvSpPr>
          <p:nvPr/>
        </p:nvSpPr>
        <p:spPr>
          <a:xfrm xmlns:a="http://schemas.openxmlformats.org/drawingml/2006/main">
            <a:off x="7543800" y="1714500"/>
            <a:ext cx="1828800" cy="476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82092D92-FFA3-423A-A5EA-2CDBFEFF3431}"/>
              </a:ext>
            </a:extLst>
          </p:cNvPr>
          <p:cNvSpPr>
            <a:spLocks xmlns:a="http://schemas.openxmlformats.org/drawingml/2006/main" noGrp="1"/>
          </p:cNvSpPr>
          <p:nvPr/>
        </p:nvSpPr>
        <p:spPr>
          <a:xfrm xmlns:a="http://schemas.openxmlformats.org/drawingml/2006/main">
            <a:off x="7677150" y="1905000"/>
            <a:ext cx="1562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Fault latch</a:t>
            </a:r>
          </a:p>
        </p:txBody>
      </p:sp>
      <p:sp>
        <p:nvSpPr>
          <p:cNvPr id="27" name="">
            <a:extLst xmlns:a="http://schemas.openxmlformats.org/drawingml/2006/main">
              <a:ext uri="{FF2B5EF4-FFF2-40B4-BE49-F238E27FC236}">
                <a16:creationId xmlns:a16="http://schemas.microsoft.com/office/drawing/2014/main" id="{12D9289A-CF69-4CC2-A5CA-60729457B0E7}"/>
              </a:ext>
            </a:extLst>
          </p:cNvPr>
          <p:cNvSpPr>
            <a:spLocks xmlns:a="http://schemas.openxmlformats.org/drawingml/2006/main" noGrp="1"/>
          </p:cNvSpPr>
          <p:nvPr/>
        </p:nvSpPr>
        <p:spPr>
          <a:xfrm xmlns:a="http://schemas.openxmlformats.org/drawingml/2006/main">
            <a:off x="7677150" y="2190750"/>
            <a:ext cx="15621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Holds the first cause</a:t>
            </a:r>
          </a:p>
        </p:txBody>
      </p:sp>
      <p:sp>
        <p:nvSpPr>
          <p:cNvPr id="28" name="">
            <a:extLst xmlns:a="http://schemas.openxmlformats.org/drawingml/2006/main">
              <a:ext uri="{FF2B5EF4-FFF2-40B4-BE49-F238E27FC236}">
                <a16:creationId xmlns:a16="http://schemas.microsoft.com/office/drawing/2014/main" id="{051B6799-F601-4F6D-9E59-95F437B8BF85}"/>
              </a:ext>
            </a:extLst>
          </p:cNvPr>
          <p:cNvSpPr>
            <a:spLocks xmlns:a="http://schemas.openxmlformats.org/drawingml/2006/main" noGrp="1"/>
          </p:cNvSpPr>
          <p:nvPr/>
        </p:nvSpPr>
        <p:spPr>
          <a:xfrm xmlns:a="http://schemas.openxmlformats.org/drawingml/2006/main">
            <a:off x="9477375" y="21050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9" name="">
            <a:extLst xmlns:a="http://schemas.openxmlformats.org/drawingml/2006/main">
              <a:ext uri="{FF2B5EF4-FFF2-40B4-BE49-F238E27FC236}">
                <a16:creationId xmlns:a16="http://schemas.microsoft.com/office/drawing/2014/main" id="{86C9D664-1E1B-4443-A250-51089A10FED3}"/>
              </a:ext>
            </a:extLst>
          </p:cNvPr>
          <p:cNvSpPr>
            <a:spLocks xmlns:a="http://schemas.openxmlformats.org/drawingml/2006/main" noGrp="1"/>
          </p:cNvSpPr>
          <p:nvPr/>
        </p:nvSpPr>
        <p:spPr>
          <a:xfrm xmlns:a="http://schemas.openxmlformats.org/drawingml/2006/main">
            <a:off x="9906000" y="1714500"/>
            <a:ext cx="182880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B42318"/>
            </a:solidFill>
            <a:prstDash val="solid"/>
          </a:ln>
        </p:spPr>
      </p:sp>
      <p:sp>
        <p:nvSpPr>
          <p:cNvPr id="30" name="">
            <a:extLst xmlns:a="http://schemas.openxmlformats.org/drawingml/2006/main">
              <a:ext uri="{FF2B5EF4-FFF2-40B4-BE49-F238E27FC236}">
                <a16:creationId xmlns:a16="http://schemas.microsoft.com/office/drawing/2014/main" id="{CDE183C4-2D4A-421E-8269-697442D1DD9C}"/>
              </a:ext>
            </a:extLst>
          </p:cNvPr>
          <p:cNvSpPr>
            <a:spLocks xmlns:a="http://schemas.openxmlformats.org/drawingml/2006/main" noGrp="1"/>
          </p:cNvSpPr>
          <p:nvPr/>
        </p:nvSpPr>
        <p:spPr>
          <a:xfrm xmlns:a="http://schemas.openxmlformats.org/drawingml/2006/main">
            <a:off x="9906000" y="1714500"/>
            <a:ext cx="1828800" cy="476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F14C36C4-21F7-41AA-BA4F-6935C44A492E}"/>
              </a:ext>
            </a:extLst>
          </p:cNvPr>
          <p:cNvSpPr>
            <a:spLocks xmlns:a="http://schemas.openxmlformats.org/drawingml/2006/main" noGrp="1"/>
          </p:cNvSpPr>
          <p:nvPr/>
        </p:nvSpPr>
        <p:spPr>
          <a:xfrm xmlns:a="http://schemas.openxmlformats.org/drawingml/2006/main">
            <a:off x="10039350" y="1905000"/>
            <a:ext cx="15621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FAULT_N pin</a:t>
            </a:r>
          </a:p>
        </p:txBody>
      </p:sp>
      <p:sp>
        <p:nvSpPr>
          <p:cNvPr id="32" name="">
            <a:extLst xmlns:a="http://schemas.openxmlformats.org/drawingml/2006/main">
              <a:ext uri="{FF2B5EF4-FFF2-40B4-BE49-F238E27FC236}">
                <a16:creationId xmlns:a16="http://schemas.microsoft.com/office/drawing/2014/main" id="{6FD2BF35-B17F-4AF4-A977-15EDB7EAC233}"/>
              </a:ext>
            </a:extLst>
          </p:cNvPr>
          <p:cNvSpPr>
            <a:spLocks xmlns:a="http://schemas.openxmlformats.org/drawingml/2006/main" noGrp="1"/>
          </p:cNvSpPr>
          <p:nvPr/>
        </p:nvSpPr>
        <p:spPr>
          <a:xfrm xmlns:a="http://schemas.openxmlformats.org/drawingml/2006/main">
            <a:off x="10039350" y="2190750"/>
            <a:ext cx="15621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Trips the gate driver</a:t>
            </a:r>
          </a:p>
        </p:txBody>
      </p:sp>
      <p:sp>
        <p:nvSpPr>
          <p:cNvPr id="33" name="">
            <a:extLst xmlns:a="http://schemas.openxmlformats.org/drawingml/2006/main">
              <a:ext uri="{FF2B5EF4-FFF2-40B4-BE49-F238E27FC236}">
                <a16:creationId xmlns:a16="http://schemas.microsoft.com/office/drawing/2014/main" id="{BB966506-5499-4E91-88BD-44994A4FCCA3}"/>
              </a:ext>
            </a:extLst>
          </p:cNvPr>
          <p:cNvSpPr>
            <a:spLocks xmlns:a="http://schemas.openxmlformats.org/drawingml/2006/main" noGrp="1"/>
          </p:cNvSpPr>
          <p:nvPr/>
        </p:nvSpPr>
        <p:spPr>
          <a:xfrm xmlns:a="http://schemas.openxmlformats.org/drawingml/2006/main">
            <a:off x="457200" y="3143250"/>
            <a:ext cx="3581400" cy="1981200"/>
          </a:xfrm>
          <a:prstGeom xmlns:a="http://schemas.openxmlformats.org/drawingml/2006/main" prst="roundRect">
            <a:avLst>
              <a:gd name="adj" fmla="val 3846"/>
            </a:avLst>
          </a:prstGeom>
          <a:solidFill xmlns:a="http://schemas.openxmlformats.org/drawingml/2006/main">
            <a:srgbClr val="FFFFFF"/>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104C05CB-6C20-4FEA-9000-08F2EA9C8D6C}"/>
              </a:ext>
            </a:extLst>
          </p:cNvPr>
          <p:cNvSpPr>
            <a:spLocks xmlns:a="http://schemas.openxmlformats.org/drawingml/2006/main" noGrp="1"/>
          </p:cNvSpPr>
          <p:nvPr/>
        </p:nvSpPr>
        <p:spPr>
          <a:xfrm xmlns:a="http://schemas.openxmlformats.org/drawingml/2006/main">
            <a:off x="457200" y="3143250"/>
            <a:ext cx="57150" cy="19812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BD4CAEC4-0C58-4496-8563-CC3DC8417B99}"/>
              </a:ext>
            </a:extLst>
          </p:cNvPr>
          <p:cNvSpPr>
            <a:spLocks xmlns:a="http://schemas.openxmlformats.org/drawingml/2006/main" noGrp="1"/>
          </p:cNvSpPr>
          <p:nvPr/>
        </p:nvSpPr>
        <p:spPr>
          <a:xfrm xmlns:a="http://schemas.openxmlformats.org/drawingml/2006/main">
            <a:off x="685800" y="3333750"/>
            <a:ext cx="31623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Fault injection</a:t>
            </a:r>
          </a:p>
        </p:txBody>
      </p:sp>
      <p:sp>
        <p:nvSpPr>
          <p:cNvPr id="36" name="">
            <a:extLst xmlns:a="http://schemas.openxmlformats.org/drawingml/2006/main">
              <a:ext uri="{FF2B5EF4-FFF2-40B4-BE49-F238E27FC236}">
                <a16:creationId xmlns:a16="http://schemas.microsoft.com/office/drawing/2014/main" id="{2E55E7DB-53E6-40D0-9301-CC4E71512C26}"/>
              </a:ext>
            </a:extLst>
          </p:cNvPr>
          <p:cNvSpPr>
            <a:spLocks xmlns:a="http://schemas.openxmlformats.org/drawingml/2006/main" noGrp="1"/>
          </p:cNvSpPr>
          <p:nvPr/>
        </p:nvSpPr>
        <p:spPr>
          <a:xfrm xmlns:a="http://schemas.openxmlformats.org/drawingml/2006/main">
            <a:off x="685800" y="3695700"/>
            <a:ext cx="3124200" cy="1295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locked register fires the fault path on purpose, the only way to prove it works on real silicon. Inject to latch: 39 cycles, simulated.</a:t>
            </a:r>
          </a:p>
        </p:txBody>
      </p:sp>
      <p:sp>
        <p:nvSpPr>
          <p:cNvPr id="37" name="">
            <a:extLst xmlns:a="http://schemas.openxmlformats.org/drawingml/2006/main">
              <a:ext uri="{FF2B5EF4-FFF2-40B4-BE49-F238E27FC236}">
                <a16:creationId xmlns:a16="http://schemas.microsoft.com/office/drawing/2014/main" id="{6F6D91F3-6CD6-46E4-9278-83D8E86CB09E}"/>
              </a:ext>
            </a:extLst>
          </p:cNvPr>
          <p:cNvSpPr>
            <a:spLocks xmlns:a="http://schemas.openxmlformats.org/drawingml/2006/main" noGrp="1"/>
          </p:cNvSpPr>
          <p:nvPr/>
        </p:nvSpPr>
        <p:spPr>
          <a:xfrm xmlns:a="http://schemas.openxmlformats.org/drawingml/2006/main">
            <a:off x="4305300" y="3143250"/>
            <a:ext cx="35814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38" name="">
            <a:extLst xmlns:a="http://schemas.openxmlformats.org/drawingml/2006/main">
              <a:ext uri="{FF2B5EF4-FFF2-40B4-BE49-F238E27FC236}">
                <a16:creationId xmlns:a16="http://schemas.microsoft.com/office/drawing/2014/main" id="{B9942ECF-464D-4587-80AD-0449973415C8}"/>
              </a:ext>
            </a:extLst>
          </p:cNvPr>
          <p:cNvSpPr>
            <a:spLocks xmlns:a="http://schemas.openxmlformats.org/drawingml/2006/main" noGrp="1"/>
          </p:cNvSpPr>
          <p:nvPr/>
        </p:nvSpPr>
        <p:spPr>
          <a:xfrm xmlns:a="http://schemas.openxmlformats.org/drawingml/2006/main">
            <a:off x="4305300" y="3143250"/>
            <a:ext cx="57150" cy="173355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D1816677-48FA-40F9-9AAF-AF8BD470ACA0}"/>
              </a:ext>
            </a:extLst>
          </p:cNvPr>
          <p:cNvSpPr>
            <a:spLocks xmlns:a="http://schemas.openxmlformats.org/drawingml/2006/main" noGrp="1"/>
          </p:cNvSpPr>
          <p:nvPr/>
        </p:nvSpPr>
        <p:spPr>
          <a:xfrm xmlns:a="http://schemas.openxmlformats.org/drawingml/2006/main">
            <a:off x="4533900" y="3333750"/>
            <a:ext cx="31623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Windowed watchdog</a:t>
            </a:r>
          </a:p>
        </p:txBody>
      </p:sp>
      <p:sp>
        <p:nvSpPr>
          <p:cNvPr id="40" name="">
            <a:extLst xmlns:a="http://schemas.openxmlformats.org/drawingml/2006/main">
              <a:ext uri="{FF2B5EF4-FFF2-40B4-BE49-F238E27FC236}">
                <a16:creationId xmlns:a16="http://schemas.microsoft.com/office/drawing/2014/main" id="{6C733662-B9B6-4F78-BA8F-3ECAFAD37F04}"/>
              </a:ext>
            </a:extLst>
          </p:cNvPr>
          <p:cNvSpPr>
            <a:spLocks xmlns:a="http://schemas.openxmlformats.org/drawingml/2006/main" noGrp="1"/>
          </p:cNvSpPr>
          <p:nvPr/>
        </p:nvSpPr>
        <p:spPr>
          <a:xfrm xmlns:a="http://schemas.openxmlformats.org/drawingml/2006/main">
            <a:off x="4533900" y="3695700"/>
            <a:ext cx="31242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kick that arrives too early or too late both fault, so it catches runaway code as well as a hang. Firmware arms it after boot.</a:t>
            </a:r>
          </a:p>
        </p:txBody>
      </p:sp>
      <p:sp>
        <p:nvSpPr>
          <p:cNvPr id="41" name="">
            <a:extLst xmlns:a="http://schemas.openxmlformats.org/drawingml/2006/main">
              <a:ext uri="{FF2B5EF4-FFF2-40B4-BE49-F238E27FC236}">
                <a16:creationId xmlns:a16="http://schemas.microsoft.com/office/drawing/2014/main" id="{D8239045-BE8D-46A3-AFD0-BE55F5119706}"/>
              </a:ext>
            </a:extLst>
          </p:cNvPr>
          <p:cNvSpPr>
            <a:spLocks xmlns:a="http://schemas.openxmlformats.org/drawingml/2006/main" noGrp="1"/>
          </p:cNvSpPr>
          <p:nvPr/>
        </p:nvSpPr>
        <p:spPr>
          <a:xfrm xmlns:a="http://schemas.openxmlformats.org/drawingml/2006/main">
            <a:off x="8153400" y="3143250"/>
            <a:ext cx="35814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538DB5AF-C1D7-436E-B830-10F45DF02882}"/>
              </a:ext>
            </a:extLst>
          </p:cNvPr>
          <p:cNvSpPr>
            <a:spLocks xmlns:a="http://schemas.openxmlformats.org/drawingml/2006/main" noGrp="1"/>
          </p:cNvSpPr>
          <p:nvPr/>
        </p:nvSpPr>
        <p:spPr>
          <a:xfrm xmlns:a="http://schemas.openxmlformats.org/drawingml/2006/main">
            <a:off x="8153400" y="3143250"/>
            <a:ext cx="57150" cy="173355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9DA54359-2347-425F-8BB8-B91133E28419}"/>
              </a:ext>
            </a:extLst>
          </p:cNvPr>
          <p:cNvSpPr>
            <a:spLocks xmlns:a="http://schemas.openxmlformats.org/drawingml/2006/main" noGrp="1"/>
          </p:cNvSpPr>
          <p:nvPr/>
        </p:nvSpPr>
        <p:spPr>
          <a:xfrm xmlns:a="http://schemas.openxmlformats.org/drawingml/2006/main">
            <a:off x="8382000" y="3333750"/>
            <a:ext cx="31623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Supply supervision</a:t>
            </a:r>
          </a:p>
        </p:txBody>
      </p:sp>
      <p:sp>
        <p:nvSpPr>
          <p:cNvPr id="44" name="">
            <a:extLst xmlns:a="http://schemas.openxmlformats.org/drawingml/2006/main">
              <a:ext uri="{FF2B5EF4-FFF2-40B4-BE49-F238E27FC236}">
                <a16:creationId xmlns:a16="http://schemas.microsoft.com/office/drawing/2014/main" id="{511BD09C-7F4B-4498-A1E9-104C145129B5}"/>
              </a:ext>
            </a:extLst>
          </p:cNvPr>
          <p:cNvSpPr>
            <a:spLocks xmlns:a="http://schemas.openxmlformats.org/drawingml/2006/main" noGrp="1"/>
          </p:cNvSpPr>
          <p:nvPr/>
        </p:nvSpPr>
        <p:spPr>
          <a:xfrm xmlns:a="http://schemas.openxmlformats.org/drawingml/2006/main">
            <a:off x="8382000" y="3695700"/>
            <a:ext cx="31242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Two supply-good inputs are deglitched and drive reset sequencing. Status and fault counts stay readable by firmware.</a:t>
            </a:r>
          </a:p>
        </p:txBody>
      </p:sp>
      <p:sp>
        <p:nvSpPr>
          <p:cNvPr id="45" name="">
            <a:extLst xmlns:a="http://schemas.openxmlformats.org/drawingml/2006/main">
              <a:ext uri="{FF2B5EF4-FFF2-40B4-BE49-F238E27FC236}">
                <a16:creationId xmlns:a16="http://schemas.microsoft.com/office/drawing/2014/main" id="{31C978F2-785C-4256-B440-52F9DAA96ED2}"/>
              </a:ext>
            </a:extLst>
          </p:cNvPr>
          <p:cNvSpPr>
            <a:spLocks xmlns:a="http://schemas.openxmlformats.org/drawingml/2006/main" noGrp="1"/>
          </p:cNvSpPr>
          <p:nvPr/>
        </p:nvSpPr>
        <p:spPr>
          <a:xfrm xmlns:a="http://schemas.openxmlformats.org/drawingml/2006/main">
            <a:off x="457200" y="5334000"/>
            <a:ext cx="11277600" cy="476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Interrupts and bus responses reach both cores identically, so firmware can branch on peripheral reads without the cores diverging.</a:t>
            </a:r>
          </a:p>
        </p:txBody>
      </p:sp>
      <p:sp>
        <p:nvSpPr>
          <p:cNvPr id="46" name="">
            <a:extLst xmlns:a="http://schemas.openxmlformats.org/drawingml/2006/main">
              <a:ext uri="{FF2B5EF4-FFF2-40B4-BE49-F238E27FC236}">
                <a16:creationId xmlns:a16="http://schemas.microsoft.com/office/drawing/2014/main" id="{857F4163-7085-49E0-947B-45F88FC36561}"/>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A9BACD"/>
                </a:solidFill>
                <a:latin typeface="Arial"/>
                <a:ea typeface="Arial"/>
                <a:cs typeface="Arial"/>
              </a:defRPr>
            </a:pPr>
            <a:r>
              <a:t>Sources: DG32-LITE block architecture §4.1, §4.4–4.5; tape-in block diagram (checker timing, mirrored bus responses).</a:t>
            </a:r>
          </a:p>
        </p:txBody>
      </p:sp>
    </p:spTree>
    <p:extLst>
      <p:ext uri="{BB962C8B-B14F-4D97-AF65-F5344CB8AC3E}">
        <p14:creationId xmlns:p14="http://schemas.microsoft.com/office/powerpoint/2010/main" val="1534405609"/>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49" name="">
            <a:extLst xmlns:a="http://schemas.openxmlformats.org/drawingml/2006/main">
              <a:ext uri="{FF2B5EF4-FFF2-40B4-BE49-F238E27FC236}">
                <a16:creationId xmlns:a16="http://schemas.microsoft.com/office/drawing/2014/main" id="{94374538-031B-4CAB-ACDC-866894B11F73}"/>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EDF38EA-B316-4C45-BAD5-4F984BD3CA67}"/>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07 · BOOT PATH</a:t>
            </a:r>
          </a:p>
        </p:txBody>
      </p:sp>
      <p:sp>
        <p:nvSpPr>
          <p:cNvPr id="3" name="">
            <a:extLst xmlns:a="http://schemas.openxmlformats.org/drawingml/2006/main">
              <a:ext uri="{FF2B5EF4-FFF2-40B4-BE49-F238E27FC236}">
                <a16:creationId xmlns:a16="http://schemas.microsoft.com/office/drawing/2014/main" id="{B2DA9F46-088F-4958-B1E0-944FDEB9D96E}"/>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The chip boots itself, even with blank flash</a:t>
            </a:r>
          </a:p>
        </p:txBody>
      </p:sp>
      <p:sp>
        <p:nvSpPr>
          <p:cNvPr id="4" name="">
            <a:extLst xmlns:a="http://schemas.openxmlformats.org/drawingml/2006/main">
              <a:ext uri="{FF2B5EF4-FFF2-40B4-BE49-F238E27FC236}">
                <a16:creationId xmlns:a16="http://schemas.microsoft.com/office/drawing/2014/main" id="{56AA8775-0B39-4896-AC21-7A5B511DD0DA}"/>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No management core and no debugger: the mask ROM is the whole boot path</a:t>
            </a:r>
          </a:p>
        </p:txBody>
      </p:sp>
      <p:sp>
        <p:nvSpPr>
          <p:cNvPr id="5" name="">
            <a:extLst xmlns:a="http://schemas.openxmlformats.org/drawingml/2006/main">
              <a:ext uri="{FF2B5EF4-FFF2-40B4-BE49-F238E27FC236}">
                <a16:creationId xmlns:a16="http://schemas.microsoft.com/office/drawing/2014/main" id="{03602AC8-43F4-4310-BC21-7D3740EF29A8}"/>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6BEB175-F96C-4440-87F6-AF43E3D116A0}"/>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A66887D-CF4D-4A27-AB7B-F0166DB71424}"/>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2FAB447A-F78A-4404-A6FD-CF579A3249F3}"/>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07</a:t>
            </a:r>
          </a:p>
        </p:txBody>
      </p:sp>
      <p:sp>
        <p:nvSpPr>
          <p:cNvPr id="9" name="">
            <a:extLst xmlns:a="http://schemas.openxmlformats.org/drawingml/2006/main">
              <a:ext uri="{FF2B5EF4-FFF2-40B4-BE49-F238E27FC236}">
                <a16:creationId xmlns:a16="http://schemas.microsoft.com/office/drawing/2014/main" id="{33952F92-7211-4FEA-9D95-5CC3CF4ECD8A}"/>
              </a:ext>
            </a:extLst>
          </p:cNvPr>
          <p:cNvSpPr>
            <a:spLocks xmlns:a="http://schemas.openxmlformats.org/drawingml/2006/main" noGrp="1"/>
          </p:cNvSpPr>
          <p:nvPr/>
        </p:nvSpPr>
        <p:spPr>
          <a:xfrm xmlns:a="http://schemas.openxmlformats.org/drawingml/2006/main">
            <a:off x="45720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10" name="">
            <a:extLst xmlns:a="http://schemas.openxmlformats.org/drawingml/2006/main">
              <a:ext uri="{FF2B5EF4-FFF2-40B4-BE49-F238E27FC236}">
                <a16:creationId xmlns:a16="http://schemas.microsoft.com/office/drawing/2014/main" id="{BB95F093-3C85-4957-965F-3EB09D0E43B9}"/>
              </a:ext>
            </a:extLst>
          </p:cNvPr>
          <p:cNvSpPr>
            <a:spLocks xmlns:a="http://schemas.openxmlformats.org/drawingml/2006/main" noGrp="1"/>
          </p:cNvSpPr>
          <p:nvPr/>
        </p:nvSpPr>
        <p:spPr>
          <a:xfrm xmlns:a="http://schemas.openxmlformats.org/drawingml/2006/main">
            <a:off x="457200" y="1695450"/>
            <a:ext cx="24193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36473921-04A8-4AD9-9A44-FED85EF7DF0F}"/>
              </a:ext>
            </a:extLst>
          </p:cNvPr>
          <p:cNvSpPr>
            <a:spLocks xmlns:a="http://schemas.openxmlformats.org/drawingml/2006/main" noGrp="1"/>
          </p:cNvSpPr>
          <p:nvPr/>
        </p:nvSpPr>
        <p:spPr>
          <a:xfrm xmlns:a="http://schemas.openxmlformats.org/drawingml/2006/main">
            <a:off x="59055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Power on</a:t>
            </a:r>
          </a:p>
        </p:txBody>
      </p:sp>
      <p:sp>
        <p:nvSpPr>
          <p:cNvPr id="12" name="">
            <a:extLst xmlns:a="http://schemas.openxmlformats.org/drawingml/2006/main">
              <a:ext uri="{FF2B5EF4-FFF2-40B4-BE49-F238E27FC236}">
                <a16:creationId xmlns:a16="http://schemas.microsoft.com/office/drawing/2014/main" id="{7E5D2CAB-86AB-48BC-A1BC-F49FB160D346}"/>
              </a:ext>
            </a:extLst>
          </p:cNvPr>
          <p:cNvSpPr>
            <a:spLocks xmlns:a="http://schemas.openxmlformats.org/drawingml/2006/main" noGrp="1"/>
          </p:cNvSpPr>
          <p:nvPr/>
        </p:nvSpPr>
        <p:spPr>
          <a:xfrm xmlns:a="http://schemas.openxmlformats.org/drawingml/2006/main">
            <a:off x="59055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ROM prints the boot banner on UART0</a:t>
            </a:r>
          </a:p>
        </p:txBody>
      </p:sp>
      <p:sp>
        <p:nvSpPr>
          <p:cNvPr id="13" name="">
            <a:extLst xmlns:a="http://schemas.openxmlformats.org/drawingml/2006/main">
              <a:ext uri="{FF2B5EF4-FFF2-40B4-BE49-F238E27FC236}">
                <a16:creationId xmlns:a16="http://schemas.microsoft.com/office/drawing/2014/main" id="{1C07EC2C-3ADC-4AD5-8BB0-22DCF76AA62F}"/>
              </a:ext>
            </a:extLst>
          </p:cNvPr>
          <p:cNvSpPr>
            <a:spLocks xmlns:a="http://schemas.openxmlformats.org/drawingml/2006/main" noGrp="1"/>
          </p:cNvSpPr>
          <p:nvPr/>
        </p:nvSpPr>
        <p:spPr>
          <a:xfrm xmlns:a="http://schemas.openxmlformats.org/drawingml/2006/main">
            <a:off x="2981325" y="208597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4" name="">
            <a:extLst xmlns:a="http://schemas.openxmlformats.org/drawingml/2006/main">
              <a:ext uri="{FF2B5EF4-FFF2-40B4-BE49-F238E27FC236}">
                <a16:creationId xmlns:a16="http://schemas.microsoft.com/office/drawing/2014/main" id="{FBD051F3-3727-4EC5-896C-DDEE42189CF8}"/>
              </a:ext>
            </a:extLst>
          </p:cNvPr>
          <p:cNvSpPr>
            <a:spLocks xmlns:a="http://schemas.openxmlformats.org/drawingml/2006/main" noGrp="1"/>
          </p:cNvSpPr>
          <p:nvPr/>
        </p:nvSpPr>
        <p:spPr>
          <a:xfrm xmlns:a="http://schemas.openxmlformats.org/drawingml/2006/main">
            <a:off x="340995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15" name="">
            <a:extLst xmlns:a="http://schemas.openxmlformats.org/drawingml/2006/main">
              <a:ext uri="{FF2B5EF4-FFF2-40B4-BE49-F238E27FC236}">
                <a16:creationId xmlns:a16="http://schemas.microsoft.com/office/drawing/2014/main" id="{3D467C39-EF92-4592-9B17-B39F22544AF1}"/>
              </a:ext>
            </a:extLst>
          </p:cNvPr>
          <p:cNvSpPr>
            <a:spLocks xmlns:a="http://schemas.openxmlformats.org/drawingml/2006/main" noGrp="1"/>
          </p:cNvSpPr>
          <p:nvPr/>
        </p:nvSpPr>
        <p:spPr>
          <a:xfrm xmlns:a="http://schemas.openxmlformats.org/drawingml/2006/main">
            <a:off x="3409950" y="1695450"/>
            <a:ext cx="24193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B9593A5-D1FD-4A02-AD97-1EE340B615C4}"/>
              </a:ext>
            </a:extLst>
          </p:cNvPr>
          <p:cNvSpPr>
            <a:spLocks xmlns:a="http://schemas.openxmlformats.org/drawingml/2006/main" noGrp="1"/>
          </p:cNvSpPr>
          <p:nvPr/>
        </p:nvSpPr>
        <p:spPr>
          <a:xfrm xmlns:a="http://schemas.openxmlformats.org/drawingml/2006/main">
            <a:off x="354330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Validate</a:t>
            </a:r>
          </a:p>
        </p:txBody>
      </p:sp>
      <p:sp>
        <p:nvSpPr>
          <p:cNvPr id="17" name="">
            <a:extLst xmlns:a="http://schemas.openxmlformats.org/drawingml/2006/main">
              <a:ext uri="{FF2B5EF4-FFF2-40B4-BE49-F238E27FC236}">
                <a16:creationId xmlns:a16="http://schemas.microsoft.com/office/drawing/2014/main" id="{E0D5C05A-3334-45CE-B097-EF48613D3917}"/>
              </a:ext>
            </a:extLst>
          </p:cNvPr>
          <p:cNvSpPr>
            <a:spLocks xmlns:a="http://schemas.openxmlformats.org/drawingml/2006/main" noGrp="1"/>
          </p:cNvSpPr>
          <p:nvPr/>
        </p:nvSpPr>
        <p:spPr>
          <a:xfrm xmlns:a="http://schemas.openxmlformats.org/drawingml/2006/main">
            <a:off x="354330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Reads and checks the flash image header</a:t>
            </a:r>
          </a:p>
        </p:txBody>
      </p:sp>
      <p:sp>
        <p:nvSpPr>
          <p:cNvPr id="18" name="">
            <a:extLst xmlns:a="http://schemas.openxmlformats.org/drawingml/2006/main">
              <a:ext uri="{FF2B5EF4-FFF2-40B4-BE49-F238E27FC236}">
                <a16:creationId xmlns:a16="http://schemas.microsoft.com/office/drawing/2014/main" id="{4CEAE259-438A-4CBD-994E-F4D8DA4D03BA}"/>
              </a:ext>
            </a:extLst>
          </p:cNvPr>
          <p:cNvSpPr>
            <a:spLocks xmlns:a="http://schemas.openxmlformats.org/drawingml/2006/main" noGrp="1"/>
          </p:cNvSpPr>
          <p:nvPr/>
        </p:nvSpPr>
        <p:spPr>
          <a:xfrm xmlns:a="http://schemas.openxmlformats.org/drawingml/2006/main">
            <a:off x="5934075" y="208597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DC455C18-4584-4F56-AE5A-1FE6FFF9A54E}"/>
              </a:ext>
            </a:extLst>
          </p:cNvPr>
          <p:cNvSpPr>
            <a:spLocks xmlns:a="http://schemas.openxmlformats.org/drawingml/2006/main" noGrp="1"/>
          </p:cNvSpPr>
          <p:nvPr/>
        </p:nvSpPr>
        <p:spPr>
          <a:xfrm xmlns:a="http://schemas.openxmlformats.org/drawingml/2006/main">
            <a:off x="636270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20" name="">
            <a:extLst xmlns:a="http://schemas.openxmlformats.org/drawingml/2006/main">
              <a:ext uri="{FF2B5EF4-FFF2-40B4-BE49-F238E27FC236}">
                <a16:creationId xmlns:a16="http://schemas.microsoft.com/office/drawing/2014/main" id="{F33885E7-9AF3-4081-BFC7-154841600FCD}"/>
              </a:ext>
            </a:extLst>
          </p:cNvPr>
          <p:cNvSpPr>
            <a:spLocks xmlns:a="http://schemas.openxmlformats.org/drawingml/2006/main" noGrp="1"/>
          </p:cNvSpPr>
          <p:nvPr/>
        </p:nvSpPr>
        <p:spPr>
          <a:xfrm xmlns:a="http://schemas.openxmlformats.org/drawingml/2006/main">
            <a:off x="6362700" y="1695450"/>
            <a:ext cx="24193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0BB037E-3E4B-4D40-AEC9-7DA47BA13140}"/>
              </a:ext>
            </a:extLst>
          </p:cNvPr>
          <p:cNvSpPr>
            <a:spLocks xmlns:a="http://schemas.openxmlformats.org/drawingml/2006/main" noGrp="1"/>
          </p:cNvSpPr>
          <p:nvPr/>
        </p:nvSpPr>
        <p:spPr>
          <a:xfrm xmlns:a="http://schemas.openxmlformats.org/drawingml/2006/main">
            <a:off x="649605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Load</a:t>
            </a:r>
          </a:p>
        </p:txBody>
      </p:sp>
      <p:sp>
        <p:nvSpPr>
          <p:cNvPr id="22" name="">
            <a:extLst xmlns:a="http://schemas.openxmlformats.org/drawingml/2006/main">
              <a:ext uri="{FF2B5EF4-FFF2-40B4-BE49-F238E27FC236}">
                <a16:creationId xmlns:a16="http://schemas.microsoft.com/office/drawing/2014/main" id="{F7FB2011-207C-470F-AFE0-35ACFC469DB1}"/>
              </a:ext>
            </a:extLst>
          </p:cNvPr>
          <p:cNvSpPr>
            <a:spLocks xmlns:a="http://schemas.openxmlformats.org/drawingml/2006/main" noGrp="1"/>
          </p:cNvSpPr>
          <p:nvPr/>
        </p:nvSpPr>
        <p:spPr>
          <a:xfrm xmlns:a="http://schemas.openxmlformats.org/drawingml/2006/main">
            <a:off x="649605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Copies the application into SRAM</a:t>
            </a:r>
          </a:p>
        </p:txBody>
      </p:sp>
      <p:sp>
        <p:nvSpPr>
          <p:cNvPr id="23" name="">
            <a:extLst xmlns:a="http://schemas.openxmlformats.org/drawingml/2006/main">
              <a:ext uri="{FF2B5EF4-FFF2-40B4-BE49-F238E27FC236}">
                <a16:creationId xmlns:a16="http://schemas.microsoft.com/office/drawing/2014/main" id="{F8644426-500C-40A4-9DD8-CAC80A1BF377}"/>
              </a:ext>
            </a:extLst>
          </p:cNvPr>
          <p:cNvSpPr>
            <a:spLocks xmlns:a="http://schemas.openxmlformats.org/drawingml/2006/main" noGrp="1"/>
          </p:cNvSpPr>
          <p:nvPr/>
        </p:nvSpPr>
        <p:spPr>
          <a:xfrm xmlns:a="http://schemas.openxmlformats.org/drawingml/2006/main">
            <a:off x="8886825" y="208597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7280D33A-9652-45CD-B056-D8518F328279}"/>
              </a:ext>
            </a:extLst>
          </p:cNvPr>
          <p:cNvSpPr>
            <a:spLocks xmlns:a="http://schemas.openxmlformats.org/drawingml/2006/main" noGrp="1"/>
          </p:cNvSpPr>
          <p:nvPr/>
        </p:nvSpPr>
        <p:spPr>
          <a:xfrm xmlns:a="http://schemas.openxmlformats.org/drawingml/2006/main">
            <a:off x="9315450" y="1695450"/>
            <a:ext cx="2419350" cy="9906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0B4D8"/>
            </a:solidFill>
            <a:prstDash val="solid"/>
          </a:ln>
        </p:spPr>
      </p:sp>
      <p:sp>
        <p:nvSpPr>
          <p:cNvPr id="25" name="">
            <a:extLst xmlns:a="http://schemas.openxmlformats.org/drawingml/2006/main">
              <a:ext uri="{FF2B5EF4-FFF2-40B4-BE49-F238E27FC236}">
                <a16:creationId xmlns:a16="http://schemas.microsoft.com/office/drawing/2014/main" id="{E9023C66-8AA0-4347-8689-45FB178F227D}"/>
              </a:ext>
            </a:extLst>
          </p:cNvPr>
          <p:cNvSpPr>
            <a:spLocks xmlns:a="http://schemas.openxmlformats.org/drawingml/2006/main" noGrp="1"/>
          </p:cNvSpPr>
          <p:nvPr/>
        </p:nvSpPr>
        <p:spPr>
          <a:xfrm xmlns:a="http://schemas.openxmlformats.org/drawingml/2006/main">
            <a:off x="9315450" y="1695450"/>
            <a:ext cx="241935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4EADB81E-D807-4EDD-880C-5878760BEEDC}"/>
              </a:ext>
            </a:extLst>
          </p:cNvPr>
          <p:cNvSpPr>
            <a:spLocks xmlns:a="http://schemas.openxmlformats.org/drawingml/2006/main" noGrp="1"/>
          </p:cNvSpPr>
          <p:nvPr/>
        </p:nvSpPr>
        <p:spPr>
          <a:xfrm xmlns:a="http://schemas.openxmlformats.org/drawingml/2006/main">
            <a:off x="9448800" y="1885950"/>
            <a:ext cx="2152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Run</a:t>
            </a:r>
          </a:p>
        </p:txBody>
      </p:sp>
      <p:sp>
        <p:nvSpPr>
          <p:cNvPr id="27" name="">
            <a:extLst xmlns:a="http://schemas.openxmlformats.org/drawingml/2006/main">
              <a:ext uri="{FF2B5EF4-FFF2-40B4-BE49-F238E27FC236}">
                <a16:creationId xmlns:a16="http://schemas.microsoft.com/office/drawing/2014/main" id="{8A1C456D-27A1-4A5C-8FC6-C7792F333DD3}"/>
              </a:ext>
            </a:extLst>
          </p:cNvPr>
          <p:cNvSpPr>
            <a:spLocks xmlns:a="http://schemas.openxmlformats.org/drawingml/2006/main" noGrp="1"/>
          </p:cNvSpPr>
          <p:nvPr/>
        </p:nvSpPr>
        <p:spPr>
          <a:xfrm xmlns:a="http://schemas.openxmlformats.org/drawingml/2006/main">
            <a:off x="9448800" y="2171700"/>
            <a:ext cx="21526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Jumps to SRAM; firmware enables interrupts</a:t>
            </a:r>
          </a:p>
        </p:txBody>
      </p:sp>
      <p:sp>
        <p:nvSpPr>
          <p:cNvPr id="28" name="">
            <a:extLst xmlns:a="http://schemas.openxmlformats.org/drawingml/2006/main">
              <a:ext uri="{FF2B5EF4-FFF2-40B4-BE49-F238E27FC236}">
                <a16:creationId xmlns:a16="http://schemas.microsoft.com/office/drawing/2014/main" id="{C00A1956-0D62-45BE-B2B5-40BA9E64615B}"/>
              </a:ext>
            </a:extLst>
          </p:cNvPr>
          <p:cNvSpPr>
            <a:spLocks xmlns:a="http://schemas.openxmlformats.org/drawingml/2006/main" noGrp="1"/>
          </p:cNvSpPr>
          <p:nvPr/>
        </p:nvSpPr>
        <p:spPr>
          <a:xfrm xmlns:a="http://schemas.openxmlformats.org/drawingml/2006/main">
            <a:off x="457200" y="3105150"/>
            <a:ext cx="550545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29" name="">
            <a:extLst xmlns:a="http://schemas.openxmlformats.org/drawingml/2006/main">
              <a:ext uri="{FF2B5EF4-FFF2-40B4-BE49-F238E27FC236}">
                <a16:creationId xmlns:a16="http://schemas.microsoft.com/office/drawing/2014/main" id="{B15A701A-64E6-4D6F-A6E2-786DFD5DF59A}"/>
              </a:ext>
            </a:extLst>
          </p:cNvPr>
          <p:cNvSpPr>
            <a:spLocks xmlns:a="http://schemas.openxmlformats.org/drawingml/2006/main" noGrp="1"/>
          </p:cNvSpPr>
          <p:nvPr/>
        </p:nvSpPr>
        <p:spPr>
          <a:xfrm xmlns:a="http://schemas.openxmlformats.org/drawingml/2006/main">
            <a:off x="457200" y="3105150"/>
            <a:ext cx="57150" cy="1495425"/>
          </a:xfrm>
          <a:prstGeom xmlns:a="http://schemas.openxmlformats.org/drawingml/2006/main" prst="rect">
            <a:avLst/>
          </a:prstGeom>
          <a:solidFill xmlns:a="http://schemas.openxmlformats.org/drawingml/2006/main">
            <a:srgbClr val="B45309"/>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2F742693-EA00-4186-A9CE-9A5BB7A5151C}"/>
              </a:ext>
            </a:extLst>
          </p:cNvPr>
          <p:cNvSpPr>
            <a:spLocks xmlns:a="http://schemas.openxmlformats.org/drawingml/2006/main" noGrp="1"/>
          </p:cNvSpPr>
          <p:nvPr/>
        </p:nvSpPr>
        <p:spPr>
          <a:xfrm xmlns:a="http://schemas.openxmlformats.org/drawingml/2006/main">
            <a:off x="685800" y="3295650"/>
            <a:ext cx="50863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Blank flash still talks</a:t>
            </a:r>
          </a:p>
        </p:txBody>
      </p:sp>
      <p:sp>
        <p:nvSpPr>
          <p:cNvPr id="31" name="">
            <a:extLst xmlns:a="http://schemas.openxmlformats.org/drawingml/2006/main">
              <a:ext uri="{FF2B5EF4-FFF2-40B4-BE49-F238E27FC236}">
                <a16:creationId xmlns:a16="http://schemas.microsoft.com/office/drawing/2014/main" id="{0E8DD0C1-7A7F-4E47-AA49-3A0F7C9EF173}"/>
              </a:ext>
            </a:extLst>
          </p:cNvPr>
          <p:cNvSpPr>
            <a:spLocks xmlns:a="http://schemas.openxmlformats.org/drawingml/2006/main" noGrp="1"/>
          </p:cNvSpPr>
          <p:nvPr/>
        </p:nvSpPr>
        <p:spPr>
          <a:xfrm xmlns:a="http://schemas.openxmlformats.org/drawingml/2006/main">
            <a:off x="685800" y="3657600"/>
            <a:ext cx="50482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With no valid image header, the ROM starts a UART monitor, so a bare board can be read, written and started without a debugger.</a:t>
            </a:r>
          </a:p>
        </p:txBody>
      </p:sp>
      <p:sp>
        <p:nvSpPr>
          <p:cNvPr id="32" name="">
            <a:extLst xmlns:a="http://schemas.openxmlformats.org/drawingml/2006/main">
              <a:ext uri="{FF2B5EF4-FFF2-40B4-BE49-F238E27FC236}">
                <a16:creationId xmlns:a16="http://schemas.microsoft.com/office/drawing/2014/main" id="{FB7DA51D-BCA7-4D33-A9B7-D9639635E34E}"/>
              </a:ext>
            </a:extLst>
          </p:cNvPr>
          <p:cNvSpPr>
            <a:spLocks xmlns:a="http://schemas.openxmlformats.org/drawingml/2006/main" noGrp="1"/>
          </p:cNvSpPr>
          <p:nvPr/>
        </p:nvSpPr>
        <p:spPr>
          <a:xfrm xmlns:a="http://schemas.openxmlformats.org/drawingml/2006/main">
            <a:off x="6229350" y="3105150"/>
            <a:ext cx="550545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33" name="">
            <a:extLst xmlns:a="http://schemas.openxmlformats.org/drawingml/2006/main">
              <a:ext uri="{FF2B5EF4-FFF2-40B4-BE49-F238E27FC236}">
                <a16:creationId xmlns:a16="http://schemas.microsoft.com/office/drawing/2014/main" id="{3C0BCC68-849F-4789-B91B-AEF17966F208}"/>
              </a:ext>
            </a:extLst>
          </p:cNvPr>
          <p:cNvSpPr>
            <a:spLocks xmlns:a="http://schemas.openxmlformats.org/drawingml/2006/main" noGrp="1"/>
          </p:cNvSpPr>
          <p:nvPr/>
        </p:nvSpPr>
        <p:spPr>
          <a:xfrm xmlns:a="http://schemas.openxmlformats.org/drawingml/2006/main">
            <a:off x="6229350" y="3105150"/>
            <a:ext cx="57150" cy="149542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D7096F3E-8FD4-4989-8F1D-47D691072F73}"/>
              </a:ext>
            </a:extLst>
          </p:cNvPr>
          <p:cNvSpPr>
            <a:spLocks xmlns:a="http://schemas.openxmlformats.org/drawingml/2006/main" noGrp="1"/>
          </p:cNvSpPr>
          <p:nvPr/>
        </p:nvSpPr>
        <p:spPr>
          <a:xfrm xmlns:a="http://schemas.openxmlformats.org/drawingml/2006/main">
            <a:off x="6457950" y="3295650"/>
            <a:ext cx="50863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The trade-off</a:t>
            </a:r>
          </a:p>
        </p:txBody>
      </p:sp>
      <p:sp>
        <p:nvSpPr>
          <p:cNvPr id="35" name="">
            <a:extLst xmlns:a="http://schemas.openxmlformats.org/drawingml/2006/main">
              <a:ext uri="{FF2B5EF4-FFF2-40B4-BE49-F238E27FC236}">
                <a16:creationId xmlns:a16="http://schemas.microsoft.com/office/drawing/2014/main" id="{D36A3768-1D65-48C6-9182-E8CD4C2FFC89}"/>
              </a:ext>
            </a:extLst>
          </p:cNvPr>
          <p:cNvSpPr>
            <a:spLocks xmlns:a="http://schemas.openxmlformats.org/drawingml/2006/main" noGrp="1"/>
          </p:cNvSpPr>
          <p:nvPr/>
        </p:nvSpPr>
        <p:spPr>
          <a:xfrm xmlns:a="http://schemas.openxmlformats.org/drawingml/2006/main">
            <a:off x="6457950" y="3657600"/>
            <a:ext cx="50482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Code does not execute in place from flash. It runs from 32 KB of SRAM through a dedicated fetch port. Embedded flash is on the roadmap.</a:t>
            </a:r>
          </a:p>
        </p:txBody>
      </p:sp>
      <p:sp>
        <p:nvSpPr>
          <p:cNvPr id="36" name="">
            <a:extLst xmlns:a="http://schemas.openxmlformats.org/drawingml/2006/main">
              <a:ext uri="{FF2B5EF4-FFF2-40B4-BE49-F238E27FC236}">
                <a16:creationId xmlns:a16="http://schemas.microsoft.com/office/drawing/2014/main" id="{808E4CDB-BC3E-42E0-9C45-CCBABC03F7E7}"/>
              </a:ext>
            </a:extLst>
          </p:cNvPr>
          <p:cNvSpPr>
            <a:spLocks xmlns:a="http://schemas.openxmlformats.org/drawingml/2006/main" noGrp="1"/>
          </p:cNvSpPr>
          <p:nvPr/>
        </p:nvSpPr>
        <p:spPr>
          <a:xfrm xmlns:a="http://schemas.openxmlformats.org/drawingml/2006/main">
            <a:off x="457200" y="4705350"/>
            <a:ext cx="3581400" cy="1390650"/>
          </a:xfrm>
          <a:prstGeom xmlns:a="http://schemas.openxmlformats.org/drawingml/2006/main" prst="roundRect">
            <a:avLst>
              <a:gd name="adj" fmla="val 5479"/>
            </a:avLst>
          </a:prstGeom>
          <a:solidFill xmlns:a="http://schemas.openxmlformats.org/drawingml/2006/main">
            <a:srgbClr val="F8FAFC"/>
          </a:solidFill>
          <a:ln xmlns:a="http://schemas.openxmlformats.org/drawingml/2006/main" w="9525">
            <a:solidFill>
              <a:srgbClr val="E2E8F0"/>
            </a:solidFill>
            <a:prstDash val="solid"/>
          </a:ln>
        </p:spPr>
      </p:sp>
      <p:sp>
        <p:nvSpPr>
          <p:cNvPr id="37" name="">
            <a:extLst xmlns:a="http://schemas.openxmlformats.org/drawingml/2006/main">
              <a:ext uri="{FF2B5EF4-FFF2-40B4-BE49-F238E27FC236}">
                <a16:creationId xmlns:a16="http://schemas.microsoft.com/office/drawing/2014/main" id="{295B06DD-7ED8-4E47-AB89-C58B0558112B}"/>
              </a:ext>
            </a:extLst>
          </p:cNvPr>
          <p:cNvSpPr>
            <a:spLocks xmlns:a="http://schemas.openxmlformats.org/drawingml/2006/main" noGrp="1"/>
          </p:cNvSpPr>
          <p:nvPr/>
        </p:nvSpPr>
        <p:spPr>
          <a:xfrm xmlns:a="http://schemas.openxmlformats.org/drawingml/2006/main">
            <a:off x="571500" y="4857750"/>
            <a:ext cx="3352800" cy="466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625" b="1">
                <a:solidFill>
                  <a:srgbClr val="0077A3"/>
                </a:solidFill>
                <a:latin typeface="Georgia"/>
                <a:ea typeface="Georgia"/>
                <a:cs typeface="Georgia"/>
              </a:defRPr>
            </a:pPr>
            <a:r>
              <a:t>64 KB</a:t>
            </a:r>
          </a:p>
        </p:txBody>
      </p:sp>
      <p:sp>
        <p:nvSpPr>
          <p:cNvPr id="38" name="">
            <a:extLst xmlns:a="http://schemas.openxmlformats.org/drawingml/2006/main">
              <a:ext uri="{FF2B5EF4-FFF2-40B4-BE49-F238E27FC236}">
                <a16:creationId xmlns:a16="http://schemas.microsoft.com/office/drawing/2014/main" id="{2F39C10C-08C5-45B7-A2BD-BAA84DAFD80B}"/>
              </a:ext>
            </a:extLst>
          </p:cNvPr>
          <p:cNvSpPr>
            <a:spLocks xmlns:a="http://schemas.openxmlformats.org/drawingml/2006/main" noGrp="1"/>
          </p:cNvSpPr>
          <p:nvPr/>
        </p:nvSpPr>
        <p:spPr>
          <a:xfrm xmlns:a="http://schemas.openxmlformats.org/drawingml/2006/main">
            <a:off x="571500" y="5343525"/>
            <a:ext cx="3352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BOOT ROM</a:t>
            </a:r>
          </a:p>
        </p:txBody>
      </p:sp>
      <p:sp>
        <p:nvSpPr>
          <p:cNvPr id="39" name="">
            <a:extLst xmlns:a="http://schemas.openxmlformats.org/drawingml/2006/main">
              <a:ext uri="{FF2B5EF4-FFF2-40B4-BE49-F238E27FC236}">
                <a16:creationId xmlns:a16="http://schemas.microsoft.com/office/drawing/2014/main" id="{CE40A45E-0B10-4069-8572-7594DA38F0D9}"/>
              </a:ext>
            </a:extLst>
          </p:cNvPr>
          <p:cNvSpPr>
            <a:spLocks xmlns:a="http://schemas.openxmlformats.org/drawingml/2006/main" noGrp="1"/>
          </p:cNvSpPr>
          <p:nvPr/>
        </p:nvSpPr>
        <p:spPr>
          <a:xfrm xmlns:a="http://schemas.openxmlformats.org/drawingml/2006/main">
            <a:off x="590550" y="5591175"/>
            <a:ext cx="3314700" cy="4476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Mask-programmed; starts the chip alone</a:t>
            </a:r>
          </a:p>
        </p:txBody>
      </p:sp>
      <p:sp>
        <p:nvSpPr>
          <p:cNvPr id="40" name="">
            <a:extLst xmlns:a="http://schemas.openxmlformats.org/drawingml/2006/main">
              <a:ext uri="{FF2B5EF4-FFF2-40B4-BE49-F238E27FC236}">
                <a16:creationId xmlns:a16="http://schemas.microsoft.com/office/drawing/2014/main" id="{D1E13B8A-125D-4F46-A008-ACFC3BF230BE}"/>
              </a:ext>
            </a:extLst>
          </p:cNvPr>
          <p:cNvSpPr>
            <a:spLocks xmlns:a="http://schemas.openxmlformats.org/drawingml/2006/main" noGrp="1"/>
          </p:cNvSpPr>
          <p:nvPr/>
        </p:nvSpPr>
        <p:spPr>
          <a:xfrm xmlns:a="http://schemas.openxmlformats.org/drawingml/2006/main">
            <a:off x="4305300" y="4705350"/>
            <a:ext cx="3581400" cy="1390650"/>
          </a:xfrm>
          <a:prstGeom xmlns:a="http://schemas.openxmlformats.org/drawingml/2006/main" prst="roundRect">
            <a:avLst>
              <a:gd name="adj" fmla="val 5479"/>
            </a:avLst>
          </a:prstGeom>
          <a:solidFill xmlns:a="http://schemas.openxmlformats.org/drawingml/2006/main">
            <a:srgbClr val="F8FAFC"/>
          </a:solidFill>
          <a:ln xmlns:a="http://schemas.openxmlformats.org/drawingml/2006/main" w="9525">
            <a:solidFill>
              <a:srgbClr val="E2E8F0"/>
            </a:solidFill>
            <a:prstDash val="solid"/>
          </a:ln>
        </p:spPr>
      </p:sp>
      <p:sp>
        <p:nvSpPr>
          <p:cNvPr id="41" name="">
            <a:extLst xmlns:a="http://schemas.openxmlformats.org/drawingml/2006/main">
              <a:ext uri="{FF2B5EF4-FFF2-40B4-BE49-F238E27FC236}">
                <a16:creationId xmlns:a16="http://schemas.microsoft.com/office/drawing/2014/main" id="{3CEF1077-FA4D-45D4-880B-D8D5A4312F27}"/>
              </a:ext>
            </a:extLst>
          </p:cNvPr>
          <p:cNvSpPr>
            <a:spLocks xmlns:a="http://schemas.openxmlformats.org/drawingml/2006/main" noGrp="1"/>
          </p:cNvSpPr>
          <p:nvPr/>
        </p:nvSpPr>
        <p:spPr>
          <a:xfrm xmlns:a="http://schemas.openxmlformats.org/drawingml/2006/main">
            <a:off x="4419600" y="4857750"/>
            <a:ext cx="3352800" cy="466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625" b="1">
                <a:solidFill>
                  <a:srgbClr val="0A9396"/>
                </a:solidFill>
                <a:latin typeface="Georgia"/>
                <a:ea typeface="Georgia"/>
                <a:cs typeface="Georgia"/>
              </a:defRPr>
            </a:pPr>
            <a:r>
              <a:t>32 KB</a:t>
            </a:r>
          </a:p>
        </p:txBody>
      </p:sp>
      <p:sp>
        <p:nvSpPr>
          <p:cNvPr id="42" name="">
            <a:extLst xmlns:a="http://schemas.openxmlformats.org/drawingml/2006/main">
              <a:ext uri="{FF2B5EF4-FFF2-40B4-BE49-F238E27FC236}">
                <a16:creationId xmlns:a16="http://schemas.microsoft.com/office/drawing/2014/main" id="{43EB9022-3FD8-43BF-94F6-4519995DE71F}"/>
              </a:ext>
            </a:extLst>
          </p:cNvPr>
          <p:cNvSpPr>
            <a:spLocks xmlns:a="http://schemas.openxmlformats.org/drawingml/2006/main" noGrp="1"/>
          </p:cNvSpPr>
          <p:nvPr/>
        </p:nvSpPr>
        <p:spPr>
          <a:xfrm xmlns:a="http://schemas.openxmlformats.org/drawingml/2006/main">
            <a:off x="4419600" y="5343525"/>
            <a:ext cx="3352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SRAM</a:t>
            </a:r>
          </a:p>
        </p:txBody>
      </p:sp>
      <p:sp>
        <p:nvSpPr>
          <p:cNvPr id="43" name="">
            <a:extLst xmlns:a="http://schemas.openxmlformats.org/drawingml/2006/main">
              <a:ext uri="{FF2B5EF4-FFF2-40B4-BE49-F238E27FC236}">
                <a16:creationId xmlns:a16="http://schemas.microsoft.com/office/drawing/2014/main" id="{3D3A8860-FF1E-4EE1-BB93-2C4114496995}"/>
              </a:ext>
            </a:extLst>
          </p:cNvPr>
          <p:cNvSpPr>
            <a:spLocks xmlns:a="http://schemas.openxmlformats.org/drawingml/2006/main" noGrp="1"/>
          </p:cNvSpPr>
          <p:nvPr/>
        </p:nvSpPr>
        <p:spPr>
          <a:xfrm xmlns:a="http://schemas.openxmlformats.org/drawingml/2006/main">
            <a:off x="4438650" y="5591175"/>
            <a:ext cx="3314700" cy="4476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16 dual-port macros: data and fetch</a:t>
            </a:r>
          </a:p>
        </p:txBody>
      </p:sp>
      <p:sp>
        <p:nvSpPr>
          <p:cNvPr id="44" name="">
            <a:extLst xmlns:a="http://schemas.openxmlformats.org/drawingml/2006/main">
              <a:ext uri="{FF2B5EF4-FFF2-40B4-BE49-F238E27FC236}">
                <a16:creationId xmlns:a16="http://schemas.microsoft.com/office/drawing/2014/main" id="{B96B9C73-0DE6-4AAB-9F5C-9C0801C67B21}"/>
              </a:ext>
            </a:extLst>
          </p:cNvPr>
          <p:cNvSpPr>
            <a:spLocks xmlns:a="http://schemas.openxmlformats.org/drawingml/2006/main" noGrp="1"/>
          </p:cNvSpPr>
          <p:nvPr/>
        </p:nvSpPr>
        <p:spPr>
          <a:xfrm xmlns:a="http://schemas.openxmlformats.org/drawingml/2006/main">
            <a:off x="8153400" y="4705350"/>
            <a:ext cx="3581400" cy="1390650"/>
          </a:xfrm>
          <a:prstGeom xmlns:a="http://schemas.openxmlformats.org/drawingml/2006/main" prst="roundRect">
            <a:avLst>
              <a:gd name="adj" fmla="val 5479"/>
            </a:avLst>
          </a:prstGeom>
          <a:solidFill xmlns:a="http://schemas.openxmlformats.org/drawingml/2006/main">
            <a:srgbClr val="F8FAFC"/>
          </a:solidFill>
          <a:ln xmlns:a="http://schemas.openxmlformats.org/drawingml/2006/main" w="9525">
            <a:solidFill>
              <a:srgbClr val="E2E8F0"/>
            </a:solidFill>
            <a:prstDash val="solid"/>
          </a:ln>
        </p:spPr>
      </p:sp>
      <p:sp>
        <p:nvSpPr>
          <p:cNvPr id="45" name="">
            <a:extLst xmlns:a="http://schemas.openxmlformats.org/drawingml/2006/main">
              <a:ext uri="{FF2B5EF4-FFF2-40B4-BE49-F238E27FC236}">
                <a16:creationId xmlns:a16="http://schemas.microsoft.com/office/drawing/2014/main" id="{5E09E43C-FD73-4FB5-9571-DBB70972086A}"/>
              </a:ext>
            </a:extLst>
          </p:cNvPr>
          <p:cNvSpPr>
            <a:spLocks xmlns:a="http://schemas.openxmlformats.org/drawingml/2006/main" noGrp="1"/>
          </p:cNvSpPr>
          <p:nvPr/>
        </p:nvSpPr>
        <p:spPr>
          <a:xfrm xmlns:a="http://schemas.openxmlformats.org/drawingml/2006/main">
            <a:off x="8267700" y="4857750"/>
            <a:ext cx="3352800" cy="466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625" b="1">
                <a:solidFill>
                  <a:srgbClr val="0A9396"/>
                </a:solidFill>
                <a:latin typeface="Georgia"/>
                <a:ea typeface="Georgia"/>
                <a:cs typeface="Georgia"/>
              </a:defRPr>
            </a:pPr>
            <a:r>
              <a:t>0</a:t>
            </a:r>
          </a:p>
        </p:txBody>
      </p:sp>
      <p:sp>
        <p:nvSpPr>
          <p:cNvPr id="46" name="">
            <a:extLst xmlns:a="http://schemas.openxmlformats.org/drawingml/2006/main">
              <a:ext uri="{FF2B5EF4-FFF2-40B4-BE49-F238E27FC236}">
                <a16:creationId xmlns:a16="http://schemas.microsoft.com/office/drawing/2014/main" id="{092C3EAE-B369-488F-81E4-D68E5B6F820F}"/>
              </a:ext>
            </a:extLst>
          </p:cNvPr>
          <p:cNvSpPr>
            <a:spLocks xmlns:a="http://schemas.openxmlformats.org/drawingml/2006/main" noGrp="1"/>
          </p:cNvSpPr>
          <p:nvPr/>
        </p:nvSpPr>
        <p:spPr>
          <a:xfrm xmlns:a="http://schemas.openxmlformats.org/drawingml/2006/main">
            <a:off x="8267700" y="5343525"/>
            <a:ext cx="3352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MANAGEMENT CORES</a:t>
            </a:r>
          </a:p>
        </p:txBody>
      </p:sp>
      <p:sp>
        <p:nvSpPr>
          <p:cNvPr id="47" name="">
            <a:extLst xmlns:a="http://schemas.openxmlformats.org/drawingml/2006/main">
              <a:ext uri="{FF2B5EF4-FFF2-40B4-BE49-F238E27FC236}">
                <a16:creationId xmlns:a16="http://schemas.microsoft.com/office/drawing/2014/main" id="{5AAA94C0-3B25-417E-9081-DAD1E03EE977}"/>
              </a:ext>
            </a:extLst>
          </p:cNvPr>
          <p:cNvSpPr>
            <a:spLocks xmlns:a="http://schemas.openxmlformats.org/drawingml/2006/main" noGrp="1"/>
          </p:cNvSpPr>
          <p:nvPr/>
        </p:nvSpPr>
        <p:spPr>
          <a:xfrm xmlns:a="http://schemas.openxmlformats.org/drawingml/2006/main">
            <a:off x="8286750" y="5591175"/>
            <a:ext cx="3314700" cy="4476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Nothing else is needed to start the chip</a:t>
            </a:r>
          </a:p>
        </p:txBody>
      </p:sp>
      <p:sp>
        <p:nvSpPr>
          <p:cNvPr id="48" name="">
            <a:extLst xmlns:a="http://schemas.openxmlformats.org/drawingml/2006/main">
              <a:ext uri="{FF2B5EF4-FFF2-40B4-BE49-F238E27FC236}">
                <a16:creationId xmlns:a16="http://schemas.microsoft.com/office/drawing/2014/main" id="{7EC5F48A-ED71-471D-A836-C908624526D8}"/>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DG32-LITE preliminary datasheet §6 (clock, reset, boot); block architecture §4.2–4.3.</a:t>
            </a:r>
          </a:p>
        </p:txBody>
      </p:sp>
    </p:spTree>
    <p:extLst>
      <p:ext uri="{BB962C8B-B14F-4D97-AF65-F5344CB8AC3E}">
        <p14:creationId xmlns:p14="http://schemas.microsoft.com/office/powerpoint/2010/main" val="508593929"/>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59" name="">
            <a:extLst xmlns:a="http://schemas.openxmlformats.org/drawingml/2006/main">
              <a:ext uri="{FF2B5EF4-FFF2-40B4-BE49-F238E27FC236}">
                <a16:creationId xmlns:a16="http://schemas.microsoft.com/office/drawing/2014/main" id="{92419E75-9D53-49DB-BEBF-4667518148EA}"/>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029214E-0AF6-46B8-B702-450B0B45D926}"/>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08 · CONTROL SIGNAL CHAIN</a:t>
            </a:r>
          </a:p>
        </p:txBody>
      </p:sp>
      <p:sp>
        <p:nvSpPr>
          <p:cNvPr id="3" name="">
            <a:extLst xmlns:a="http://schemas.openxmlformats.org/drawingml/2006/main">
              <a:ext uri="{FF2B5EF4-FFF2-40B4-BE49-F238E27FC236}">
                <a16:creationId xmlns:a16="http://schemas.microsoft.com/office/drawing/2014/main" id="{931DF3DC-519A-46A3-90F6-D2AB464D93C6}"/>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The expensive steps of the loop run in hardware</a:t>
            </a:r>
          </a:p>
        </p:txBody>
      </p:sp>
      <p:sp>
        <p:nvSpPr>
          <p:cNvPr id="4" name="">
            <a:extLst xmlns:a="http://schemas.openxmlformats.org/drawingml/2006/main">
              <a:ext uri="{FF2B5EF4-FFF2-40B4-BE49-F238E27FC236}">
                <a16:creationId xmlns:a16="http://schemas.microsoft.com/office/drawing/2014/main" id="{A0CC354F-B668-4EB9-836D-967943F049B5}"/>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One field-oriented-control tick, left to right; only step 4 runs on the CPU</a:t>
            </a:r>
          </a:p>
        </p:txBody>
      </p:sp>
      <p:sp>
        <p:nvSpPr>
          <p:cNvPr id="5" name="">
            <a:extLst xmlns:a="http://schemas.openxmlformats.org/drawingml/2006/main">
              <a:ext uri="{FF2B5EF4-FFF2-40B4-BE49-F238E27FC236}">
                <a16:creationId xmlns:a16="http://schemas.microsoft.com/office/drawing/2014/main" id="{FD94E2B4-193E-46EB-8CA4-BA038983EEA0}"/>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1D20D95-13E0-447C-9C01-6FA9E6BEFFB5}"/>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51122E3-D385-40C6-BDC5-AF38A48E8E14}"/>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28D2D3B3-A5BD-4527-8FF4-0F43EF17F09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08</a:t>
            </a:r>
          </a:p>
        </p:txBody>
      </p:sp>
      <p:sp>
        <p:nvSpPr>
          <p:cNvPr id="9" name="">
            <a:extLst xmlns:a="http://schemas.openxmlformats.org/drawingml/2006/main">
              <a:ext uri="{FF2B5EF4-FFF2-40B4-BE49-F238E27FC236}">
                <a16:creationId xmlns:a16="http://schemas.microsoft.com/office/drawing/2014/main" id="{45CC6DAC-295E-43DA-B36F-1B90AA9E0435}"/>
              </a:ext>
            </a:extLst>
          </p:cNvPr>
          <p:cNvSpPr>
            <a:spLocks xmlns:a="http://schemas.openxmlformats.org/drawingml/2006/main" noGrp="1"/>
          </p:cNvSpPr>
          <p:nvPr/>
        </p:nvSpPr>
        <p:spPr>
          <a:xfrm xmlns:a="http://schemas.openxmlformats.org/drawingml/2006/main">
            <a:off x="457200" y="1695450"/>
            <a:ext cx="1619250" cy="11049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10" name="">
            <a:extLst xmlns:a="http://schemas.openxmlformats.org/drawingml/2006/main">
              <a:ext uri="{FF2B5EF4-FFF2-40B4-BE49-F238E27FC236}">
                <a16:creationId xmlns:a16="http://schemas.microsoft.com/office/drawing/2014/main" id="{1E8EA292-A844-42F2-84A8-0E25174D5EFC}"/>
              </a:ext>
            </a:extLst>
          </p:cNvPr>
          <p:cNvSpPr>
            <a:spLocks xmlns:a="http://schemas.openxmlformats.org/drawingml/2006/main" noGrp="1"/>
          </p:cNvSpPr>
          <p:nvPr/>
        </p:nvSpPr>
        <p:spPr>
          <a:xfrm xmlns:a="http://schemas.openxmlformats.org/drawingml/2006/main">
            <a:off x="457200" y="1695450"/>
            <a:ext cx="1619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6C36D3E-31C8-4BC1-B7F2-EE761DAAB966}"/>
              </a:ext>
            </a:extLst>
          </p:cNvPr>
          <p:cNvSpPr>
            <a:spLocks xmlns:a="http://schemas.openxmlformats.org/drawingml/2006/main" noGrp="1"/>
          </p:cNvSpPr>
          <p:nvPr/>
        </p:nvSpPr>
        <p:spPr>
          <a:xfrm xmlns:a="http://schemas.openxmlformats.org/drawingml/2006/main">
            <a:off x="590550" y="1885950"/>
            <a:ext cx="13525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1 Position</a:t>
            </a:r>
          </a:p>
        </p:txBody>
      </p:sp>
      <p:sp>
        <p:nvSpPr>
          <p:cNvPr id="12" name="">
            <a:extLst xmlns:a="http://schemas.openxmlformats.org/drawingml/2006/main">
              <a:ext uri="{FF2B5EF4-FFF2-40B4-BE49-F238E27FC236}">
                <a16:creationId xmlns:a16="http://schemas.microsoft.com/office/drawing/2014/main" id="{172006DB-0969-49E5-9B24-C85B1C1E6CB2}"/>
              </a:ext>
            </a:extLst>
          </p:cNvPr>
          <p:cNvSpPr>
            <a:spLocks xmlns:a="http://schemas.openxmlformats.org/drawingml/2006/main" noGrp="1"/>
          </p:cNvSpPr>
          <p:nvPr/>
        </p:nvSpPr>
        <p:spPr>
          <a:xfrm xmlns:a="http://schemas.openxmlformats.org/drawingml/2006/main">
            <a:off x="590550" y="2171700"/>
            <a:ext cx="13525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Encoder + Hall, edge timestamps</a:t>
            </a:r>
          </a:p>
        </p:txBody>
      </p:sp>
      <p:sp>
        <p:nvSpPr>
          <p:cNvPr id="13" name="">
            <a:extLst xmlns:a="http://schemas.openxmlformats.org/drawingml/2006/main">
              <a:ext uri="{FF2B5EF4-FFF2-40B4-BE49-F238E27FC236}">
                <a16:creationId xmlns:a16="http://schemas.microsoft.com/office/drawing/2014/main" id="{F643DAB1-BDDB-477F-B357-F47DC2F371CE}"/>
              </a:ext>
            </a:extLst>
          </p:cNvPr>
          <p:cNvSpPr>
            <a:spLocks xmlns:a="http://schemas.openxmlformats.org/drawingml/2006/main" noGrp="1"/>
          </p:cNvSpPr>
          <p:nvPr/>
        </p:nvSpPr>
        <p:spPr>
          <a:xfrm xmlns:a="http://schemas.openxmlformats.org/drawingml/2006/main">
            <a:off x="2070735" y="21431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4" name="">
            <a:extLst xmlns:a="http://schemas.openxmlformats.org/drawingml/2006/main">
              <a:ext uri="{FF2B5EF4-FFF2-40B4-BE49-F238E27FC236}">
                <a16:creationId xmlns:a16="http://schemas.microsoft.com/office/drawing/2014/main" id="{FECDEEA1-765F-46C3-9071-5B2628BEBB6F}"/>
              </a:ext>
            </a:extLst>
          </p:cNvPr>
          <p:cNvSpPr>
            <a:spLocks xmlns:a="http://schemas.openxmlformats.org/drawingml/2006/main" noGrp="1"/>
          </p:cNvSpPr>
          <p:nvPr/>
        </p:nvSpPr>
        <p:spPr>
          <a:xfrm xmlns:a="http://schemas.openxmlformats.org/drawingml/2006/main">
            <a:off x="2388870" y="1695450"/>
            <a:ext cx="1619250" cy="11049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15" name="">
            <a:extLst xmlns:a="http://schemas.openxmlformats.org/drawingml/2006/main">
              <a:ext uri="{FF2B5EF4-FFF2-40B4-BE49-F238E27FC236}">
                <a16:creationId xmlns:a16="http://schemas.microsoft.com/office/drawing/2014/main" id="{658756BF-179C-4761-B910-C89B1E54CCE9}"/>
              </a:ext>
            </a:extLst>
          </p:cNvPr>
          <p:cNvSpPr>
            <a:spLocks xmlns:a="http://schemas.openxmlformats.org/drawingml/2006/main" noGrp="1"/>
          </p:cNvSpPr>
          <p:nvPr/>
        </p:nvSpPr>
        <p:spPr>
          <a:xfrm xmlns:a="http://schemas.openxmlformats.org/drawingml/2006/main">
            <a:off x="2388870" y="1695450"/>
            <a:ext cx="1619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70D0E38-9DBE-4212-A476-389227345EEC}"/>
              </a:ext>
            </a:extLst>
          </p:cNvPr>
          <p:cNvSpPr>
            <a:spLocks xmlns:a="http://schemas.openxmlformats.org/drawingml/2006/main" noGrp="1"/>
          </p:cNvSpPr>
          <p:nvPr/>
        </p:nvSpPr>
        <p:spPr>
          <a:xfrm xmlns:a="http://schemas.openxmlformats.org/drawingml/2006/main">
            <a:off x="2522220" y="1885950"/>
            <a:ext cx="13525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2 Sample</a:t>
            </a:r>
          </a:p>
        </p:txBody>
      </p:sp>
      <p:sp>
        <p:nvSpPr>
          <p:cNvPr id="17" name="">
            <a:extLst xmlns:a="http://schemas.openxmlformats.org/drawingml/2006/main">
              <a:ext uri="{FF2B5EF4-FFF2-40B4-BE49-F238E27FC236}">
                <a16:creationId xmlns:a16="http://schemas.microsoft.com/office/drawing/2014/main" id="{A89AF127-46CF-43F4-8E4A-E15A0D23F6FA}"/>
              </a:ext>
            </a:extLst>
          </p:cNvPr>
          <p:cNvSpPr>
            <a:spLocks xmlns:a="http://schemas.openxmlformats.org/drawingml/2006/main" noGrp="1"/>
          </p:cNvSpPr>
          <p:nvPr/>
        </p:nvSpPr>
        <p:spPr>
          <a:xfrm xmlns:a="http://schemas.openxmlformats.org/drawingml/2006/main">
            <a:off x="2522220" y="2171700"/>
            <a:ext cx="13525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SAR ADC at PWM centre</a:t>
            </a:r>
          </a:p>
        </p:txBody>
      </p:sp>
      <p:sp>
        <p:nvSpPr>
          <p:cNvPr id="18" name="">
            <a:extLst xmlns:a="http://schemas.openxmlformats.org/drawingml/2006/main">
              <a:ext uri="{FF2B5EF4-FFF2-40B4-BE49-F238E27FC236}">
                <a16:creationId xmlns:a16="http://schemas.microsoft.com/office/drawing/2014/main" id="{317E891A-D04C-4A4D-A235-6C4F77C4C29C}"/>
              </a:ext>
            </a:extLst>
          </p:cNvPr>
          <p:cNvSpPr>
            <a:spLocks xmlns:a="http://schemas.openxmlformats.org/drawingml/2006/main" noGrp="1"/>
          </p:cNvSpPr>
          <p:nvPr/>
        </p:nvSpPr>
        <p:spPr>
          <a:xfrm xmlns:a="http://schemas.openxmlformats.org/drawingml/2006/main">
            <a:off x="4002405" y="21431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9" name="">
            <a:extLst xmlns:a="http://schemas.openxmlformats.org/drawingml/2006/main">
              <a:ext uri="{FF2B5EF4-FFF2-40B4-BE49-F238E27FC236}">
                <a16:creationId xmlns:a16="http://schemas.microsoft.com/office/drawing/2014/main" id="{47A7184B-3C03-4E10-9802-B6E2C966D8E2}"/>
              </a:ext>
            </a:extLst>
          </p:cNvPr>
          <p:cNvSpPr>
            <a:spLocks xmlns:a="http://schemas.openxmlformats.org/drawingml/2006/main" noGrp="1"/>
          </p:cNvSpPr>
          <p:nvPr/>
        </p:nvSpPr>
        <p:spPr>
          <a:xfrm xmlns:a="http://schemas.openxmlformats.org/drawingml/2006/main">
            <a:off x="4320540" y="1695450"/>
            <a:ext cx="1619250" cy="11049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20" name="">
            <a:extLst xmlns:a="http://schemas.openxmlformats.org/drawingml/2006/main">
              <a:ext uri="{FF2B5EF4-FFF2-40B4-BE49-F238E27FC236}">
                <a16:creationId xmlns:a16="http://schemas.microsoft.com/office/drawing/2014/main" id="{C2D83EE0-2BBB-41EA-B1EE-2A3297498297}"/>
              </a:ext>
            </a:extLst>
          </p:cNvPr>
          <p:cNvSpPr>
            <a:spLocks xmlns:a="http://schemas.openxmlformats.org/drawingml/2006/main" noGrp="1"/>
          </p:cNvSpPr>
          <p:nvPr/>
        </p:nvSpPr>
        <p:spPr>
          <a:xfrm xmlns:a="http://schemas.openxmlformats.org/drawingml/2006/main">
            <a:off x="4320540" y="1695450"/>
            <a:ext cx="1619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0E36A3C-B86A-47B7-A086-CFC059095DA1}"/>
              </a:ext>
            </a:extLst>
          </p:cNvPr>
          <p:cNvSpPr>
            <a:spLocks xmlns:a="http://schemas.openxmlformats.org/drawingml/2006/main" noGrp="1"/>
          </p:cNvSpPr>
          <p:nvPr/>
        </p:nvSpPr>
        <p:spPr>
          <a:xfrm xmlns:a="http://schemas.openxmlformats.org/drawingml/2006/main">
            <a:off x="4453890" y="1885950"/>
            <a:ext cx="13525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3 Transform</a:t>
            </a:r>
          </a:p>
        </p:txBody>
      </p:sp>
      <p:sp>
        <p:nvSpPr>
          <p:cNvPr id="22" name="">
            <a:extLst xmlns:a="http://schemas.openxmlformats.org/drawingml/2006/main">
              <a:ext uri="{FF2B5EF4-FFF2-40B4-BE49-F238E27FC236}">
                <a16:creationId xmlns:a16="http://schemas.microsoft.com/office/drawing/2014/main" id="{1452C611-9366-4169-88F0-8B012A79C43B}"/>
              </a:ext>
            </a:extLst>
          </p:cNvPr>
          <p:cNvSpPr>
            <a:spLocks xmlns:a="http://schemas.openxmlformats.org/drawingml/2006/main" noGrp="1"/>
          </p:cNvSpPr>
          <p:nvPr/>
        </p:nvSpPr>
        <p:spPr>
          <a:xfrm xmlns:a="http://schemas.openxmlformats.org/drawingml/2006/main">
            <a:off x="4453890" y="2171700"/>
            <a:ext cx="13525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CORDIC Clarke / Park</a:t>
            </a:r>
          </a:p>
        </p:txBody>
      </p:sp>
      <p:sp>
        <p:nvSpPr>
          <p:cNvPr id="23" name="">
            <a:extLst xmlns:a="http://schemas.openxmlformats.org/drawingml/2006/main">
              <a:ext uri="{FF2B5EF4-FFF2-40B4-BE49-F238E27FC236}">
                <a16:creationId xmlns:a16="http://schemas.microsoft.com/office/drawing/2014/main" id="{BCFC1E08-D74D-45DD-BAEA-7AB17214FC2A}"/>
              </a:ext>
            </a:extLst>
          </p:cNvPr>
          <p:cNvSpPr>
            <a:spLocks xmlns:a="http://schemas.openxmlformats.org/drawingml/2006/main" noGrp="1"/>
          </p:cNvSpPr>
          <p:nvPr/>
        </p:nvSpPr>
        <p:spPr>
          <a:xfrm xmlns:a="http://schemas.openxmlformats.org/drawingml/2006/main">
            <a:off x="5934075" y="21431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4" name="">
            <a:extLst xmlns:a="http://schemas.openxmlformats.org/drawingml/2006/main">
              <a:ext uri="{FF2B5EF4-FFF2-40B4-BE49-F238E27FC236}">
                <a16:creationId xmlns:a16="http://schemas.microsoft.com/office/drawing/2014/main" id="{8D6B9B2A-71E7-45B0-83DE-61B107037DE2}"/>
              </a:ext>
            </a:extLst>
          </p:cNvPr>
          <p:cNvSpPr>
            <a:spLocks xmlns:a="http://schemas.openxmlformats.org/drawingml/2006/main" noGrp="1"/>
          </p:cNvSpPr>
          <p:nvPr/>
        </p:nvSpPr>
        <p:spPr>
          <a:xfrm xmlns:a="http://schemas.openxmlformats.org/drawingml/2006/main">
            <a:off x="6252210" y="1695450"/>
            <a:ext cx="1619250" cy="11049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0B4D8"/>
            </a:solidFill>
            <a:prstDash val="solid"/>
          </a:ln>
        </p:spPr>
      </p:sp>
      <p:sp>
        <p:nvSpPr>
          <p:cNvPr id="25" name="">
            <a:extLst xmlns:a="http://schemas.openxmlformats.org/drawingml/2006/main">
              <a:ext uri="{FF2B5EF4-FFF2-40B4-BE49-F238E27FC236}">
                <a16:creationId xmlns:a16="http://schemas.microsoft.com/office/drawing/2014/main" id="{CBD5D4C7-0B8C-4332-A09A-18E1118DB541}"/>
              </a:ext>
            </a:extLst>
          </p:cNvPr>
          <p:cNvSpPr>
            <a:spLocks xmlns:a="http://schemas.openxmlformats.org/drawingml/2006/main" noGrp="1"/>
          </p:cNvSpPr>
          <p:nvPr/>
        </p:nvSpPr>
        <p:spPr>
          <a:xfrm xmlns:a="http://schemas.openxmlformats.org/drawingml/2006/main">
            <a:off x="6252210" y="1695450"/>
            <a:ext cx="161925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40110E0A-45C2-4DA6-BAB0-33EDA42E3006}"/>
              </a:ext>
            </a:extLst>
          </p:cNvPr>
          <p:cNvSpPr>
            <a:spLocks xmlns:a="http://schemas.openxmlformats.org/drawingml/2006/main" noGrp="1"/>
          </p:cNvSpPr>
          <p:nvPr/>
        </p:nvSpPr>
        <p:spPr>
          <a:xfrm xmlns:a="http://schemas.openxmlformats.org/drawingml/2006/main">
            <a:off x="6385560" y="1885950"/>
            <a:ext cx="13525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4 Regulate</a:t>
            </a:r>
          </a:p>
        </p:txBody>
      </p:sp>
      <p:sp>
        <p:nvSpPr>
          <p:cNvPr id="27" name="">
            <a:extLst xmlns:a="http://schemas.openxmlformats.org/drawingml/2006/main">
              <a:ext uri="{FF2B5EF4-FFF2-40B4-BE49-F238E27FC236}">
                <a16:creationId xmlns:a16="http://schemas.microsoft.com/office/drawing/2014/main" id="{DB0B572E-A17F-43F4-8EEF-5925A2060973}"/>
              </a:ext>
            </a:extLst>
          </p:cNvPr>
          <p:cNvSpPr>
            <a:spLocks xmlns:a="http://schemas.openxmlformats.org/drawingml/2006/main" noGrp="1"/>
          </p:cNvSpPr>
          <p:nvPr/>
        </p:nvSpPr>
        <p:spPr>
          <a:xfrm xmlns:a="http://schemas.openxmlformats.org/drawingml/2006/main">
            <a:off x="6385560" y="2171700"/>
            <a:ext cx="13525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Two PI loops on the CPU</a:t>
            </a:r>
          </a:p>
        </p:txBody>
      </p:sp>
      <p:sp>
        <p:nvSpPr>
          <p:cNvPr id="28" name="">
            <a:extLst xmlns:a="http://schemas.openxmlformats.org/drawingml/2006/main">
              <a:ext uri="{FF2B5EF4-FFF2-40B4-BE49-F238E27FC236}">
                <a16:creationId xmlns:a16="http://schemas.microsoft.com/office/drawing/2014/main" id="{43B92A4B-995E-4056-817A-5DC2234A078F}"/>
              </a:ext>
            </a:extLst>
          </p:cNvPr>
          <p:cNvSpPr>
            <a:spLocks xmlns:a="http://schemas.openxmlformats.org/drawingml/2006/main" noGrp="1"/>
          </p:cNvSpPr>
          <p:nvPr/>
        </p:nvSpPr>
        <p:spPr>
          <a:xfrm xmlns:a="http://schemas.openxmlformats.org/drawingml/2006/main">
            <a:off x="7865745" y="21431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9" name="">
            <a:extLst xmlns:a="http://schemas.openxmlformats.org/drawingml/2006/main">
              <a:ext uri="{FF2B5EF4-FFF2-40B4-BE49-F238E27FC236}">
                <a16:creationId xmlns:a16="http://schemas.microsoft.com/office/drawing/2014/main" id="{CD7A8ED3-8A08-492D-A265-4096EB83B81E}"/>
              </a:ext>
            </a:extLst>
          </p:cNvPr>
          <p:cNvSpPr>
            <a:spLocks xmlns:a="http://schemas.openxmlformats.org/drawingml/2006/main" noGrp="1"/>
          </p:cNvSpPr>
          <p:nvPr/>
        </p:nvSpPr>
        <p:spPr>
          <a:xfrm xmlns:a="http://schemas.openxmlformats.org/drawingml/2006/main">
            <a:off x="8183880" y="1695450"/>
            <a:ext cx="1619250" cy="11049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30" name="">
            <a:extLst xmlns:a="http://schemas.openxmlformats.org/drawingml/2006/main">
              <a:ext uri="{FF2B5EF4-FFF2-40B4-BE49-F238E27FC236}">
                <a16:creationId xmlns:a16="http://schemas.microsoft.com/office/drawing/2014/main" id="{AF31F715-026D-443D-9025-43976370D657}"/>
              </a:ext>
            </a:extLst>
          </p:cNvPr>
          <p:cNvSpPr>
            <a:spLocks xmlns:a="http://schemas.openxmlformats.org/drawingml/2006/main" noGrp="1"/>
          </p:cNvSpPr>
          <p:nvPr/>
        </p:nvSpPr>
        <p:spPr>
          <a:xfrm xmlns:a="http://schemas.openxmlformats.org/drawingml/2006/main">
            <a:off x="8183880" y="1695450"/>
            <a:ext cx="1619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754F9E76-973E-4879-8ABF-8870CB56F6A3}"/>
              </a:ext>
            </a:extLst>
          </p:cNvPr>
          <p:cNvSpPr>
            <a:spLocks xmlns:a="http://schemas.openxmlformats.org/drawingml/2006/main" noGrp="1"/>
          </p:cNvSpPr>
          <p:nvPr/>
        </p:nvSpPr>
        <p:spPr>
          <a:xfrm xmlns:a="http://schemas.openxmlformats.org/drawingml/2006/main">
            <a:off x="8317230" y="1885950"/>
            <a:ext cx="13525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5 Rotate back</a:t>
            </a:r>
          </a:p>
        </p:txBody>
      </p:sp>
      <p:sp>
        <p:nvSpPr>
          <p:cNvPr id="32" name="">
            <a:extLst xmlns:a="http://schemas.openxmlformats.org/drawingml/2006/main">
              <a:ext uri="{FF2B5EF4-FFF2-40B4-BE49-F238E27FC236}">
                <a16:creationId xmlns:a16="http://schemas.microsoft.com/office/drawing/2014/main" id="{AE69D323-42F3-4114-8EA9-1FF98CEF7096}"/>
              </a:ext>
            </a:extLst>
          </p:cNvPr>
          <p:cNvSpPr>
            <a:spLocks xmlns:a="http://schemas.openxmlformats.org/drawingml/2006/main" noGrp="1"/>
          </p:cNvSpPr>
          <p:nvPr/>
        </p:nvSpPr>
        <p:spPr>
          <a:xfrm xmlns:a="http://schemas.openxmlformats.org/drawingml/2006/main">
            <a:off x="8317230" y="2171700"/>
            <a:ext cx="13525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CORDIC inverse Park</a:t>
            </a:r>
          </a:p>
        </p:txBody>
      </p:sp>
      <p:sp>
        <p:nvSpPr>
          <p:cNvPr id="33" name="">
            <a:extLst xmlns:a="http://schemas.openxmlformats.org/drawingml/2006/main">
              <a:ext uri="{FF2B5EF4-FFF2-40B4-BE49-F238E27FC236}">
                <a16:creationId xmlns:a16="http://schemas.microsoft.com/office/drawing/2014/main" id="{931132D8-B28B-4CC7-B0B9-F725052BEBAF}"/>
              </a:ext>
            </a:extLst>
          </p:cNvPr>
          <p:cNvSpPr>
            <a:spLocks xmlns:a="http://schemas.openxmlformats.org/drawingml/2006/main" noGrp="1"/>
          </p:cNvSpPr>
          <p:nvPr/>
        </p:nvSpPr>
        <p:spPr>
          <a:xfrm xmlns:a="http://schemas.openxmlformats.org/drawingml/2006/main">
            <a:off x="9797415" y="2143125"/>
            <a:ext cx="323850" cy="20955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34" name="">
            <a:extLst xmlns:a="http://schemas.openxmlformats.org/drawingml/2006/main">
              <a:ext uri="{FF2B5EF4-FFF2-40B4-BE49-F238E27FC236}">
                <a16:creationId xmlns:a16="http://schemas.microsoft.com/office/drawing/2014/main" id="{BF142697-6472-4B01-876E-11C7D7A2DA95}"/>
              </a:ext>
            </a:extLst>
          </p:cNvPr>
          <p:cNvSpPr>
            <a:spLocks xmlns:a="http://schemas.openxmlformats.org/drawingml/2006/main" noGrp="1"/>
          </p:cNvSpPr>
          <p:nvPr/>
        </p:nvSpPr>
        <p:spPr>
          <a:xfrm xmlns:a="http://schemas.openxmlformats.org/drawingml/2006/main">
            <a:off x="10115550" y="1695450"/>
            <a:ext cx="1619250" cy="1104900"/>
          </a:xfrm>
          <a:prstGeom xmlns:a="http://schemas.openxmlformats.org/drawingml/2006/main" prst="flowChartProcess">
            <a:avLst/>
          </a:prstGeom>
          <a:solidFill xmlns:a="http://schemas.openxmlformats.org/drawingml/2006/main">
            <a:srgbClr val="FFFFFF"/>
          </a:solidFill>
          <a:ln xmlns:a="http://schemas.openxmlformats.org/drawingml/2006/main" w="19050">
            <a:solidFill>
              <a:srgbClr val="0A9396"/>
            </a:solidFill>
            <a:prstDash val="solid"/>
          </a:ln>
        </p:spPr>
      </p:sp>
      <p:sp>
        <p:nvSpPr>
          <p:cNvPr id="35" name="">
            <a:extLst xmlns:a="http://schemas.openxmlformats.org/drawingml/2006/main">
              <a:ext uri="{FF2B5EF4-FFF2-40B4-BE49-F238E27FC236}">
                <a16:creationId xmlns:a16="http://schemas.microsoft.com/office/drawing/2014/main" id="{8AFC0EFD-2285-41B5-9C50-E2F8C3BA9C3B}"/>
              </a:ext>
            </a:extLst>
          </p:cNvPr>
          <p:cNvSpPr>
            <a:spLocks xmlns:a="http://schemas.openxmlformats.org/drawingml/2006/main" noGrp="1"/>
          </p:cNvSpPr>
          <p:nvPr/>
        </p:nvSpPr>
        <p:spPr>
          <a:xfrm xmlns:a="http://schemas.openxmlformats.org/drawingml/2006/main">
            <a:off x="10115550" y="1695450"/>
            <a:ext cx="16192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DCDF68DB-FC4C-4BA7-AEB2-19585B461D7A}"/>
              </a:ext>
            </a:extLst>
          </p:cNvPr>
          <p:cNvSpPr>
            <a:spLocks xmlns:a="http://schemas.openxmlformats.org/drawingml/2006/main" noGrp="1"/>
          </p:cNvSpPr>
          <p:nvPr/>
        </p:nvSpPr>
        <p:spPr>
          <a:xfrm xmlns:a="http://schemas.openxmlformats.org/drawingml/2006/main">
            <a:off x="10248900" y="1885950"/>
            <a:ext cx="13525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6 Drive</a:t>
            </a:r>
          </a:p>
        </p:txBody>
      </p:sp>
      <p:sp>
        <p:nvSpPr>
          <p:cNvPr id="37" name="">
            <a:extLst xmlns:a="http://schemas.openxmlformats.org/drawingml/2006/main">
              <a:ext uri="{FF2B5EF4-FFF2-40B4-BE49-F238E27FC236}">
                <a16:creationId xmlns:a16="http://schemas.microsoft.com/office/drawing/2014/main" id="{D0E07AEB-171F-4E8A-AC67-6BAC8811AF0B}"/>
              </a:ext>
            </a:extLst>
          </p:cNvPr>
          <p:cNvSpPr>
            <a:spLocks xmlns:a="http://schemas.openxmlformats.org/drawingml/2006/main" noGrp="1"/>
          </p:cNvSpPr>
          <p:nvPr/>
        </p:nvSpPr>
        <p:spPr>
          <a:xfrm xmlns:a="http://schemas.openxmlformats.org/drawingml/2006/main">
            <a:off x="10248900" y="2171700"/>
            <a:ext cx="13525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a:solidFill>
                  <a:srgbClr val="6B7280"/>
                </a:solidFill>
                <a:latin typeface="Arial"/>
                <a:ea typeface="Arial"/>
                <a:cs typeface="Arial"/>
              </a:defRPr>
            </a:pPr>
            <a:r>
              <a:t>PWM, dead-time, brake</a:t>
            </a:r>
          </a:p>
        </p:txBody>
      </p:sp>
      <p:sp>
        <p:nvSpPr>
          <p:cNvPr id="38" name="">
            <a:extLst xmlns:a="http://schemas.openxmlformats.org/drawingml/2006/main">
              <a:ext uri="{FF2B5EF4-FFF2-40B4-BE49-F238E27FC236}">
                <a16:creationId xmlns:a16="http://schemas.microsoft.com/office/drawing/2014/main" id="{F4CA8F76-74BA-451B-878A-2B5FD1CA0D5B}"/>
              </a:ext>
            </a:extLst>
          </p:cNvPr>
          <p:cNvSpPr>
            <a:spLocks xmlns:a="http://schemas.openxmlformats.org/drawingml/2006/main" noGrp="1"/>
          </p:cNvSpPr>
          <p:nvPr/>
        </p:nvSpPr>
        <p:spPr>
          <a:xfrm xmlns:a="http://schemas.openxmlformats.org/drawingml/2006/main">
            <a:off x="457200" y="3143250"/>
            <a:ext cx="550545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39" name="">
            <a:extLst xmlns:a="http://schemas.openxmlformats.org/drawingml/2006/main">
              <a:ext uri="{FF2B5EF4-FFF2-40B4-BE49-F238E27FC236}">
                <a16:creationId xmlns:a16="http://schemas.microsoft.com/office/drawing/2014/main" id="{3848DA5C-BBF2-4E76-9055-1D7FFE19A75C}"/>
              </a:ext>
            </a:extLst>
          </p:cNvPr>
          <p:cNvSpPr>
            <a:spLocks xmlns:a="http://schemas.openxmlformats.org/drawingml/2006/main" noGrp="1"/>
          </p:cNvSpPr>
          <p:nvPr/>
        </p:nvSpPr>
        <p:spPr>
          <a:xfrm xmlns:a="http://schemas.openxmlformats.org/drawingml/2006/main">
            <a:off x="457200" y="3143250"/>
            <a:ext cx="57150" cy="17335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4F906D2C-9519-4AE0-A5C6-83426D6AA7E9}"/>
              </a:ext>
            </a:extLst>
          </p:cNvPr>
          <p:cNvSpPr>
            <a:spLocks xmlns:a="http://schemas.openxmlformats.org/drawingml/2006/main" noGrp="1"/>
          </p:cNvSpPr>
          <p:nvPr/>
        </p:nvSpPr>
        <p:spPr>
          <a:xfrm xmlns:a="http://schemas.openxmlformats.org/drawingml/2006/main">
            <a:off x="685800" y="3333750"/>
            <a:ext cx="50863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Only step 4 runs on the CPU</a:t>
            </a:r>
          </a:p>
        </p:txBody>
      </p:sp>
      <p:sp>
        <p:nvSpPr>
          <p:cNvPr id="41" name="">
            <a:extLst xmlns:a="http://schemas.openxmlformats.org/drawingml/2006/main">
              <a:ext uri="{FF2B5EF4-FFF2-40B4-BE49-F238E27FC236}">
                <a16:creationId xmlns:a16="http://schemas.microsoft.com/office/drawing/2014/main" id="{3B22325A-648A-4532-B1D0-12FAC4136EB9}"/>
              </a:ext>
            </a:extLst>
          </p:cNvPr>
          <p:cNvSpPr>
            <a:spLocks xmlns:a="http://schemas.openxmlformats.org/drawingml/2006/main" noGrp="1"/>
          </p:cNvSpPr>
          <p:nvPr/>
        </p:nvSpPr>
        <p:spPr>
          <a:xfrm xmlns:a="http://schemas.openxmlformats.org/drawingml/2006/main">
            <a:off x="685800" y="3695700"/>
            <a:ext cx="504825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core costs about 8 clock cycles per instruction, so it keeps the two PI regulators and nothing else. Every other step is a dedicated block with a fixed cost.</a:t>
            </a:r>
          </a:p>
        </p:txBody>
      </p:sp>
      <p:sp>
        <p:nvSpPr>
          <p:cNvPr id="42" name="">
            <a:extLst xmlns:a="http://schemas.openxmlformats.org/drawingml/2006/main">
              <a:ext uri="{FF2B5EF4-FFF2-40B4-BE49-F238E27FC236}">
                <a16:creationId xmlns:a16="http://schemas.microsoft.com/office/drawing/2014/main" id="{2C00217B-535D-4DD0-9E36-1F0EF737B339}"/>
              </a:ext>
            </a:extLst>
          </p:cNvPr>
          <p:cNvSpPr>
            <a:spLocks xmlns:a="http://schemas.openxmlformats.org/drawingml/2006/main" noGrp="1"/>
          </p:cNvSpPr>
          <p:nvPr/>
        </p:nvSpPr>
        <p:spPr>
          <a:xfrm xmlns:a="http://schemas.openxmlformats.org/drawingml/2006/main">
            <a:off x="6229350" y="3143250"/>
            <a:ext cx="550545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43" name="">
            <a:extLst xmlns:a="http://schemas.openxmlformats.org/drawingml/2006/main">
              <a:ext uri="{FF2B5EF4-FFF2-40B4-BE49-F238E27FC236}">
                <a16:creationId xmlns:a16="http://schemas.microsoft.com/office/drawing/2014/main" id="{254C721F-0007-4DEE-A9F2-E07772617B49}"/>
              </a:ext>
            </a:extLst>
          </p:cNvPr>
          <p:cNvSpPr>
            <a:spLocks xmlns:a="http://schemas.openxmlformats.org/drawingml/2006/main" noGrp="1"/>
          </p:cNvSpPr>
          <p:nvPr/>
        </p:nvSpPr>
        <p:spPr>
          <a:xfrm xmlns:a="http://schemas.openxmlformats.org/drawingml/2006/main">
            <a:off x="6229350" y="3143250"/>
            <a:ext cx="57150" cy="14954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78E39407-48B0-4DD0-B3FE-FDABCB9CCE36}"/>
              </a:ext>
            </a:extLst>
          </p:cNvPr>
          <p:cNvSpPr>
            <a:spLocks xmlns:a="http://schemas.openxmlformats.org/drawingml/2006/main" noGrp="1"/>
          </p:cNvSpPr>
          <p:nvPr/>
        </p:nvSpPr>
        <p:spPr>
          <a:xfrm xmlns:a="http://schemas.openxmlformats.org/drawingml/2006/main">
            <a:off x="6457950" y="3333750"/>
            <a:ext cx="50863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Why sample at the PWM centre</a:t>
            </a:r>
          </a:p>
        </p:txBody>
      </p:sp>
      <p:sp>
        <p:nvSpPr>
          <p:cNvPr id="45" name="">
            <a:extLst xmlns:a="http://schemas.openxmlformats.org/drawingml/2006/main">
              <a:ext uri="{FF2B5EF4-FFF2-40B4-BE49-F238E27FC236}">
                <a16:creationId xmlns:a16="http://schemas.microsoft.com/office/drawing/2014/main" id="{E84DFF7B-58D9-4026-9592-39F8CC6C7162}"/>
              </a:ext>
            </a:extLst>
          </p:cNvPr>
          <p:cNvSpPr>
            <a:spLocks xmlns:a="http://schemas.openxmlformats.org/drawingml/2006/main" noGrp="1"/>
          </p:cNvSpPr>
          <p:nvPr/>
        </p:nvSpPr>
        <p:spPr>
          <a:xfrm xmlns:a="http://schemas.openxmlformats.org/drawingml/2006/main">
            <a:off x="6457950" y="3695700"/>
            <a:ext cx="50482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Centre-aligned PWM puts the sampling instant at the current-ripple null, so the ADC reads true phase current without analog filter delay.</a:t>
            </a:r>
          </a:p>
        </p:txBody>
      </p:sp>
      <p:sp>
        <p:nvSpPr>
          <p:cNvPr id="46" name="">
            <a:extLst xmlns:a="http://schemas.openxmlformats.org/drawingml/2006/main">
              <a:ext uri="{FF2B5EF4-FFF2-40B4-BE49-F238E27FC236}">
                <a16:creationId xmlns:a16="http://schemas.microsoft.com/office/drawing/2014/main" id="{6DBEB1B3-7F32-4E97-91E3-9ABD95BA0462}"/>
              </a:ext>
            </a:extLst>
          </p:cNvPr>
          <p:cNvSpPr>
            <a:spLocks xmlns:a="http://schemas.openxmlformats.org/drawingml/2006/main" noGrp="1"/>
          </p:cNvSpPr>
          <p:nvPr/>
        </p:nvSpPr>
        <p:spPr>
          <a:xfrm xmlns:a="http://schemas.openxmlformats.org/drawingml/2006/main">
            <a:off x="457200" y="4762500"/>
            <a:ext cx="3581400" cy="1333500"/>
          </a:xfrm>
          <a:prstGeom xmlns:a="http://schemas.openxmlformats.org/drawingml/2006/main" prst="roundRect">
            <a:avLst>
              <a:gd name="adj" fmla="val 5714"/>
            </a:avLst>
          </a:prstGeom>
          <a:solidFill xmlns:a="http://schemas.openxmlformats.org/drawingml/2006/main">
            <a:srgbClr val="F8FAFC"/>
          </a:solidFill>
          <a:ln xmlns:a="http://schemas.openxmlformats.org/drawingml/2006/main" w="9525">
            <a:solidFill>
              <a:srgbClr val="E2E8F0"/>
            </a:solidFill>
            <a:prstDash val="solid"/>
          </a:ln>
        </p:spPr>
      </p:sp>
      <p:sp>
        <p:nvSpPr>
          <p:cNvPr id="47" name="">
            <a:extLst xmlns:a="http://schemas.openxmlformats.org/drawingml/2006/main">
              <a:ext uri="{FF2B5EF4-FFF2-40B4-BE49-F238E27FC236}">
                <a16:creationId xmlns:a16="http://schemas.microsoft.com/office/drawing/2014/main" id="{D6B69456-5B6E-4A1E-9BF8-80F111AC8779}"/>
              </a:ext>
            </a:extLst>
          </p:cNvPr>
          <p:cNvSpPr>
            <a:spLocks xmlns:a="http://schemas.openxmlformats.org/drawingml/2006/main" noGrp="1"/>
          </p:cNvSpPr>
          <p:nvPr/>
        </p:nvSpPr>
        <p:spPr>
          <a:xfrm xmlns:a="http://schemas.openxmlformats.org/drawingml/2006/main">
            <a:off x="571500" y="4914900"/>
            <a:ext cx="3352800" cy="4381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400" b="1">
                <a:solidFill>
                  <a:srgbClr val="B42318"/>
                </a:solidFill>
                <a:latin typeface="Georgia"/>
                <a:ea typeface="Georgia"/>
                <a:cs typeface="Georgia"/>
              </a:defRPr>
            </a:pPr>
            <a:r>
              <a:t>≤ 2 cycles</a:t>
            </a:r>
          </a:p>
        </p:txBody>
      </p:sp>
      <p:sp>
        <p:nvSpPr>
          <p:cNvPr id="48" name="">
            <a:extLst xmlns:a="http://schemas.openxmlformats.org/drawingml/2006/main">
              <a:ext uri="{FF2B5EF4-FFF2-40B4-BE49-F238E27FC236}">
                <a16:creationId xmlns:a16="http://schemas.microsoft.com/office/drawing/2014/main" id="{853DB55F-730D-41FB-BF91-B24439AC80B3}"/>
              </a:ext>
            </a:extLst>
          </p:cNvPr>
          <p:cNvSpPr>
            <a:spLocks xmlns:a="http://schemas.openxmlformats.org/drawingml/2006/main" noGrp="1"/>
          </p:cNvSpPr>
          <p:nvPr/>
        </p:nvSpPr>
        <p:spPr>
          <a:xfrm xmlns:a="http://schemas.openxmlformats.org/drawingml/2006/main">
            <a:off x="571500" y="5372100"/>
            <a:ext cx="3352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HARDWARE BRAKE</a:t>
            </a:r>
          </a:p>
        </p:txBody>
      </p:sp>
      <p:sp>
        <p:nvSpPr>
          <p:cNvPr id="49" name="">
            <a:extLst xmlns:a="http://schemas.openxmlformats.org/drawingml/2006/main">
              <a:ext uri="{FF2B5EF4-FFF2-40B4-BE49-F238E27FC236}">
                <a16:creationId xmlns:a16="http://schemas.microsoft.com/office/drawing/2014/main" id="{F9C6EB22-98AD-45E8-BBD9-68800B3D3C18}"/>
              </a:ext>
            </a:extLst>
          </p:cNvPr>
          <p:cNvSpPr>
            <a:spLocks xmlns:a="http://schemas.openxmlformats.org/drawingml/2006/main" noGrp="1"/>
          </p:cNvSpPr>
          <p:nvPr/>
        </p:nvSpPr>
        <p:spPr>
          <a:xfrm xmlns:a="http://schemas.openxmlformats.org/drawingml/2006/main">
            <a:off x="590550" y="5619750"/>
            <a:ext cx="33147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All six gate outputs forced off</a:t>
            </a:r>
          </a:p>
        </p:txBody>
      </p:sp>
      <p:sp>
        <p:nvSpPr>
          <p:cNvPr id="50" name="">
            <a:extLst xmlns:a="http://schemas.openxmlformats.org/drawingml/2006/main">
              <a:ext uri="{FF2B5EF4-FFF2-40B4-BE49-F238E27FC236}">
                <a16:creationId xmlns:a16="http://schemas.microsoft.com/office/drawing/2014/main" id="{D795F5FD-B3E0-41C3-B300-858EC47D5F48}"/>
              </a:ext>
            </a:extLst>
          </p:cNvPr>
          <p:cNvSpPr>
            <a:spLocks xmlns:a="http://schemas.openxmlformats.org/drawingml/2006/main" noGrp="1"/>
          </p:cNvSpPr>
          <p:nvPr/>
        </p:nvSpPr>
        <p:spPr>
          <a:xfrm xmlns:a="http://schemas.openxmlformats.org/drawingml/2006/main">
            <a:off x="4305300" y="4762500"/>
            <a:ext cx="3581400" cy="1333500"/>
          </a:xfrm>
          <a:prstGeom xmlns:a="http://schemas.openxmlformats.org/drawingml/2006/main" prst="roundRect">
            <a:avLst>
              <a:gd name="adj" fmla="val 5714"/>
            </a:avLst>
          </a:prstGeom>
          <a:solidFill xmlns:a="http://schemas.openxmlformats.org/drawingml/2006/main">
            <a:srgbClr val="F8FAFC"/>
          </a:solidFill>
          <a:ln xmlns:a="http://schemas.openxmlformats.org/drawingml/2006/main" w="9525">
            <a:solidFill>
              <a:srgbClr val="E2E8F0"/>
            </a:solidFill>
            <a:prstDash val="solid"/>
          </a:ln>
        </p:spPr>
      </p:sp>
      <p:sp>
        <p:nvSpPr>
          <p:cNvPr id="51" name="">
            <a:extLst xmlns:a="http://schemas.openxmlformats.org/drawingml/2006/main">
              <a:ext uri="{FF2B5EF4-FFF2-40B4-BE49-F238E27FC236}">
                <a16:creationId xmlns:a16="http://schemas.microsoft.com/office/drawing/2014/main" id="{8A057934-FC7D-40EB-B4D7-DACF69114307}"/>
              </a:ext>
            </a:extLst>
          </p:cNvPr>
          <p:cNvSpPr>
            <a:spLocks xmlns:a="http://schemas.openxmlformats.org/drawingml/2006/main" noGrp="1"/>
          </p:cNvSpPr>
          <p:nvPr/>
        </p:nvSpPr>
        <p:spPr>
          <a:xfrm xmlns:a="http://schemas.openxmlformats.org/drawingml/2006/main">
            <a:off x="4419600" y="4914900"/>
            <a:ext cx="3352800" cy="4381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400" b="1">
                <a:solidFill>
                  <a:srgbClr val="0A9396"/>
                </a:solidFill>
                <a:latin typeface="Georgia"/>
                <a:ea typeface="Georgia"/>
                <a:cs typeface="Georgia"/>
              </a:defRPr>
            </a:pPr>
            <a:r>
              <a:t>~200 kSa/s</a:t>
            </a:r>
          </a:p>
        </p:txBody>
      </p:sp>
      <p:sp>
        <p:nvSpPr>
          <p:cNvPr id="52" name="">
            <a:extLst xmlns:a="http://schemas.openxmlformats.org/drawingml/2006/main">
              <a:ext uri="{FF2B5EF4-FFF2-40B4-BE49-F238E27FC236}">
                <a16:creationId xmlns:a16="http://schemas.microsoft.com/office/drawing/2014/main" id="{5A19A8AE-FD57-4853-96DC-5A98A4138544}"/>
              </a:ext>
            </a:extLst>
          </p:cNvPr>
          <p:cNvSpPr>
            <a:spLocks xmlns:a="http://schemas.openxmlformats.org/drawingml/2006/main" noGrp="1"/>
          </p:cNvSpPr>
          <p:nvPr/>
        </p:nvSpPr>
        <p:spPr>
          <a:xfrm xmlns:a="http://schemas.openxmlformats.org/drawingml/2006/main">
            <a:off x="4419600" y="5372100"/>
            <a:ext cx="3352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SAR ADC</a:t>
            </a:r>
          </a:p>
        </p:txBody>
      </p:sp>
      <p:sp>
        <p:nvSpPr>
          <p:cNvPr id="53" name="">
            <a:extLst xmlns:a="http://schemas.openxmlformats.org/drawingml/2006/main">
              <a:ext uri="{FF2B5EF4-FFF2-40B4-BE49-F238E27FC236}">
                <a16:creationId xmlns:a16="http://schemas.microsoft.com/office/drawing/2014/main" id="{699BF6EE-96D8-48F7-AA89-30A9A97E226D}"/>
              </a:ext>
            </a:extLst>
          </p:cNvPr>
          <p:cNvSpPr>
            <a:spLocks xmlns:a="http://schemas.openxmlformats.org/drawingml/2006/main" noGrp="1"/>
          </p:cNvSpPr>
          <p:nvPr/>
        </p:nvSpPr>
        <p:spPr>
          <a:xfrm xmlns:a="http://schemas.openxmlformats.org/drawingml/2006/main">
            <a:off x="4438650" y="5619750"/>
            <a:ext cx="33147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8-bit differential, on-die</a:t>
            </a:r>
          </a:p>
        </p:txBody>
      </p:sp>
      <p:sp>
        <p:nvSpPr>
          <p:cNvPr id="54" name="">
            <a:extLst xmlns:a="http://schemas.openxmlformats.org/drawingml/2006/main">
              <a:ext uri="{FF2B5EF4-FFF2-40B4-BE49-F238E27FC236}">
                <a16:creationId xmlns:a16="http://schemas.microsoft.com/office/drawing/2014/main" id="{0CCA639F-B921-4CC5-9F05-41508B0BF061}"/>
              </a:ext>
            </a:extLst>
          </p:cNvPr>
          <p:cNvSpPr>
            <a:spLocks xmlns:a="http://schemas.openxmlformats.org/drawingml/2006/main" noGrp="1"/>
          </p:cNvSpPr>
          <p:nvPr/>
        </p:nvSpPr>
        <p:spPr>
          <a:xfrm xmlns:a="http://schemas.openxmlformats.org/drawingml/2006/main">
            <a:off x="8153400" y="4762500"/>
            <a:ext cx="3581400" cy="1333500"/>
          </a:xfrm>
          <a:prstGeom xmlns:a="http://schemas.openxmlformats.org/drawingml/2006/main" prst="roundRect">
            <a:avLst>
              <a:gd name="adj" fmla="val 5714"/>
            </a:avLst>
          </a:prstGeom>
          <a:solidFill xmlns:a="http://schemas.openxmlformats.org/drawingml/2006/main">
            <a:srgbClr val="F8FAFC"/>
          </a:solidFill>
          <a:ln xmlns:a="http://schemas.openxmlformats.org/drawingml/2006/main" w="9525">
            <a:solidFill>
              <a:srgbClr val="E2E8F0"/>
            </a:solidFill>
            <a:prstDash val="solid"/>
          </a:ln>
        </p:spPr>
      </p:sp>
      <p:sp>
        <p:nvSpPr>
          <p:cNvPr id="55" name="">
            <a:extLst xmlns:a="http://schemas.openxmlformats.org/drawingml/2006/main">
              <a:ext uri="{FF2B5EF4-FFF2-40B4-BE49-F238E27FC236}">
                <a16:creationId xmlns:a16="http://schemas.microsoft.com/office/drawing/2014/main" id="{2EB54676-34C6-4A2A-B8A5-7D5EAF192498}"/>
              </a:ext>
            </a:extLst>
          </p:cNvPr>
          <p:cNvSpPr>
            <a:spLocks xmlns:a="http://schemas.openxmlformats.org/drawingml/2006/main" noGrp="1"/>
          </p:cNvSpPr>
          <p:nvPr/>
        </p:nvSpPr>
        <p:spPr>
          <a:xfrm xmlns:a="http://schemas.openxmlformats.org/drawingml/2006/main">
            <a:off x="8267700" y="4914900"/>
            <a:ext cx="3352800" cy="4381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400" b="1">
                <a:solidFill>
                  <a:srgbClr val="0A9396"/>
                </a:solidFill>
                <a:latin typeface="Georgia"/>
                <a:ea typeface="Georgia"/>
                <a:cs typeface="Georgia"/>
              </a:defRPr>
            </a:pPr>
            <a:r>
              <a:t>53–58</a:t>
            </a:r>
          </a:p>
        </p:txBody>
      </p:sp>
      <p:sp>
        <p:nvSpPr>
          <p:cNvPr id="56" name="">
            <a:extLst xmlns:a="http://schemas.openxmlformats.org/drawingml/2006/main">
              <a:ext uri="{FF2B5EF4-FFF2-40B4-BE49-F238E27FC236}">
                <a16:creationId xmlns:a16="http://schemas.microsoft.com/office/drawing/2014/main" id="{1BA2FDCA-E582-4B88-AC75-82A2EF1700C0}"/>
              </a:ext>
            </a:extLst>
          </p:cNvPr>
          <p:cNvSpPr>
            <a:spLocks xmlns:a="http://schemas.openxmlformats.org/drawingml/2006/main" noGrp="1"/>
          </p:cNvSpPr>
          <p:nvPr/>
        </p:nvSpPr>
        <p:spPr>
          <a:xfrm xmlns:a="http://schemas.openxmlformats.org/drawingml/2006/main">
            <a:off x="8267700" y="5372100"/>
            <a:ext cx="3352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CYCLES PER CORDIC OP</a:t>
            </a:r>
          </a:p>
        </p:txBody>
      </p:sp>
      <p:sp>
        <p:nvSpPr>
          <p:cNvPr id="57" name="">
            <a:extLst xmlns:a="http://schemas.openxmlformats.org/drawingml/2006/main">
              <a:ext uri="{FF2B5EF4-FFF2-40B4-BE49-F238E27FC236}">
                <a16:creationId xmlns:a16="http://schemas.microsoft.com/office/drawing/2014/main" id="{B9132E85-B12C-479D-956F-1D33E8B9BCDA}"/>
              </a:ext>
            </a:extLst>
          </p:cNvPr>
          <p:cNvSpPr>
            <a:spLocks xmlns:a="http://schemas.openxmlformats.org/drawingml/2006/main" noGrp="1"/>
          </p:cNvSpPr>
          <p:nvPr/>
        </p:nvSpPr>
        <p:spPr>
          <a:xfrm xmlns:a="http://schemas.openxmlformats.org/drawingml/2006/main">
            <a:off x="8286750" y="5619750"/>
            <a:ext cx="33147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Fixed latency, simulated</a:t>
            </a:r>
          </a:p>
        </p:txBody>
      </p:sp>
      <p:sp>
        <p:nvSpPr>
          <p:cNvPr id="58" name="">
            <a:extLst xmlns:a="http://schemas.openxmlformats.org/drawingml/2006/main">
              <a:ext uri="{FF2B5EF4-FFF2-40B4-BE49-F238E27FC236}">
                <a16:creationId xmlns:a16="http://schemas.microsoft.com/office/drawing/2014/main" id="{B7D032CA-3019-495C-883A-0FB273080DDA}"/>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DG32-LITE block architecture §4.12–4.16; LITE preliminary datasheet (brake, ADC, CORDIC).</a:t>
            </a:r>
          </a:p>
        </p:txBody>
      </p:sp>
    </p:spTree>
    <p:extLst>
      <p:ext uri="{BB962C8B-B14F-4D97-AF65-F5344CB8AC3E}">
        <p14:creationId xmlns:p14="http://schemas.microsoft.com/office/powerpoint/2010/main" val="1867759188"/>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51" name="">
            <a:extLst xmlns:a="http://schemas.openxmlformats.org/drawingml/2006/main">
              <a:ext uri="{FF2B5EF4-FFF2-40B4-BE49-F238E27FC236}">
                <a16:creationId xmlns:a16="http://schemas.microsoft.com/office/drawing/2014/main" id="{82B1E5C3-AFF7-4D84-8240-5CA41AFAAE8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0E07874-55EE-4596-A66B-ED01EB551049}"/>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09 · LOOP COST</a:t>
            </a:r>
          </a:p>
        </p:txBody>
      </p:sp>
      <p:sp>
        <p:nvSpPr>
          <p:cNvPr id="3" name="">
            <a:extLst xmlns:a="http://schemas.openxmlformats.org/drawingml/2006/main">
              <a:ext uri="{FF2B5EF4-FFF2-40B4-BE49-F238E27FC236}">
                <a16:creationId xmlns:a16="http://schemas.microsoft.com/office/drawing/2014/main" id="{20A040D2-8121-4011-9F26-129CF5D7B3A1}"/>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One current loop costs about 300 hardware cycles</a:t>
            </a:r>
          </a:p>
        </p:txBody>
      </p:sp>
      <p:sp>
        <p:nvSpPr>
          <p:cNvPr id="4" name="">
            <a:extLst xmlns:a="http://schemas.openxmlformats.org/drawingml/2006/main">
              <a:ext uri="{FF2B5EF4-FFF2-40B4-BE49-F238E27FC236}">
                <a16:creationId xmlns:a16="http://schemas.microsoft.com/office/drawing/2014/main" id="{3C3E47F3-FBD5-4BC3-BC28-397F7A4BF373}"/>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Cycle costs per stage at the 50 MHz clock, where one cycle is 20 ns</a:t>
            </a:r>
          </a:p>
        </p:txBody>
      </p:sp>
      <p:sp>
        <p:nvSpPr>
          <p:cNvPr id="5" name="">
            <a:extLst xmlns:a="http://schemas.openxmlformats.org/drawingml/2006/main">
              <a:ext uri="{FF2B5EF4-FFF2-40B4-BE49-F238E27FC236}">
                <a16:creationId xmlns:a16="http://schemas.microsoft.com/office/drawing/2014/main" id="{28ABE50F-1E29-4FFE-BC3D-024F21D9D3BB}"/>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894028D-B789-4B7E-9D79-E3779D3A5015}"/>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6779702-DAF7-4DDF-9C5D-221241B395A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AA2647BF-879E-4BDD-9618-AF536D97AC1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09</a:t>
            </a:r>
          </a:p>
        </p:txBody>
      </p:sp>
      <p:sp>
        <p:nvSpPr>
          <p:cNvPr id="9" name="">
            <a:extLst xmlns:a="http://schemas.openxmlformats.org/drawingml/2006/main">
              <a:ext uri="{FF2B5EF4-FFF2-40B4-BE49-F238E27FC236}">
                <a16:creationId xmlns:a16="http://schemas.microsoft.com/office/drawing/2014/main" id="{F531F85C-0F10-47CD-A9D3-650EAA5BA41F}"/>
              </a:ext>
            </a:extLst>
          </p:cNvPr>
          <p:cNvSpPr>
            <a:spLocks xmlns:a="http://schemas.openxmlformats.org/drawingml/2006/main" noGrp="1"/>
          </p:cNvSpPr>
          <p:nvPr/>
        </p:nvSpPr>
        <p:spPr>
          <a:xfrm xmlns:a="http://schemas.openxmlformats.org/drawingml/2006/main">
            <a:off x="457200" y="1619250"/>
            <a:ext cx="60960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A4A6365-87C5-4EAC-BDB8-C07D8B33D6A0}"/>
              </a:ext>
            </a:extLst>
          </p:cNvPr>
          <p:cNvSpPr>
            <a:spLocks xmlns:a="http://schemas.openxmlformats.org/drawingml/2006/main" noGrp="1"/>
          </p:cNvSpPr>
          <p:nvPr/>
        </p:nvSpPr>
        <p:spPr>
          <a:xfrm xmlns:a="http://schemas.openxmlformats.org/drawingml/2006/main">
            <a:off x="590550" y="1733550"/>
            <a:ext cx="1809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STAGE</a:t>
            </a:r>
          </a:p>
        </p:txBody>
      </p:sp>
      <p:sp>
        <p:nvSpPr>
          <p:cNvPr id="11" name="">
            <a:extLst xmlns:a="http://schemas.openxmlformats.org/drawingml/2006/main">
              <a:ext uri="{FF2B5EF4-FFF2-40B4-BE49-F238E27FC236}">
                <a16:creationId xmlns:a16="http://schemas.microsoft.com/office/drawing/2014/main" id="{561FB26D-648E-4FA4-AF27-E4D547D8D86B}"/>
              </a:ext>
            </a:extLst>
          </p:cNvPr>
          <p:cNvSpPr>
            <a:spLocks xmlns:a="http://schemas.openxmlformats.org/drawingml/2006/main" noGrp="1"/>
          </p:cNvSpPr>
          <p:nvPr/>
        </p:nvSpPr>
        <p:spPr>
          <a:xfrm xmlns:a="http://schemas.openxmlformats.org/drawingml/2006/main">
            <a:off x="2590800" y="1733550"/>
            <a:ext cx="1905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BLOCK</a:t>
            </a:r>
          </a:p>
        </p:txBody>
      </p:sp>
      <p:sp>
        <p:nvSpPr>
          <p:cNvPr id="12" name="">
            <a:extLst xmlns:a="http://schemas.openxmlformats.org/drawingml/2006/main">
              <a:ext uri="{FF2B5EF4-FFF2-40B4-BE49-F238E27FC236}">
                <a16:creationId xmlns:a16="http://schemas.microsoft.com/office/drawing/2014/main" id="{848D551E-45E5-4F15-A51C-FA88045DB39E}"/>
              </a:ext>
            </a:extLst>
          </p:cNvPr>
          <p:cNvSpPr>
            <a:spLocks xmlns:a="http://schemas.openxmlformats.org/drawingml/2006/main" noGrp="1"/>
          </p:cNvSpPr>
          <p:nvPr/>
        </p:nvSpPr>
        <p:spPr>
          <a:xfrm xmlns:a="http://schemas.openxmlformats.org/drawingml/2006/main">
            <a:off x="4686300" y="1733550"/>
            <a:ext cx="1809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COST</a:t>
            </a:r>
          </a:p>
        </p:txBody>
      </p:sp>
      <p:sp>
        <p:nvSpPr>
          <p:cNvPr id="13" name="">
            <a:extLst xmlns:a="http://schemas.openxmlformats.org/drawingml/2006/main">
              <a:ext uri="{FF2B5EF4-FFF2-40B4-BE49-F238E27FC236}">
                <a16:creationId xmlns:a16="http://schemas.microsoft.com/office/drawing/2014/main" id="{4E356D7E-303D-4E90-83EF-7C3EA821C81C}"/>
              </a:ext>
            </a:extLst>
          </p:cNvPr>
          <p:cNvSpPr>
            <a:spLocks xmlns:a="http://schemas.openxmlformats.org/drawingml/2006/main" noGrp="1"/>
          </p:cNvSpPr>
          <p:nvPr/>
        </p:nvSpPr>
        <p:spPr>
          <a:xfrm xmlns:a="http://schemas.openxmlformats.org/drawingml/2006/main">
            <a:off x="457200" y="2000250"/>
            <a:ext cx="6096000"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BA2066DB-36E1-4643-A9EF-876F074A4F7F}"/>
              </a:ext>
            </a:extLst>
          </p:cNvPr>
          <p:cNvSpPr>
            <a:spLocks xmlns:a="http://schemas.openxmlformats.org/drawingml/2006/main" noGrp="1"/>
          </p:cNvSpPr>
          <p:nvPr/>
        </p:nvSpPr>
        <p:spPr>
          <a:xfrm xmlns:a="http://schemas.openxmlformats.org/drawingml/2006/main">
            <a:off x="590550" y="210502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Sample current</a:t>
            </a:r>
          </a:p>
        </p:txBody>
      </p:sp>
      <p:sp>
        <p:nvSpPr>
          <p:cNvPr id="15" name="">
            <a:extLst xmlns:a="http://schemas.openxmlformats.org/drawingml/2006/main">
              <a:ext uri="{FF2B5EF4-FFF2-40B4-BE49-F238E27FC236}">
                <a16:creationId xmlns:a16="http://schemas.microsoft.com/office/drawing/2014/main" id="{032A0DC3-DD3C-4538-A2CE-38B2D6939149}"/>
              </a:ext>
            </a:extLst>
          </p:cNvPr>
          <p:cNvSpPr>
            <a:spLocks xmlns:a="http://schemas.openxmlformats.org/drawingml/2006/main" noGrp="1"/>
          </p:cNvSpPr>
          <p:nvPr/>
        </p:nvSpPr>
        <p:spPr>
          <a:xfrm xmlns:a="http://schemas.openxmlformats.org/drawingml/2006/main">
            <a:off x="2590800" y="2105025"/>
            <a:ext cx="1885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SAR ADC</a:t>
            </a:r>
          </a:p>
        </p:txBody>
      </p:sp>
      <p:sp>
        <p:nvSpPr>
          <p:cNvPr id="16" name="">
            <a:extLst xmlns:a="http://schemas.openxmlformats.org/drawingml/2006/main">
              <a:ext uri="{FF2B5EF4-FFF2-40B4-BE49-F238E27FC236}">
                <a16:creationId xmlns:a16="http://schemas.microsoft.com/office/drawing/2014/main" id="{99990BAA-65B9-4308-84B4-BEC65F00EF56}"/>
              </a:ext>
            </a:extLst>
          </p:cNvPr>
          <p:cNvSpPr>
            <a:spLocks xmlns:a="http://schemas.openxmlformats.org/drawingml/2006/main" noGrp="1"/>
          </p:cNvSpPr>
          <p:nvPr/>
        </p:nvSpPr>
        <p:spPr>
          <a:xfrm xmlns:a="http://schemas.openxmlformats.org/drawingml/2006/main">
            <a:off x="4686300" y="210502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177 cycles</a:t>
            </a:r>
          </a:p>
        </p:txBody>
      </p:sp>
      <p:sp>
        <p:nvSpPr>
          <p:cNvPr id="17" name="">
            <a:extLst xmlns:a="http://schemas.openxmlformats.org/drawingml/2006/main">
              <a:ext uri="{FF2B5EF4-FFF2-40B4-BE49-F238E27FC236}">
                <a16:creationId xmlns:a16="http://schemas.microsoft.com/office/drawing/2014/main" id="{98E76666-46EA-4518-AD1A-175FF376A301}"/>
              </a:ext>
            </a:extLst>
          </p:cNvPr>
          <p:cNvSpPr>
            <a:spLocks xmlns:a="http://schemas.openxmlformats.org/drawingml/2006/main" noGrp="1"/>
          </p:cNvSpPr>
          <p:nvPr/>
        </p:nvSpPr>
        <p:spPr>
          <a:xfrm xmlns:a="http://schemas.openxmlformats.org/drawingml/2006/main">
            <a:off x="457200" y="2438400"/>
            <a:ext cx="6096000" cy="4381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D141FAFA-DBEC-42AC-AA96-184782AB53A0}"/>
              </a:ext>
            </a:extLst>
          </p:cNvPr>
          <p:cNvSpPr>
            <a:spLocks xmlns:a="http://schemas.openxmlformats.org/drawingml/2006/main" noGrp="1"/>
          </p:cNvSpPr>
          <p:nvPr/>
        </p:nvSpPr>
        <p:spPr>
          <a:xfrm xmlns:a="http://schemas.openxmlformats.org/drawingml/2006/main">
            <a:off x="590550" y="254317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Clarke / Park</a:t>
            </a:r>
          </a:p>
        </p:txBody>
      </p:sp>
      <p:sp>
        <p:nvSpPr>
          <p:cNvPr id="19" name="">
            <a:extLst xmlns:a="http://schemas.openxmlformats.org/drawingml/2006/main">
              <a:ext uri="{FF2B5EF4-FFF2-40B4-BE49-F238E27FC236}">
                <a16:creationId xmlns:a16="http://schemas.microsoft.com/office/drawing/2014/main" id="{A0B29354-852D-4C95-814C-82213AC51D37}"/>
              </a:ext>
            </a:extLst>
          </p:cNvPr>
          <p:cNvSpPr>
            <a:spLocks xmlns:a="http://schemas.openxmlformats.org/drawingml/2006/main" noGrp="1"/>
          </p:cNvSpPr>
          <p:nvPr/>
        </p:nvSpPr>
        <p:spPr>
          <a:xfrm xmlns:a="http://schemas.openxmlformats.org/drawingml/2006/main">
            <a:off x="2590800" y="2543175"/>
            <a:ext cx="1885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CORDIC</a:t>
            </a:r>
          </a:p>
        </p:txBody>
      </p:sp>
      <p:sp>
        <p:nvSpPr>
          <p:cNvPr id="20" name="">
            <a:extLst xmlns:a="http://schemas.openxmlformats.org/drawingml/2006/main">
              <a:ext uri="{FF2B5EF4-FFF2-40B4-BE49-F238E27FC236}">
                <a16:creationId xmlns:a16="http://schemas.microsoft.com/office/drawing/2014/main" id="{90F760AA-9A98-45B8-AE25-082FBEBF2253}"/>
              </a:ext>
            </a:extLst>
          </p:cNvPr>
          <p:cNvSpPr>
            <a:spLocks xmlns:a="http://schemas.openxmlformats.org/drawingml/2006/main" noGrp="1"/>
          </p:cNvSpPr>
          <p:nvPr/>
        </p:nvSpPr>
        <p:spPr>
          <a:xfrm xmlns:a="http://schemas.openxmlformats.org/drawingml/2006/main">
            <a:off x="4686300" y="254317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53–58 per op</a:t>
            </a:r>
          </a:p>
        </p:txBody>
      </p:sp>
      <p:sp>
        <p:nvSpPr>
          <p:cNvPr id="21" name="">
            <a:extLst xmlns:a="http://schemas.openxmlformats.org/drawingml/2006/main">
              <a:ext uri="{FF2B5EF4-FFF2-40B4-BE49-F238E27FC236}">
                <a16:creationId xmlns:a16="http://schemas.microsoft.com/office/drawing/2014/main" id="{1A97BA1D-3E53-4088-AD44-C187ED647BDC}"/>
              </a:ext>
            </a:extLst>
          </p:cNvPr>
          <p:cNvSpPr>
            <a:spLocks xmlns:a="http://schemas.openxmlformats.org/drawingml/2006/main" noGrp="1"/>
          </p:cNvSpPr>
          <p:nvPr/>
        </p:nvSpPr>
        <p:spPr>
          <a:xfrm xmlns:a="http://schemas.openxmlformats.org/drawingml/2006/main">
            <a:off x="457200" y="2876550"/>
            <a:ext cx="6096000"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6BFD703D-8BB1-4CB6-AFDA-4F113D4687D4}"/>
              </a:ext>
            </a:extLst>
          </p:cNvPr>
          <p:cNvSpPr>
            <a:spLocks xmlns:a="http://schemas.openxmlformats.org/drawingml/2006/main" noGrp="1"/>
          </p:cNvSpPr>
          <p:nvPr/>
        </p:nvSpPr>
        <p:spPr>
          <a:xfrm xmlns:a="http://schemas.openxmlformats.org/drawingml/2006/main">
            <a:off x="590550" y="298132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PI regulators</a:t>
            </a:r>
          </a:p>
        </p:txBody>
      </p:sp>
      <p:sp>
        <p:nvSpPr>
          <p:cNvPr id="23" name="">
            <a:extLst xmlns:a="http://schemas.openxmlformats.org/drawingml/2006/main">
              <a:ext uri="{FF2B5EF4-FFF2-40B4-BE49-F238E27FC236}">
                <a16:creationId xmlns:a16="http://schemas.microsoft.com/office/drawing/2014/main" id="{F8921DE1-D436-48D7-937A-8E52E7941A44}"/>
              </a:ext>
            </a:extLst>
          </p:cNvPr>
          <p:cNvSpPr>
            <a:spLocks xmlns:a="http://schemas.openxmlformats.org/drawingml/2006/main" noGrp="1"/>
          </p:cNvSpPr>
          <p:nvPr/>
        </p:nvSpPr>
        <p:spPr>
          <a:xfrm xmlns:a="http://schemas.openxmlformats.org/drawingml/2006/main">
            <a:off x="2590800" y="2981325"/>
            <a:ext cx="1885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CPU, plain C</a:t>
            </a:r>
          </a:p>
        </p:txBody>
      </p:sp>
      <p:sp>
        <p:nvSpPr>
          <p:cNvPr id="24" name="">
            <a:extLst xmlns:a="http://schemas.openxmlformats.org/drawingml/2006/main">
              <a:ext uri="{FF2B5EF4-FFF2-40B4-BE49-F238E27FC236}">
                <a16:creationId xmlns:a16="http://schemas.microsoft.com/office/drawing/2014/main" id="{7336CFAC-7559-4BAE-8927-0850EAD8FB0A}"/>
              </a:ext>
            </a:extLst>
          </p:cNvPr>
          <p:cNvSpPr>
            <a:spLocks xmlns:a="http://schemas.openxmlformats.org/drawingml/2006/main" noGrp="1"/>
          </p:cNvSpPr>
          <p:nvPr/>
        </p:nvSpPr>
        <p:spPr>
          <a:xfrm xmlns:a="http://schemas.openxmlformats.org/drawingml/2006/main">
            <a:off x="4686300" y="298132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~8 per instruction</a:t>
            </a:r>
          </a:p>
        </p:txBody>
      </p:sp>
      <p:sp>
        <p:nvSpPr>
          <p:cNvPr id="25" name="">
            <a:extLst xmlns:a="http://schemas.openxmlformats.org/drawingml/2006/main">
              <a:ext uri="{FF2B5EF4-FFF2-40B4-BE49-F238E27FC236}">
                <a16:creationId xmlns:a16="http://schemas.microsoft.com/office/drawing/2014/main" id="{7063E9AE-9F00-461D-97F0-E79126CB8615}"/>
              </a:ext>
            </a:extLst>
          </p:cNvPr>
          <p:cNvSpPr>
            <a:spLocks xmlns:a="http://schemas.openxmlformats.org/drawingml/2006/main" noGrp="1"/>
          </p:cNvSpPr>
          <p:nvPr/>
        </p:nvSpPr>
        <p:spPr>
          <a:xfrm xmlns:a="http://schemas.openxmlformats.org/drawingml/2006/main">
            <a:off x="457200" y="3314700"/>
            <a:ext cx="6096000" cy="4381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D7576C82-E37A-4CE2-B350-783B42A967D0}"/>
              </a:ext>
            </a:extLst>
          </p:cNvPr>
          <p:cNvSpPr>
            <a:spLocks xmlns:a="http://schemas.openxmlformats.org/drawingml/2006/main" noGrp="1"/>
          </p:cNvSpPr>
          <p:nvPr/>
        </p:nvSpPr>
        <p:spPr>
          <a:xfrm xmlns:a="http://schemas.openxmlformats.org/drawingml/2006/main">
            <a:off x="590550" y="341947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Inverse Park</a:t>
            </a:r>
          </a:p>
        </p:txBody>
      </p:sp>
      <p:sp>
        <p:nvSpPr>
          <p:cNvPr id="27" name="">
            <a:extLst xmlns:a="http://schemas.openxmlformats.org/drawingml/2006/main">
              <a:ext uri="{FF2B5EF4-FFF2-40B4-BE49-F238E27FC236}">
                <a16:creationId xmlns:a16="http://schemas.microsoft.com/office/drawing/2014/main" id="{5F831723-D890-435D-9121-596BECD816A8}"/>
              </a:ext>
            </a:extLst>
          </p:cNvPr>
          <p:cNvSpPr>
            <a:spLocks xmlns:a="http://schemas.openxmlformats.org/drawingml/2006/main" noGrp="1"/>
          </p:cNvSpPr>
          <p:nvPr/>
        </p:nvSpPr>
        <p:spPr>
          <a:xfrm xmlns:a="http://schemas.openxmlformats.org/drawingml/2006/main">
            <a:off x="2590800" y="3419475"/>
            <a:ext cx="1885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CORDIC</a:t>
            </a:r>
          </a:p>
        </p:txBody>
      </p:sp>
      <p:sp>
        <p:nvSpPr>
          <p:cNvPr id="28" name="">
            <a:extLst xmlns:a="http://schemas.openxmlformats.org/drawingml/2006/main">
              <a:ext uri="{FF2B5EF4-FFF2-40B4-BE49-F238E27FC236}">
                <a16:creationId xmlns:a16="http://schemas.microsoft.com/office/drawing/2014/main" id="{4A09F56D-D144-47A7-899D-3D8F96A47629}"/>
              </a:ext>
            </a:extLst>
          </p:cNvPr>
          <p:cNvSpPr>
            <a:spLocks xmlns:a="http://schemas.openxmlformats.org/drawingml/2006/main" noGrp="1"/>
          </p:cNvSpPr>
          <p:nvPr/>
        </p:nvSpPr>
        <p:spPr>
          <a:xfrm xmlns:a="http://schemas.openxmlformats.org/drawingml/2006/main">
            <a:off x="4686300" y="341947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53–58 per op</a:t>
            </a:r>
          </a:p>
        </p:txBody>
      </p:sp>
      <p:sp>
        <p:nvSpPr>
          <p:cNvPr id="29" name="">
            <a:extLst xmlns:a="http://schemas.openxmlformats.org/drawingml/2006/main">
              <a:ext uri="{FF2B5EF4-FFF2-40B4-BE49-F238E27FC236}">
                <a16:creationId xmlns:a16="http://schemas.microsoft.com/office/drawing/2014/main" id="{91EB674D-A607-4D99-A1BB-B3F1126457E8}"/>
              </a:ext>
            </a:extLst>
          </p:cNvPr>
          <p:cNvSpPr>
            <a:spLocks xmlns:a="http://schemas.openxmlformats.org/drawingml/2006/main" noGrp="1"/>
          </p:cNvSpPr>
          <p:nvPr/>
        </p:nvSpPr>
        <p:spPr>
          <a:xfrm xmlns:a="http://schemas.openxmlformats.org/drawingml/2006/main">
            <a:off x="457200" y="3752850"/>
            <a:ext cx="6096000" cy="4381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2C64CFCA-80E6-4407-A287-641B462054AB}"/>
              </a:ext>
            </a:extLst>
          </p:cNvPr>
          <p:cNvSpPr>
            <a:spLocks xmlns:a="http://schemas.openxmlformats.org/drawingml/2006/main" noGrp="1"/>
          </p:cNvSpPr>
          <p:nvPr/>
        </p:nvSpPr>
        <p:spPr>
          <a:xfrm xmlns:a="http://schemas.openxmlformats.org/drawingml/2006/main">
            <a:off x="590550" y="385762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Update PWM</a:t>
            </a:r>
          </a:p>
        </p:txBody>
      </p:sp>
      <p:sp>
        <p:nvSpPr>
          <p:cNvPr id="31" name="">
            <a:extLst xmlns:a="http://schemas.openxmlformats.org/drawingml/2006/main">
              <a:ext uri="{FF2B5EF4-FFF2-40B4-BE49-F238E27FC236}">
                <a16:creationId xmlns:a16="http://schemas.microsoft.com/office/drawing/2014/main" id="{56B3B33D-F161-4318-A213-F25F651C6CAE}"/>
              </a:ext>
            </a:extLst>
          </p:cNvPr>
          <p:cNvSpPr>
            <a:spLocks xmlns:a="http://schemas.openxmlformats.org/drawingml/2006/main" noGrp="1"/>
          </p:cNvSpPr>
          <p:nvPr/>
        </p:nvSpPr>
        <p:spPr>
          <a:xfrm xmlns:a="http://schemas.openxmlformats.org/drawingml/2006/main">
            <a:off x="2590800" y="3857625"/>
            <a:ext cx="1885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Shadow registers</a:t>
            </a:r>
          </a:p>
        </p:txBody>
      </p:sp>
      <p:sp>
        <p:nvSpPr>
          <p:cNvPr id="32" name="">
            <a:extLst xmlns:a="http://schemas.openxmlformats.org/drawingml/2006/main">
              <a:ext uri="{FF2B5EF4-FFF2-40B4-BE49-F238E27FC236}">
                <a16:creationId xmlns:a16="http://schemas.microsoft.com/office/drawing/2014/main" id="{B38E82D6-FBAB-48D5-B88C-28E1118B01C7}"/>
              </a:ext>
            </a:extLst>
          </p:cNvPr>
          <p:cNvSpPr>
            <a:spLocks xmlns:a="http://schemas.openxmlformats.org/drawingml/2006/main" noGrp="1"/>
          </p:cNvSpPr>
          <p:nvPr/>
        </p:nvSpPr>
        <p:spPr>
          <a:xfrm xmlns:a="http://schemas.openxmlformats.org/drawingml/2006/main">
            <a:off x="4686300" y="385762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next reload</a:t>
            </a:r>
          </a:p>
        </p:txBody>
      </p:sp>
      <p:sp>
        <p:nvSpPr>
          <p:cNvPr id="33" name="">
            <a:extLst xmlns:a="http://schemas.openxmlformats.org/drawingml/2006/main">
              <a:ext uri="{FF2B5EF4-FFF2-40B4-BE49-F238E27FC236}">
                <a16:creationId xmlns:a16="http://schemas.microsoft.com/office/drawing/2014/main" id="{88E5C444-406D-494B-9FB9-49D7312683DA}"/>
              </a:ext>
            </a:extLst>
          </p:cNvPr>
          <p:cNvSpPr>
            <a:spLocks xmlns:a="http://schemas.openxmlformats.org/drawingml/2006/main" noGrp="1"/>
          </p:cNvSpPr>
          <p:nvPr/>
        </p:nvSpPr>
        <p:spPr>
          <a:xfrm xmlns:a="http://schemas.openxmlformats.org/drawingml/2006/main">
            <a:off x="457200" y="4191000"/>
            <a:ext cx="6096000" cy="43815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BCF1F46C-1F06-4B13-94A8-A4A292F77810}"/>
              </a:ext>
            </a:extLst>
          </p:cNvPr>
          <p:cNvSpPr>
            <a:spLocks xmlns:a="http://schemas.openxmlformats.org/drawingml/2006/main" noGrp="1"/>
          </p:cNvSpPr>
          <p:nvPr/>
        </p:nvSpPr>
        <p:spPr>
          <a:xfrm xmlns:a="http://schemas.openxmlformats.org/drawingml/2006/main">
            <a:off x="590550" y="429577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Fault check</a:t>
            </a:r>
          </a:p>
        </p:txBody>
      </p:sp>
      <p:sp>
        <p:nvSpPr>
          <p:cNvPr id="35" name="">
            <a:extLst xmlns:a="http://schemas.openxmlformats.org/drawingml/2006/main">
              <a:ext uri="{FF2B5EF4-FFF2-40B4-BE49-F238E27FC236}">
                <a16:creationId xmlns:a16="http://schemas.microsoft.com/office/drawing/2014/main" id="{9D4D7D14-994A-4FA7-84BF-B45771842EA1}"/>
              </a:ext>
            </a:extLst>
          </p:cNvPr>
          <p:cNvSpPr>
            <a:spLocks xmlns:a="http://schemas.openxmlformats.org/drawingml/2006/main" noGrp="1"/>
          </p:cNvSpPr>
          <p:nvPr/>
        </p:nvSpPr>
        <p:spPr>
          <a:xfrm xmlns:a="http://schemas.openxmlformats.org/drawingml/2006/main">
            <a:off x="2590800" y="4295775"/>
            <a:ext cx="18859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Comparator</a:t>
            </a:r>
          </a:p>
        </p:txBody>
      </p:sp>
      <p:sp>
        <p:nvSpPr>
          <p:cNvPr id="36" name="">
            <a:extLst xmlns:a="http://schemas.openxmlformats.org/drawingml/2006/main">
              <a:ext uri="{FF2B5EF4-FFF2-40B4-BE49-F238E27FC236}">
                <a16:creationId xmlns:a16="http://schemas.microsoft.com/office/drawing/2014/main" id="{28A8E9AC-2A40-49D5-A263-ADC5AE0439F1}"/>
              </a:ext>
            </a:extLst>
          </p:cNvPr>
          <p:cNvSpPr>
            <a:spLocks xmlns:a="http://schemas.openxmlformats.org/drawingml/2006/main" noGrp="1"/>
          </p:cNvSpPr>
          <p:nvPr/>
        </p:nvSpPr>
        <p:spPr>
          <a:xfrm xmlns:a="http://schemas.openxmlformats.org/drawingml/2006/main">
            <a:off x="4686300" y="4295775"/>
            <a:ext cx="17907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continuous</a:t>
            </a:r>
          </a:p>
        </p:txBody>
      </p:sp>
      <p:sp>
        <p:nvSpPr>
          <p:cNvPr id="37" name="">
            <a:extLst xmlns:a="http://schemas.openxmlformats.org/drawingml/2006/main">
              <a:ext uri="{FF2B5EF4-FFF2-40B4-BE49-F238E27FC236}">
                <a16:creationId xmlns:a16="http://schemas.microsoft.com/office/drawing/2014/main" id="{142D9BEE-2866-4CA2-AA8C-15892FE7E877}"/>
              </a:ext>
            </a:extLst>
          </p:cNvPr>
          <p:cNvSpPr>
            <a:spLocks xmlns:a="http://schemas.openxmlformats.org/drawingml/2006/main" noGrp="1"/>
          </p:cNvSpPr>
          <p:nvPr/>
        </p:nvSpPr>
        <p:spPr>
          <a:xfrm xmlns:a="http://schemas.openxmlformats.org/drawingml/2006/main">
            <a:off x="6858000" y="1619250"/>
            <a:ext cx="4876800" cy="1676400"/>
          </a:xfrm>
          <a:prstGeom xmlns:a="http://schemas.openxmlformats.org/drawingml/2006/main" prst="roundRect">
            <a:avLst>
              <a:gd name="adj" fmla="val 4545"/>
            </a:avLst>
          </a:prstGeom>
          <a:solidFill xmlns:a="http://schemas.openxmlformats.org/drawingml/2006/main">
            <a:srgbClr val="F8FAFC"/>
          </a:solidFill>
          <a:ln xmlns:a="http://schemas.openxmlformats.org/drawingml/2006/main" w="9525">
            <a:solidFill>
              <a:srgbClr val="E2E8F0"/>
            </a:solidFill>
            <a:prstDash val="solid"/>
          </a:ln>
        </p:spPr>
      </p:sp>
      <p:sp>
        <p:nvSpPr>
          <p:cNvPr id="38" name="">
            <a:extLst xmlns:a="http://schemas.openxmlformats.org/drawingml/2006/main">
              <a:ext uri="{FF2B5EF4-FFF2-40B4-BE49-F238E27FC236}">
                <a16:creationId xmlns:a16="http://schemas.microsoft.com/office/drawing/2014/main" id="{5C8073F4-DB0C-454A-8A6D-D0411C44DBE1}"/>
              </a:ext>
            </a:extLst>
          </p:cNvPr>
          <p:cNvSpPr>
            <a:spLocks xmlns:a="http://schemas.openxmlformats.org/drawingml/2006/main" noGrp="1"/>
          </p:cNvSpPr>
          <p:nvPr/>
        </p:nvSpPr>
        <p:spPr>
          <a:xfrm xmlns:a="http://schemas.openxmlformats.org/drawingml/2006/main">
            <a:off x="6972300" y="1771650"/>
            <a:ext cx="464820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3225" b="1">
                <a:solidFill>
                  <a:srgbClr val="0077A3"/>
                </a:solidFill>
                <a:latin typeface="Georgia"/>
                <a:ea typeface="Georgia"/>
                <a:cs typeface="Georgia"/>
              </a:defRPr>
            </a:pPr>
            <a:r>
              <a:t>~300 cycles</a:t>
            </a:r>
          </a:p>
        </p:txBody>
      </p:sp>
      <p:sp>
        <p:nvSpPr>
          <p:cNvPr id="39" name="">
            <a:extLst xmlns:a="http://schemas.openxmlformats.org/drawingml/2006/main">
              <a:ext uri="{FF2B5EF4-FFF2-40B4-BE49-F238E27FC236}">
                <a16:creationId xmlns:a16="http://schemas.microsoft.com/office/drawing/2014/main" id="{1AF8FA22-0AE4-4843-A4FE-738FA2EE441F}"/>
              </a:ext>
            </a:extLst>
          </p:cNvPr>
          <p:cNvSpPr>
            <a:spLocks xmlns:a="http://schemas.openxmlformats.org/drawingml/2006/main" noGrp="1"/>
          </p:cNvSpPr>
          <p:nvPr/>
        </p:nvSpPr>
        <p:spPr>
          <a:xfrm xmlns:a="http://schemas.openxmlformats.org/drawingml/2006/main">
            <a:off x="6972300" y="2333625"/>
            <a:ext cx="4648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HARDWARE COST PER LOOP</a:t>
            </a:r>
          </a:p>
        </p:txBody>
      </p:sp>
      <p:sp>
        <p:nvSpPr>
          <p:cNvPr id="40" name="">
            <a:extLst xmlns:a="http://schemas.openxmlformats.org/drawingml/2006/main">
              <a:ext uri="{FF2B5EF4-FFF2-40B4-BE49-F238E27FC236}">
                <a16:creationId xmlns:a16="http://schemas.microsoft.com/office/drawing/2014/main" id="{9B5FAE2F-5384-4B24-8BFC-71004DC85C2B}"/>
              </a:ext>
            </a:extLst>
          </p:cNvPr>
          <p:cNvSpPr>
            <a:spLocks xmlns:a="http://schemas.openxmlformats.org/drawingml/2006/main" noGrp="1"/>
          </p:cNvSpPr>
          <p:nvPr/>
        </p:nvSpPr>
        <p:spPr>
          <a:xfrm xmlns:a="http://schemas.openxmlformats.org/drawingml/2006/main">
            <a:off x="6991350" y="2581275"/>
            <a:ext cx="461010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ADC sample + two CORDIC operations + PWM write, the same at every loop rate</a:t>
            </a:r>
          </a:p>
        </p:txBody>
      </p:sp>
      <p:sp>
        <p:nvSpPr>
          <p:cNvPr id="41" name="">
            <a:extLst xmlns:a="http://schemas.openxmlformats.org/drawingml/2006/main">
              <a:ext uri="{FF2B5EF4-FFF2-40B4-BE49-F238E27FC236}">
                <a16:creationId xmlns:a16="http://schemas.microsoft.com/office/drawing/2014/main" id="{FF9EA494-471D-444B-A7C3-A46567341029}"/>
              </a:ext>
            </a:extLst>
          </p:cNvPr>
          <p:cNvSpPr>
            <a:spLocks xmlns:a="http://schemas.openxmlformats.org/drawingml/2006/main" noGrp="1"/>
          </p:cNvSpPr>
          <p:nvPr/>
        </p:nvSpPr>
        <p:spPr>
          <a:xfrm xmlns:a="http://schemas.openxmlformats.org/drawingml/2006/main">
            <a:off x="6858000" y="3486150"/>
            <a:ext cx="487680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DD81B9FA-6F6B-4818-A23D-B2805DC69D60}"/>
              </a:ext>
            </a:extLst>
          </p:cNvPr>
          <p:cNvSpPr>
            <a:spLocks xmlns:a="http://schemas.openxmlformats.org/drawingml/2006/main" noGrp="1"/>
          </p:cNvSpPr>
          <p:nvPr/>
        </p:nvSpPr>
        <p:spPr>
          <a:xfrm xmlns:a="http://schemas.openxmlformats.org/drawingml/2006/main">
            <a:off x="6858000" y="3486150"/>
            <a:ext cx="57150" cy="14954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C9F5F6B6-6A43-468E-93A1-F9AFA4E51E0C}"/>
              </a:ext>
            </a:extLst>
          </p:cNvPr>
          <p:cNvSpPr>
            <a:spLocks xmlns:a="http://schemas.openxmlformats.org/drawingml/2006/main" noGrp="1"/>
          </p:cNvSpPr>
          <p:nvPr/>
        </p:nvSpPr>
        <p:spPr>
          <a:xfrm xmlns:a="http://schemas.openxmlformats.org/drawingml/2006/main">
            <a:off x="7086600" y="3676650"/>
            <a:ext cx="4457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At 20 kHz</a:t>
            </a:r>
          </a:p>
        </p:txBody>
      </p:sp>
      <p:sp>
        <p:nvSpPr>
          <p:cNvPr id="44" name="">
            <a:extLst xmlns:a="http://schemas.openxmlformats.org/drawingml/2006/main">
              <a:ext uri="{FF2B5EF4-FFF2-40B4-BE49-F238E27FC236}">
                <a16:creationId xmlns:a16="http://schemas.microsoft.com/office/drawing/2014/main" id="{4973BB02-B17E-40CC-BD3E-4E361D75A4A2}"/>
              </a:ext>
            </a:extLst>
          </p:cNvPr>
          <p:cNvSpPr>
            <a:spLocks xmlns:a="http://schemas.openxmlformats.org/drawingml/2006/main" noGrp="1"/>
          </p:cNvSpPr>
          <p:nvPr/>
        </p:nvSpPr>
        <p:spPr>
          <a:xfrm xmlns:a="http://schemas.openxmlformats.org/drawingml/2006/main">
            <a:off x="7086600" y="4038600"/>
            <a:ext cx="441960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One period is 2,500 cycles. Hardware takes about 300 of them, 12%. The other ~2,200 cycles belong to firmware.</a:t>
            </a:r>
          </a:p>
        </p:txBody>
      </p:sp>
      <p:sp>
        <p:nvSpPr>
          <p:cNvPr id="45" name="">
            <a:extLst xmlns:a="http://schemas.openxmlformats.org/drawingml/2006/main">
              <a:ext uri="{FF2B5EF4-FFF2-40B4-BE49-F238E27FC236}">
                <a16:creationId xmlns:a16="http://schemas.microsoft.com/office/drawing/2014/main" id="{C25F9FE4-07F2-43AF-80CC-88518A0FB428}"/>
              </a:ext>
            </a:extLst>
          </p:cNvPr>
          <p:cNvSpPr>
            <a:spLocks xmlns:a="http://schemas.openxmlformats.org/drawingml/2006/main" noGrp="1"/>
          </p:cNvSpPr>
          <p:nvPr/>
        </p:nvSpPr>
        <p:spPr>
          <a:xfrm xmlns:a="http://schemas.openxmlformats.org/drawingml/2006/main">
            <a:off x="457200" y="4876800"/>
            <a:ext cx="112776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ONE 20 KHZ PERIOD, DRAWN TO SCALE (2,500 CYCLES)</a:t>
            </a:r>
          </a:p>
        </p:txBody>
      </p:sp>
      <p:sp>
        <p:nvSpPr>
          <p:cNvPr id="46" name="">
            <a:extLst xmlns:a="http://schemas.openxmlformats.org/drawingml/2006/main">
              <a:ext uri="{FF2B5EF4-FFF2-40B4-BE49-F238E27FC236}">
                <a16:creationId xmlns:a16="http://schemas.microsoft.com/office/drawing/2014/main" id="{B8DA6689-3916-479F-8C0B-1F41569F4307}"/>
              </a:ext>
            </a:extLst>
          </p:cNvPr>
          <p:cNvSpPr>
            <a:spLocks xmlns:a="http://schemas.openxmlformats.org/drawingml/2006/main" noGrp="1"/>
          </p:cNvSpPr>
          <p:nvPr/>
        </p:nvSpPr>
        <p:spPr>
          <a:xfrm xmlns:a="http://schemas.openxmlformats.org/drawingml/2006/main">
            <a:off x="457200" y="5143500"/>
            <a:ext cx="1353312" cy="609600"/>
          </a:xfrm>
          <a:prstGeom xmlns:a="http://schemas.openxmlformats.org/drawingml/2006/main" prst="rect">
            <a:avLst/>
          </a:prstGeom>
          <a:solidFill xmlns:a="http://schemas.openxmlformats.org/drawingml/2006/main">
            <a:srgbClr val="0077A3"/>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E2E04364-3F0E-4751-89B7-6CE6556682C0}"/>
              </a:ext>
            </a:extLst>
          </p:cNvPr>
          <p:cNvSpPr>
            <a:spLocks xmlns:a="http://schemas.openxmlformats.org/drawingml/2006/main" noGrp="1"/>
          </p:cNvSpPr>
          <p:nvPr/>
        </p:nvSpPr>
        <p:spPr>
          <a:xfrm xmlns:a="http://schemas.openxmlformats.org/drawingml/2006/main">
            <a:off x="571500" y="5334000"/>
            <a:ext cx="1162812"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b="1">
                <a:solidFill>
                  <a:srgbClr val="FFFFFF"/>
                </a:solidFill>
                <a:latin typeface="Arial"/>
                <a:ea typeface="Arial"/>
                <a:cs typeface="Arial"/>
              </a:defRPr>
            </a:pPr>
            <a:r>
              <a:t>HW 12%</a:t>
            </a:r>
          </a:p>
        </p:txBody>
      </p:sp>
      <p:sp>
        <p:nvSpPr>
          <p:cNvPr id="48" name="">
            <a:extLst xmlns:a="http://schemas.openxmlformats.org/drawingml/2006/main">
              <a:ext uri="{FF2B5EF4-FFF2-40B4-BE49-F238E27FC236}">
                <a16:creationId xmlns:a16="http://schemas.microsoft.com/office/drawing/2014/main" id="{08C14DF9-6F48-450E-BBE7-D4948BEA8632}"/>
              </a:ext>
            </a:extLst>
          </p:cNvPr>
          <p:cNvSpPr>
            <a:spLocks xmlns:a="http://schemas.openxmlformats.org/drawingml/2006/main" noGrp="1"/>
          </p:cNvSpPr>
          <p:nvPr/>
        </p:nvSpPr>
        <p:spPr>
          <a:xfrm xmlns:a="http://schemas.openxmlformats.org/drawingml/2006/main">
            <a:off x="1810512" y="5143500"/>
            <a:ext cx="9924288" cy="609600"/>
          </a:xfrm>
          <a:prstGeom xmlns:a="http://schemas.openxmlformats.org/drawingml/2006/main" prst="rect">
            <a:avLst/>
          </a:prstGeom>
          <a:solidFill xmlns:a="http://schemas.openxmlformats.org/drawingml/2006/main">
            <a:srgbClr val="07686A"/>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F8E94001-2630-45D9-AED9-5E83D112379E}"/>
              </a:ext>
            </a:extLst>
          </p:cNvPr>
          <p:cNvSpPr>
            <a:spLocks xmlns:a="http://schemas.openxmlformats.org/drawingml/2006/main" noGrp="1"/>
          </p:cNvSpPr>
          <p:nvPr/>
        </p:nvSpPr>
        <p:spPr>
          <a:xfrm xmlns:a="http://schemas.openxmlformats.org/drawingml/2006/main">
            <a:off x="1924812" y="5334000"/>
            <a:ext cx="9733788"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b="1">
                <a:solidFill>
                  <a:srgbClr val="FFFFFF"/>
                </a:solidFill>
                <a:latin typeface="Arial"/>
                <a:ea typeface="Arial"/>
                <a:cs typeface="Arial"/>
              </a:defRPr>
            </a:pPr>
            <a:r>
              <a:t>Firmware budget: ~2,200 cycles, 88%</a:t>
            </a:r>
          </a:p>
        </p:txBody>
      </p:sp>
      <p:sp>
        <p:nvSpPr>
          <p:cNvPr id="50" name="">
            <a:extLst xmlns:a="http://schemas.openxmlformats.org/drawingml/2006/main">
              <a:ext uri="{FF2B5EF4-FFF2-40B4-BE49-F238E27FC236}">
                <a16:creationId xmlns:a16="http://schemas.microsoft.com/office/drawing/2014/main" id="{EB30CEE1-8813-4403-8772-1D92B8F85CC3}"/>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DG32-LITE block architecture §5.1. Cycle costs measured in simulation. Derived: 300 ÷ 2,500 = 12%.</a:t>
            </a:r>
          </a:p>
        </p:txBody>
      </p:sp>
    </p:spTree>
    <p:extLst>
      <p:ext uri="{BB962C8B-B14F-4D97-AF65-F5344CB8AC3E}">
        <p14:creationId xmlns:p14="http://schemas.microsoft.com/office/powerpoint/2010/main" val="1022231707"/>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40" name="">
            <a:extLst xmlns:a="http://schemas.openxmlformats.org/drawingml/2006/main">
              <a:ext uri="{FF2B5EF4-FFF2-40B4-BE49-F238E27FC236}">
                <a16:creationId xmlns:a16="http://schemas.microsoft.com/office/drawing/2014/main" id="{C035169A-F1AC-441F-BAE8-9E8647EC81B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8D44C1-7F3A-420F-AB55-EA699D6F692C}"/>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10 · HEADROOM</a:t>
            </a:r>
          </a:p>
        </p:txBody>
      </p:sp>
      <p:sp>
        <p:nvSpPr>
          <p:cNvPr id="3" name="">
            <a:extLst xmlns:a="http://schemas.openxmlformats.org/drawingml/2006/main">
              <a:ext uri="{FF2B5EF4-FFF2-40B4-BE49-F238E27FC236}">
                <a16:creationId xmlns:a16="http://schemas.microsoft.com/office/drawing/2014/main" id="{B1BFE8A7-BEA0-4F0E-98AC-298B4A56065B}"/>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At 20 kHz, 88% of each period is left for firmware</a:t>
            </a:r>
          </a:p>
        </p:txBody>
      </p:sp>
      <p:sp>
        <p:nvSpPr>
          <p:cNvPr id="4" name="">
            <a:extLst xmlns:a="http://schemas.openxmlformats.org/drawingml/2006/main">
              <a:ext uri="{FF2B5EF4-FFF2-40B4-BE49-F238E27FC236}">
                <a16:creationId xmlns:a16="http://schemas.microsoft.com/office/drawing/2014/main" id="{BD48A940-B7D0-4DA1-B599-6D6D6989A113}"/>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Budget = cycles per period minus the ~300 fixed hardware cycles</a:t>
            </a:r>
          </a:p>
        </p:txBody>
      </p:sp>
      <p:sp>
        <p:nvSpPr>
          <p:cNvPr id="5" name="">
            <a:extLst xmlns:a="http://schemas.openxmlformats.org/drawingml/2006/main">
              <a:ext uri="{FF2B5EF4-FFF2-40B4-BE49-F238E27FC236}">
                <a16:creationId xmlns:a16="http://schemas.microsoft.com/office/drawing/2014/main" id="{244F980D-245F-4443-B083-A6A6F774BC32}"/>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00FDCBE-8DF9-4AD0-B450-CBFF3048001F}"/>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218CFAE-8C82-4520-AA67-748AC87B187A}"/>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235A4317-90F8-4FB4-B1F8-B281C5F7433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10</a:t>
            </a:r>
          </a:p>
        </p:txBody>
      </p:sp>
      <p:sp>
        <p:nvSpPr>
          <p:cNvPr id="9" name="">
            <a:extLst xmlns:a="http://schemas.openxmlformats.org/drawingml/2006/main">
              <a:ext uri="{FF2B5EF4-FFF2-40B4-BE49-F238E27FC236}">
                <a16:creationId xmlns:a16="http://schemas.microsoft.com/office/drawing/2014/main" id="{3DC31213-34C8-459C-BB1C-72ABFCDE8F02}"/>
              </a:ext>
            </a:extLst>
          </p:cNvPr>
          <p:cNvSpPr>
            <a:spLocks xmlns:a="http://schemas.openxmlformats.org/drawingml/2006/main" noGrp="1"/>
          </p:cNvSpPr>
          <p:nvPr/>
        </p:nvSpPr>
        <p:spPr>
          <a:xfrm xmlns:a="http://schemas.openxmlformats.org/drawingml/2006/main">
            <a:off x="457200" y="5619750"/>
            <a:ext cx="62865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B71D88C-298C-40E3-942D-73D7603071F0}"/>
              </a:ext>
            </a:extLst>
          </p:cNvPr>
          <p:cNvSpPr>
            <a:spLocks xmlns:a="http://schemas.openxmlformats.org/drawingml/2006/main" noGrp="1"/>
          </p:cNvSpPr>
          <p:nvPr/>
        </p:nvSpPr>
        <p:spPr>
          <a:xfrm xmlns:a="http://schemas.openxmlformats.org/drawingml/2006/main">
            <a:off x="457200" y="1676400"/>
            <a:ext cx="62865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FIRMWARE BUDGET PER LOOP, CLOCK CYCLES AT 50 MHZ</a:t>
            </a:r>
          </a:p>
        </p:txBody>
      </p:sp>
      <p:sp>
        <p:nvSpPr>
          <p:cNvPr id="11" name="">
            <a:extLst xmlns:a="http://schemas.openxmlformats.org/drawingml/2006/main">
              <a:ext uri="{FF2B5EF4-FFF2-40B4-BE49-F238E27FC236}">
                <a16:creationId xmlns:a16="http://schemas.microsoft.com/office/drawing/2014/main" id="{82335B13-6CF1-474A-A59B-BFFDBAB828FE}"/>
              </a:ext>
            </a:extLst>
          </p:cNvPr>
          <p:cNvSpPr>
            <a:spLocks xmlns:a="http://schemas.openxmlformats.org/drawingml/2006/main" noGrp="1"/>
          </p:cNvSpPr>
          <p:nvPr/>
        </p:nvSpPr>
        <p:spPr>
          <a:xfrm xmlns:a="http://schemas.openxmlformats.org/drawingml/2006/main">
            <a:off x="666750" y="2571750"/>
            <a:ext cx="914400" cy="3048000"/>
          </a:xfrm>
          <a:prstGeom xmlns:a="http://schemas.openxmlformats.org/drawingml/2006/main" prst="roundRect">
            <a:avLst>
              <a:gd name="adj" fmla="val 8333"/>
            </a:avLst>
          </a:prstGeom>
          <a:solidFill xmlns:a="http://schemas.openxmlformats.org/drawingml/2006/main">
            <a:srgbClr val="8DB4D4"/>
          </a:solidFill>
          <a:ln xmlns:a="http://schemas.openxmlformats.org/drawingml/2006/main" w="9525">
            <a:solidFill>
              <a:srgbClr val="8DB4D4"/>
            </a:solidFill>
            <a:prstDash val="solid"/>
          </a:ln>
        </p:spPr>
      </p:sp>
      <p:sp>
        <p:nvSpPr>
          <p:cNvPr id="12" name="">
            <a:extLst xmlns:a="http://schemas.openxmlformats.org/drawingml/2006/main">
              <a:ext uri="{FF2B5EF4-FFF2-40B4-BE49-F238E27FC236}">
                <a16:creationId xmlns:a16="http://schemas.microsoft.com/office/drawing/2014/main" id="{30A32916-2557-45E7-873C-EA62F926AD89}"/>
              </a:ext>
            </a:extLst>
          </p:cNvPr>
          <p:cNvSpPr>
            <a:spLocks xmlns:a="http://schemas.openxmlformats.org/drawingml/2006/main" noGrp="1"/>
          </p:cNvSpPr>
          <p:nvPr/>
        </p:nvSpPr>
        <p:spPr>
          <a:xfrm xmlns:a="http://schemas.openxmlformats.org/drawingml/2006/main">
            <a:off x="381000" y="2152650"/>
            <a:ext cx="1485900" cy="3429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800" b="1">
                <a:solidFill>
                  <a:srgbClr val="1E293B"/>
                </a:solidFill>
                <a:latin typeface="Georgia"/>
                <a:ea typeface="Georgia"/>
                <a:cs typeface="Georgia"/>
              </a:defRPr>
            </a:pPr>
            <a:r>
              <a:t>~4,700</a:t>
            </a:r>
          </a:p>
        </p:txBody>
      </p:sp>
      <p:sp>
        <p:nvSpPr>
          <p:cNvPr id="13" name="">
            <a:extLst xmlns:a="http://schemas.openxmlformats.org/drawingml/2006/main">
              <a:ext uri="{FF2B5EF4-FFF2-40B4-BE49-F238E27FC236}">
                <a16:creationId xmlns:a16="http://schemas.microsoft.com/office/drawing/2014/main" id="{94CA640F-0087-4438-A87D-931ABC3B8127}"/>
              </a:ext>
            </a:extLst>
          </p:cNvPr>
          <p:cNvSpPr>
            <a:spLocks xmlns:a="http://schemas.openxmlformats.org/drawingml/2006/main" noGrp="1"/>
          </p:cNvSpPr>
          <p:nvPr/>
        </p:nvSpPr>
        <p:spPr>
          <a:xfrm xmlns:a="http://schemas.openxmlformats.org/drawingml/2006/main">
            <a:off x="381000" y="5715000"/>
            <a:ext cx="14859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1E293B"/>
                </a:solidFill>
                <a:latin typeface="Arial"/>
                <a:ea typeface="Arial"/>
                <a:cs typeface="Arial"/>
              </a:defRPr>
            </a:pPr>
            <a:r>
              <a:t>10 kHz</a:t>
            </a:r>
          </a:p>
        </p:txBody>
      </p:sp>
      <p:sp>
        <p:nvSpPr>
          <p:cNvPr id="14" name="">
            <a:extLst xmlns:a="http://schemas.openxmlformats.org/drawingml/2006/main">
              <a:ext uri="{FF2B5EF4-FFF2-40B4-BE49-F238E27FC236}">
                <a16:creationId xmlns:a16="http://schemas.microsoft.com/office/drawing/2014/main" id="{BC5593C5-B674-4A73-ACC4-396B18483D5D}"/>
              </a:ext>
            </a:extLst>
          </p:cNvPr>
          <p:cNvSpPr>
            <a:spLocks xmlns:a="http://schemas.openxmlformats.org/drawingml/2006/main" noGrp="1"/>
          </p:cNvSpPr>
          <p:nvPr/>
        </p:nvSpPr>
        <p:spPr>
          <a:xfrm xmlns:a="http://schemas.openxmlformats.org/drawingml/2006/main">
            <a:off x="2190750" y="4193027"/>
            <a:ext cx="914400" cy="1426723"/>
          </a:xfrm>
          <a:prstGeom xmlns:a="http://schemas.openxmlformats.org/drawingml/2006/main" prst="roundRect">
            <a:avLst>
              <a:gd name="adj" fmla="val 8333"/>
            </a:avLst>
          </a:prstGeom>
          <a:solidFill xmlns:a="http://schemas.openxmlformats.org/drawingml/2006/main">
            <a:srgbClr val="00B4D8"/>
          </a:solidFill>
          <a:ln xmlns:a="http://schemas.openxmlformats.org/drawingml/2006/main" w="9525">
            <a:solidFill>
              <a:srgbClr val="00B4D8"/>
            </a:solidFill>
            <a:prstDash val="solid"/>
          </a:ln>
        </p:spPr>
      </p:sp>
      <p:sp>
        <p:nvSpPr>
          <p:cNvPr id="15" name="">
            <a:extLst xmlns:a="http://schemas.openxmlformats.org/drawingml/2006/main">
              <a:ext uri="{FF2B5EF4-FFF2-40B4-BE49-F238E27FC236}">
                <a16:creationId xmlns:a16="http://schemas.microsoft.com/office/drawing/2014/main" id="{22B4FD67-82E9-4AF7-A901-98319ACA4CAF}"/>
              </a:ext>
            </a:extLst>
          </p:cNvPr>
          <p:cNvSpPr>
            <a:spLocks xmlns:a="http://schemas.openxmlformats.org/drawingml/2006/main" noGrp="1"/>
          </p:cNvSpPr>
          <p:nvPr/>
        </p:nvSpPr>
        <p:spPr>
          <a:xfrm xmlns:a="http://schemas.openxmlformats.org/drawingml/2006/main">
            <a:off x="1905000" y="3773927"/>
            <a:ext cx="1485900" cy="3429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800" b="1">
                <a:solidFill>
                  <a:srgbClr val="1E293B"/>
                </a:solidFill>
                <a:latin typeface="Georgia"/>
                <a:ea typeface="Georgia"/>
                <a:cs typeface="Georgia"/>
              </a:defRPr>
            </a:pPr>
            <a:r>
              <a:t>~2,200</a:t>
            </a:r>
          </a:p>
        </p:txBody>
      </p:sp>
      <p:sp>
        <p:nvSpPr>
          <p:cNvPr id="16" name="">
            <a:extLst xmlns:a="http://schemas.openxmlformats.org/drawingml/2006/main">
              <a:ext uri="{FF2B5EF4-FFF2-40B4-BE49-F238E27FC236}">
                <a16:creationId xmlns:a16="http://schemas.microsoft.com/office/drawing/2014/main" id="{52CE26A3-0A24-4F72-9351-CB1406972AA9}"/>
              </a:ext>
            </a:extLst>
          </p:cNvPr>
          <p:cNvSpPr>
            <a:spLocks xmlns:a="http://schemas.openxmlformats.org/drawingml/2006/main" noGrp="1"/>
          </p:cNvSpPr>
          <p:nvPr/>
        </p:nvSpPr>
        <p:spPr>
          <a:xfrm xmlns:a="http://schemas.openxmlformats.org/drawingml/2006/main">
            <a:off x="1905000" y="5715000"/>
            <a:ext cx="14859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1E293B"/>
                </a:solidFill>
                <a:latin typeface="Arial"/>
                <a:ea typeface="Arial"/>
                <a:cs typeface="Arial"/>
              </a:defRPr>
            </a:pPr>
            <a:r>
              <a:t>20 kHz</a:t>
            </a:r>
          </a:p>
        </p:txBody>
      </p:sp>
      <p:sp>
        <p:nvSpPr>
          <p:cNvPr id="17" name="">
            <a:extLst xmlns:a="http://schemas.openxmlformats.org/drawingml/2006/main">
              <a:ext uri="{FF2B5EF4-FFF2-40B4-BE49-F238E27FC236}">
                <a16:creationId xmlns:a16="http://schemas.microsoft.com/office/drawing/2014/main" id="{66A83E12-5A8B-4294-AF5F-490778362E83}"/>
              </a:ext>
            </a:extLst>
          </p:cNvPr>
          <p:cNvSpPr>
            <a:spLocks xmlns:a="http://schemas.openxmlformats.org/drawingml/2006/main" noGrp="1"/>
          </p:cNvSpPr>
          <p:nvPr/>
        </p:nvSpPr>
        <p:spPr>
          <a:xfrm xmlns:a="http://schemas.openxmlformats.org/drawingml/2006/main">
            <a:off x="3714750" y="5165793"/>
            <a:ext cx="914400" cy="453957"/>
          </a:xfrm>
          <a:prstGeom xmlns:a="http://schemas.openxmlformats.org/drawingml/2006/main" prst="roundRect">
            <a:avLst>
              <a:gd name="adj" fmla="val 16786"/>
            </a:avLst>
          </a:prstGeom>
          <a:solidFill xmlns:a="http://schemas.openxmlformats.org/drawingml/2006/main">
            <a:srgbClr val="8DB4D4"/>
          </a:solidFill>
          <a:ln xmlns:a="http://schemas.openxmlformats.org/drawingml/2006/main" w="9525">
            <a:solidFill>
              <a:srgbClr val="8DB4D4"/>
            </a:solidFill>
            <a:prstDash val="solid"/>
          </a:ln>
        </p:spPr>
      </p:sp>
      <p:sp>
        <p:nvSpPr>
          <p:cNvPr id="18" name="">
            <a:extLst xmlns:a="http://schemas.openxmlformats.org/drawingml/2006/main">
              <a:ext uri="{FF2B5EF4-FFF2-40B4-BE49-F238E27FC236}">
                <a16:creationId xmlns:a16="http://schemas.microsoft.com/office/drawing/2014/main" id="{749ADCFE-F1C6-4D47-B723-EE75B6AF5D0C}"/>
              </a:ext>
            </a:extLst>
          </p:cNvPr>
          <p:cNvSpPr>
            <a:spLocks xmlns:a="http://schemas.openxmlformats.org/drawingml/2006/main" noGrp="1"/>
          </p:cNvSpPr>
          <p:nvPr/>
        </p:nvSpPr>
        <p:spPr>
          <a:xfrm xmlns:a="http://schemas.openxmlformats.org/drawingml/2006/main">
            <a:off x="3429000" y="4746693"/>
            <a:ext cx="1485900" cy="3429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800" b="1">
                <a:solidFill>
                  <a:srgbClr val="1E293B"/>
                </a:solidFill>
                <a:latin typeface="Georgia"/>
                <a:ea typeface="Georgia"/>
                <a:cs typeface="Georgia"/>
              </a:defRPr>
            </a:pPr>
            <a:r>
              <a:t>~700</a:t>
            </a:r>
          </a:p>
        </p:txBody>
      </p:sp>
      <p:sp>
        <p:nvSpPr>
          <p:cNvPr id="19" name="">
            <a:extLst xmlns:a="http://schemas.openxmlformats.org/drawingml/2006/main">
              <a:ext uri="{FF2B5EF4-FFF2-40B4-BE49-F238E27FC236}">
                <a16:creationId xmlns:a16="http://schemas.microsoft.com/office/drawing/2014/main" id="{8D81C999-7D10-4C00-A915-05CB4F8AA178}"/>
              </a:ext>
            </a:extLst>
          </p:cNvPr>
          <p:cNvSpPr>
            <a:spLocks xmlns:a="http://schemas.openxmlformats.org/drawingml/2006/main" noGrp="1"/>
          </p:cNvSpPr>
          <p:nvPr/>
        </p:nvSpPr>
        <p:spPr>
          <a:xfrm xmlns:a="http://schemas.openxmlformats.org/drawingml/2006/main">
            <a:off x="3429000" y="5715000"/>
            <a:ext cx="14859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1E293B"/>
                </a:solidFill>
                <a:latin typeface="Arial"/>
                <a:ea typeface="Arial"/>
                <a:cs typeface="Arial"/>
              </a:defRPr>
            </a:pPr>
            <a:r>
              <a:t>50 kHz</a:t>
            </a:r>
          </a:p>
        </p:txBody>
      </p:sp>
      <p:sp>
        <p:nvSpPr>
          <p:cNvPr id="20" name="">
            <a:extLst xmlns:a="http://schemas.openxmlformats.org/drawingml/2006/main">
              <a:ext uri="{FF2B5EF4-FFF2-40B4-BE49-F238E27FC236}">
                <a16:creationId xmlns:a16="http://schemas.microsoft.com/office/drawing/2014/main" id="{EB13FB7C-A040-46C6-BC50-061D9D27E221}"/>
              </a:ext>
            </a:extLst>
          </p:cNvPr>
          <p:cNvSpPr>
            <a:spLocks xmlns:a="http://schemas.openxmlformats.org/drawingml/2006/main" noGrp="1"/>
          </p:cNvSpPr>
          <p:nvPr/>
        </p:nvSpPr>
        <p:spPr>
          <a:xfrm xmlns:a="http://schemas.openxmlformats.org/drawingml/2006/main">
            <a:off x="5238750" y="5490048"/>
            <a:ext cx="914400" cy="129702"/>
          </a:xfrm>
          <a:prstGeom xmlns:a="http://schemas.openxmlformats.org/drawingml/2006/main" prst="roundRect">
            <a:avLst>
              <a:gd name="adj" fmla="val 50000"/>
            </a:avLst>
          </a:prstGeom>
          <a:solidFill xmlns:a="http://schemas.openxmlformats.org/drawingml/2006/main">
            <a:srgbClr val="8DB4D4"/>
          </a:solidFill>
          <a:ln xmlns:a="http://schemas.openxmlformats.org/drawingml/2006/main" w="9525">
            <a:solidFill>
              <a:srgbClr val="8DB4D4"/>
            </a:solidFill>
            <a:prstDash val="solid"/>
          </a:ln>
        </p:spPr>
      </p:sp>
      <p:sp>
        <p:nvSpPr>
          <p:cNvPr id="21" name="">
            <a:extLst xmlns:a="http://schemas.openxmlformats.org/drawingml/2006/main">
              <a:ext uri="{FF2B5EF4-FFF2-40B4-BE49-F238E27FC236}">
                <a16:creationId xmlns:a16="http://schemas.microsoft.com/office/drawing/2014/main" id="{280949BD-2A39-4959-9EBC-5378A0662DAC}"/>
              </a:ext>
            </a:extLst>
          </p:cNvPr>
          <p:cNvSpPr>
            <a:spLocks xmlns:a="http://schemas.openxmlformats.org/drawingml/2006/main" noGrp="1"/>
          </p:cNvSpPr>
          <p:nvPr/>
        </p:nvSpPr>
        <p:spPr>
          <a:xfrm xmlns:a="http://schemas.openxmlformats.org/drawingml/2006/main">
            <a:off x="4953000" y="5070948"/>
            <a:ext cx="1485900" cy="3429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800" b="1">
                <a:solidFill>
                  <a:srgbClr val="1E293B"/>
                </a:solidFill>
                <a:latin typeface="Georgia"/>
                <a:ea typeface="Georgia"/>
                <a:cs typeface="Georgia"/>
              </a:defRPr>
            </a:pPr>
            <a:r>
              <a:t>~200</a:t>
            </a:r>
          </a:p>
        </p:txBody>
      </p:sp>
      <p:sp>
        <p:nvSpPr>
          <p:cNvPr id="22" name="">
            <a:extLst xmlns:a="http://schemas.openxmlformats.org/drawingml/2006/main">
              <a:ext uri="{FF2B5EF4-FFF2-40B4-BE49-F238E27FC236}">
                <a16:creationId xmlns:a16="http://schemas.microsoft.com/office/drawing/2014/main" id="{A4D03F58-28EB-4962-874D-16FD4EB052EA}"/>
              </a:ext>
            </a:extLst>
          </p:cNvPr>
          <p:cNvSpPr>
            <a:spLocks xmlns:a="http://schemas.openxmlformats.org/drawingml/2006/main" noGrp="1"/>
          </p:cNvSpPr>
          <p:nvPr/>
        </p:nvSpPr>
        <p:spPr>
          <a:xfrm xmlns:a="http://schemas.openxmlformats.org/drawingml/2006/main">
            <a:off x="4953000" y="5715000"/>
            <a:ext cx="14859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00" b="1">
                <a:solidFill>
                  <a:srgbClr val="1E293B"/>
                </a:solidFill>
                <a:latin typeface="Arial"/>
                <a:ea typeface="Arial"/>
                <a:cs typeface="Arial"/>
              </a:defRPr>
            </a:pPr>
            <a:r>
              <a:t>100 kHz</a:t>
            </a:r>
          </a:p>
        </p:txBody>
      </p:sp>
      <p:sp>
        <p:nvSpPr>
          <p:cNvPr id="23" name="">
            <a:extLst xmlns:a="http://schemas.openxmlformats.org/drawingml/2006/main">
              <a:ext uri="{FF2B5EF4-FFF2-40B4-BE49-F238E27FC236}">
                <a16:creationId xmlns:a16="http://schemas.microsoft.com/office/drawing/2014/main" id="{D14449C7-6C9D-409A-9B25-9779E929FA36}"/>
              </a:ext>
            </a:extLst>
          </p:cNvPr>
          <p:cNvSpPr>
            <a:spLocks xmlns:a="http://schemas.openxmlformats.org/drawingml/2006/main" noGrp="1"/>
          </p:cNvSpPr>
          <p:nvPr/>
        </p:nvSpPr>
        <p:spPr>
          <a:xfrm xmlns:a="http://schemas.openxmlformats.org/drawingml/2006/main">
            <a:off x="7048500" y="1638300"/>
            <a:ext cx="46863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24" name="">
            <a:extLst xmlns:a="http://schemas.openxmlformats.org/drawingml/2006/main">
              <a:ext uri="{FF2B5EF4-FFF2-40B4-BE49-F238E27FC236}">
                <a16:creationId xmlns:a16="http://schemas.microsoft.com/office/drawing/2014/main" id="{43071501-9146-402E-A56A-212F580C307C}"/>
              </a:ext>
            </a:extLst>
          </p:cNvPr>
          <p:cNvSpPr>
            <a:spLocks xmlns:a="http://schemas.openxmlformats.org/drawingml/2006/main" noGrp="1"/>
          </p:cNvSpPr>
          <p:nvPr/>
        </p:nvSpPr>
        <p:spPr>
          <a:xfrm xmlns:a="http://schemas.openxmlformats.org/drawingml/2006/main">
            <a:off x="7048500" y="1638300"/>
            <a:ext cx="57150" cy="124777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F124EC10-2096-4A92-A564-EB0B30F8098A}"/>
              </a:ext>
            </a:extLst>
          </p:cNvPr>
          <p:cNvSpPr>
            <a:spLocks xmlns:a="http://schemas.openxmlformats.org/drawingml/2006/main" noGrp="1"/>
          </p:cNvSpPr>
          <p:nvPr/>
        </p:nvSpPr>
        <p:spPr>
          <a:xfrm xmlns:a="http://schemas.openxmlformats.org/drawingml/2006/main">
            <a:off x="7277100" y="1828800"/>
            <a:ext cx="42672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10 kHz · ~4,700 cycles</a:t>
            </a:r>
          </a:p>
        </p:txBody>
      </p:sp>
      <p:sp>
        <p:nvSpPr>
          <p:cNvPr id="26" name="">
            <a:extLst xmlns:a="http://schemas.openxmlformats.org/drawingml/2006/main">
              <a:ext uri="{FF2B5EF4-FFF2-40B4-BE49-F238E27FC236}">
                <a16:creationId xmlns:a16="http://schemas.microsoft.com/office/drawing/2014/main" id="{270A7652-1674-4A08-A521-11E28402E2CA}"/>
              </a:ext>
            </a:extLst>
          </p:cNvPr>
          <p:cNvSpPr>
            <a:spLocks xmlns:a="http://schemas.openxmlformats.org/drawingml/2006/main" noGrp="1"/>
          </p:cNvSpPr>
          <p:nvPr/>
        </p:nvSpPr>
        <p:spPr>
          <a:xfrm xmlns:a="http://schemas.openxmlformats.org/drawingml/2006/main">
            <a:off x="7277100" y="2190750"/>
            <a:ext cx="4229100" cy="5619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Full current and speed loop, with an observer</a:t>
            </a:r>
          </a:p>
        </p:txBody>
      </p:sp>
      <p:sp>
        <p:nvSpPr>
          <p:cNvPr id="27" name="">
            <a:extLst xmlns:a="http://schemas.openxmlformats.org/drawingml/2006/main">
              <a:ext uri="{FF2B5EF4-FFF2-40B4-BE49-F238E27FC236}">
                <a16:creationId xmlns:a16="http://schemas.microsoft.com/office/drawing/2014/main" id="{7475B939-D83A-482E-AE28-B2BA9315D20B}"/>
              </a:ext>
            </a:extLst>
          </p:cNvPr>
          <p:cNvSpPr>
            <a:spLocks xmlns:a="http://schemas.openxmlformats.org/drawingml/2006/main" noGrp="1"/>
          </p:cNvSpPr>
          <p:nvPr/>
        </p:nvSpPr>
        <p:spPr>
          <a:xfrm xmlns:a="http://schemas.openxmlformats.org/drawingml/2006/main">
            <a:off x="7048500" y="2981325"/>
            <a:ext cx="4686300" cy="1009650"/>
          </a:xfrm>
          <a:prstGeom xmlns:a="http://schemas.openxmlformats.org/drawingml/2006/main" prst="roundRect">
            <a:avLst>
              <a:gd name="adj" fmla="val 7547"/>
            </a:avLst>
          </a:prstGeom>
          <a:solidFill xmlns:a="http://schemas.openxmlformats.org/drawingml/2006/main">
            <a:srgbClr val="FFFFFF"/>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85F4F6D9-188E-4C1B-B57A-61A4634A775C}"/>
              </a:ext>
            </a:extLst>
          </p:cNvPr>
          <p:cNvSpPr>
            <a:spLocks xmlns:a="http://schemas.openxmlformats.org/drawingml/2006/main" noGrp="1"/>
          </p:cNvSpPr>
          <p:nvPr/>
        </p:nvSpPr>
        <p:spPr>
          <a:xfrm xmlns:a="http://schemas.openxmlformats.org/drawingml/2006/main">
            <a:off x="7048500" y="2981325"/>
            <a:ext cx="57150" cy="10096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C31431B7-FA64-4D5B-B751-FF8F19D77CB9}"/>
              </a:ext>
            </a:extLst>
          </p:cNvPr>
          <p:cNvSpPr>
            <a:spLocks xmlns:a="http://schemas.openxmlformats.org/drawingml/2006/main" noGrp="1"/>
          </p:cNvSpPr>
          <p:nvPr/>
        </p:nvSpPr>
        <p:spPr>
          <a:xfrm xmlns:a="http://schemas.openxmlformats.org/drawingml/2006/main">
            <a:off x="7277100" y="3171825"/>
            <a:ext cx="42672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20 kHz · ~2,200 cycles</a:t>
            </a:r>
          </a:p>
        </p:txBody>
      </p:sp>
      <p:sp>
        <p:nvSpPr>
          <p:cNvPr id="30" name="">
            <a:extLst xmlns:a="http://schemas.openxmlformats.org/drawingml/2006/main">
              <a:ext uri="{FF2B5EF4-FFF2-40B4-BE49-F238E27FC236}">
                <a16:creationId xmlns:a16="http://schemas.microsoft.com/office/drawing/2014/main" id="{2A689AB2-E583-4236-A937-2BDE0EE7CCEA}"/>
              </a:ext>
            </a:extLst>
          </p:cNvPr>
          <p:cNvSpPr>
            <a:spLocks xmlns:a="http://schemas.openxmlformats.org/drawingml/2006/main" noGrp="1"/>
          </p:cNvSpPr>
          <p:nvPr/>
        </p:nvSpPr>
        <p:spPr>
          <a:xfrm xmlns:a="http://schemas.openxmlformats.org/drawingml/2006/main">
            <a:off x="7277100" y="3533775"/>
            <a:ext cx="4229100"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FOC with field-weakening and an observer</a:t>
            </a:r>
          </a:p>
        </p:txBody>
      </p:sp>
      <p:sp>
        <p:nvSpPr>
          <p:cNvPr id="31" name="">
            <a:extLst xmlns:a="http://schemas.openxmlformats.org/drawingml/2006/main">
              <a:ext uri="{FF2B5EF4-FFF2-40B4-BE49-F238E27FC236}">
                <a16:creationId xmlns:a16="http://schemas.microsoft.com/office/drawing/2014/main" id="{09D30B55-A893-4BE4-8178-846B546141FF}"/>
              </a:ext>
            </a:extLst>
          </p:cNvPr>
          <p:cNvSpPr>
            <a:spLocks xmlns:a="http://schemas.openxmlformats.org/drawingml/2006/main" noGrp="1"/>
          </p:cNvSpPr>
          <p:nvPr/>
        </p:nvSpPr>
        <p:spPr>
          <a:xfrm xmlns:a="http://schemas.openxmlformats.org/drawingml/2006/main">
            <a:off x="7048500" y="4086225"/>
            <a:ext cx="4686300" cy="1009650"/>
          </a:xfrm>
          <a:prstGeom xmlns:a="http://schemas.openxmlformats.org/drawingml/2006/main" prst="roundRect">
            <a:avLst>
              <a:gd name="adj" fmla="val 7547"/>
            </a:avLst>
          </a:prstGeom>
          <a:solidFill xmlns:a="http://schemas.openxmlformats.org/drawingml/2006/main">
            <a:srgbClr val="FFFFFF"/>
          </a:solidFill>
          <a:ln xmlns:a="http://schemas.openxmlformats.org/drawingml/2006/main" w="9525">
            <a:solidFill>
              <a:srgbClr val="E2E8F0"/>
            </a:solidFill>
            <a:prstDash val="solid"/>
          </a:ln>
        </p:spPr>
      </p:sp>
      <p:sp>
        <p:nvSpPr>
          <p:cNvPr id="32" name="">
            <a:extLst xmlns:a="http://schemas.openxmlformats.org/drawingml/2006/main">
              <a:ext uri="{FF2B5EF4-FFF2-40B4-BE49-F238E27FC236}">
                <a16:creationId xmlns:a16="http://schemas.microsoft.com/office/drawing/2014/main" id="{19B2D31E-4EB9-4ACD-9417-E56DA8A44D18}"/>
              </a:ext>
            </a:extLst>
          </p:cNvPr>
          <p:cNvSpPr>
            <a:spLocks xmlns:a="http://schemas.openxmlformats.org/drawingml/2006/main" noGrp="1"/>
          </p:cNvSpPr>
          <p:nvPr/>
        </p:nvSpPr>
        <p:spPr>
          <a:xfrm xmlns:a="http://schemas.openxmlformats.org/drawingml/2006/main">
            <a:off x="7048500" y="4086225"/>
            <a:ext cx="57150" cy="10096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3C69FF2E-7FB5-4F38-BDED-FEDEB7984A7A}"/>
              </a:ext>
            </a:extLst>
          </p:cNvPr>
          <p:cNvSpPr>
            <a:spLocks xmlns:a="http://schemas.openxmlformats.org/drawingml/2006/main" noGrp="1"/>
          </p:cNvSpPr>
          <p:nvPr/>
        </p:nvSpPr>
        <p:spPr>
          <a:xfrm xmlns:a="http://schemas.openxmlformats.org/drawingml/2006/main">
            <a:off x="7277100" y="4276725"/>
            <a:ext cx="42672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50 kHz · ~700 cycles</a:t>
            </a:r>
          </a:p>
        </p:txBody>
      </p:sp>
      <p:sp>
        <p:nvSpPr>
          <p:cNvPr id="34" name="">
            <a:extLst xmlns:a="http://schemas.openxmlformats.org/drawingml/2006/main">
              <a:ext uri="{FF2B5EF4-FFF2-40B4-BE49-F238E27FC236}">
                <a16:creationId xmlns:a16="http://schemas.microsoft.com/office/drawing/2014/main" id="{55A4D62A-7CA7-4935-B5F7-87CA8D49953F}"/>
              </a:ext>
            </a:extLst>
          </p:cNvPr>
          <p:cNvSpPr>
            <a:spLocks xmlns:a="http://schemas.openxmlformats.org/drawingml/2006/main" noGrp="1"/>
          </p:cNvSpPr>
          <p:nvPr/>
        </p:nvSpPr>
        <p:spPr>
          <a:xfrm xmlns:a="http://schemas.openxmlformats.org/drawingml/2006/main">
            <a:off x="7277100" y="4638675"/>
            <a:ext cx="4229100"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Inner current loop only; tight regulators</a:t>
            </a:r>
          </a:p>
        </p:txBody>
      </p:sp>
      <p:sp>
        <p:nvSpPr>
          <p:cNvPr id="35" name="">
            <a:extLst xmlns:a="http://schemas.openxmlformats.org/drawingml/2006/main">
              <a:ext uri="{FF2B5EF4-FFF2-40B4-BE49-F238E27FC236}">
                <a16:creationId xmlns:a16="http://schemas.microsoft.com/office/drawing/2014/main" id="{74D34D28-04B8-4BD4-B26C-6CA9B5453E6B}"/>
              </a:ext>
            </a:extLst>
          </p:cNvPr>
          <p:cNvSpPr>
            <a:spLocks xmlns:a="http://schemas.openxmlformats.org/drawingml/2006/main" noGrp="1"/>
          </p:cNvSpPr>
          <p:nvPr/>
        </p:nvSpPr>
        <p:spPr>
          <a:xfrm xmlns:a="http://schemas.openxmlformats.org/drawingml/2006/main">
            <a:off x="7048500" y="5191125"/>
            <a:ext cx="4686300" cy="1009650"/>
          </a:xfrm>
          <a:prstGeom xmlns:a="http://schemas.openxmlformats.org/drawingml/2006/main" prst="roundRect">
            <a:avLst>
              <a:gd name="adj" fmla="val 7547"/>
            </a:avLst>
          </a:prstGeom>
          <a:solidFill xmlns:a="http://schemas.openxmlformats.org/drawingml/2006/main">
            <a:srgbClr val="FFFFFF"/>
          </a:solidFill>
          <a:ln xmlns:a="http://schemas.openxmlformats.org/drawingml/2006/main" w="9525">
            <a:solidFill>
              <a:srgbClr val="E2E8F0"/>
            </a:solidFill>
            <a:prstDash val="solid"/>
          </a:ln>
        </p:spPr>
      </p:sp>
      <p:sp>
        <p:nvSpPr>
          <p:cNvPr id="36" name="">
            <a:extLst xmlns:a="http://schemas.openxmlformats.org/drawingml/2006/main">
              <a:ext uri="{FF2B5EF4-FFF2-40B4-BE49-F238E27FC236}">
                <a16:creationId xmlns:a16="http://schemas.microsoft.com/office/drawing/2014/main" id="{E5897C1C-2E3B-4634-A7A2-86F82EFC2D2D}"/>
              </a:ext>
            </a:extLst>
          </p:cNvPr>
          <p:cNvSpPr>
            <a:spLocks xmlns:a="http://schemas.openxmlformats.org/drawingml/2006/main" noGrp="1"/>
          </p:cNvSpPr>
          <p:nvPr/>
        </p:nvSpPr>
        <p:spPr>
          <a:xfrm xmlns:a="http://schemas.openxmlformats.org/drawingml/2006/main">
            <a:off x="7048500" y="5191125"/>
            <a:ext cx="57150" cy="10096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B37AD0D5-5A75-4706-B614-88D594201823}"/>
              </a:ext>
            </a:extLst>
          </p:cNvPr>
          <p:cNvSpPr>
            <a:spLocks xmlns:a="http://schemas.openxmlformats.org/drawingml/2006/main" noGrp="1"/>
          </p:cNvSpPr>
          <p:nvPr/>
        </p:nvSpPr>
        <p:spPr>
          <a:xfrm xmlns:a="http://schemas.openxmlformats.org/drawingml/2006/main">
            <a:off x="7277100" y="5381625"/>
            <a:ext cx="42672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100 kHz · ~200 cycles</a:t>
            </a:r>
          </a:p>
        </p:txBody>
      </p:sp>
      <p:sp>
        <p:nvSpPr>
          <p:cNvPr id="38" name="">
            <a:extLst xmlns:a="http://schemas.openxmlformats.org/drawingml/2006/main">
              <a:ext uri="{FF2B5EF4-FFF2-40B4-BE49-F238E27FC236}">
                <a16:creationId xmlns:a16="http://schemas.microsoft.com/office/drawing/2014/main" id="{CB295B32-D173-4F95-8365-9B444DD6289E}"/>
              </a:ext>
            </a:extLst>
          </p:cNvPr>
          <p:cNvSpPr>
            <a:spLocks xmlns:a="http://schemas.openxmlformats.org/drawingml/2006/main" noGrp="1"/>
          </p:cNvSpPr>
          <p:nvPr/>
        </p:nvSpPr>
        <p:spPr>
          <a:xfrm xmlns:a="http://schemas.openxmlformats.org/drawingml/2006/main">
            <a:off x="7277100" y="5743575"/>
            <a:ext cx="4229100"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Simulated ceiling: ~5 µs + ~5 µs</a:t>
            </a:r>
          </a:p>
        </p:txBody>
      </p:sp>
      <p:sp>
        <p:nvSpPr>
          <p:cNvPr id="39" name="">
            <a:extLst xmlns:a="http://schemas.openxmlformats.org/drawingml/2006/main">
              <a:ext uri="{FF2B5EF4-FFF2-40B4-BE49-F238E27FC236}">
                <a16:creationId xmlns:a16="http://schemas.microsoft.com/office/drawing/2014/main" id="{F3BE684A-9818-4460-9AE2-8CAFB71B5EC7}"/>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DG32-LITE block architecture §5.2. 100 kHz row derived: 500 − 300 cycles.</a:t>
            </a:r>
          </a:p>
        </p:txBody>
      </p:sp>
    </p:spTree>
    <p:extLst>
      <p:ext uri="{BB962C8B-B14F-4D97-AF65-F5344CB8AC3E}">
        <p14:creationId xmlns:p14="http://schemas.microsoft.com/office/powerpoint/2010/main" val="1937629504"/>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52" name="">
            <a:extLst xmlns:a="http://schemas.openxmlformats.org/drawingml/2006/main">
              <a:ext uri="{FF2B5EF4-FFF2-40B4-BE49-F238E27FC236}">
                <a16:creationId xmlns:a16="http://schemas.microsoft.com/office/drawing/2014/main" id="{DE73E177-5294-49AD-A4DB-46EC0AFD960D}"/>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7260467-E6F4-4CBE-AF51-5C5C00A2BC60}"/>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11 · TIMING</a:t>
            </a:r>
          </a:p>
        </p:txBody>
      </p:sp>
      <p:sp>
        <p:nvSpPr>
          <p:cNvPr id="3" name="">
            <a:extLst xmlns:a="http://schemas.openxmlformats.org/drawingml/2006/main">
              <a:ext uri="{FF2B5EF4-FFF2-40B4-BE49-F238E27FC236}">
                <a16:creationId xmlns:a16="http://schemas.microsoft.com/office/drawing/2014/main" id="{279C91DF-AF30-4CE5-8D02-1E9B7FA090AF}"/>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Only the lockstep core limits the clock</a:t>
            </a:r>
          </a:p>
        </p:txBody>
      </p:sp>
      <p:sp>
        <p:nvSpPr>
          <p:cNvPr id="4" name="">
            <a:extLst xmlns:a="http://schemas.openxmlformats.org/drawingml/2006/main">
              <a:ext uri="{FF2B5EF4-FFF2-40B4-BE49-F238E27FC236}">
                <a16:creationId xmlns:a16="http://schemas.microsoft.com/office/drawing/2014/main" id="{73CC35B4-95F4-496B-AD74-2A6517AB7D78}"/>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Post-route maximum frequency per hardened block, MHz</a:t>
            </a:r>
          </a:p>
        </p:txBody>
      </p:sp>
      <p:sp>
        <p:nvSpPr>
          <p:cNvPr id="5" name="">
            <a:extLst xmlns:a="http://schemas.openxmlformats.org/drawingml/2006/main">
              <a:ext uri="{FF2B5EF4-FFF2-40B4-BE49-F238E27FC236}">
                <a16:creationId xmlns:a16="http://schemas.microsoft.com/office/drawing/2014/main" id="{C24DE5E7-0D00-4DAC-B7F0-718F19DE646B}"/>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E9C631C-24A9-4863-9D46-735C8A198C1E}"/>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A84D32F-86D2-4024-ADCB-F5C8A69EB262}"/>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0773CA97-453B-4E4D-9D98-08565BDA9182}"/>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11</a:t>
            </a:r>
          </a:p>
        </p:txBody>
      </p:sp>
      <p:sp>
        <p:nvSpPr>
          <p:cNvPr id="9" name="">
            <a:extLst xmlns:a="http://schemas.openxmlformats.org/drawingml/2006/main">
              <a:ext uri="{FF2B5EF4-FFF2-40B4-BE49-F238E27FC236}">
                <a16:creationId xmlns:a16="http://schemas.microsoft.com/office/drawing/2014/main" id="{D02F7F37-9501-4F23-9FF5-7E9264C59864}"/>
              </a:ext>
            </a:extLst>
          </p:cNvPr>
          <p:cNvSpPr>
            <a:spLocks xmlns:a="http://schemas.openxmlformats.org/drawingml/2006/main" noGrp="1"/>
          </p:cNvSpPr>
          <p:nvPr/>
        </p:nvSpPr>
        <p:spPr>
          <a:xfrm xmlns:a="http://schemas.openxmlformats.org/drawingml/2006/main">
            <a:off x="457200" y="19431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GPIO</a:t>
            </a:r>
          </a:p>
        </p:txBody>
      </p:sp>
      <p:sp>
        <p:nvSpPr>
          <p:cNvPr id="10" name="">
            <a:extLst xmlns:a="http://schemas.openxmlformats.org/drawingml/2006/main">
              <a:ext uri="{FF2B5EF4-FFF2-40B4-BE49-F238E27FC236}">
                <a16:creationId xmlns:a16="http://schemas.microsoft.com/office/drawing/2014/main" id="{BCBBEA7A-483E-4FA1-AD8E-DAC0B949AB7E}"/>
              </a:ext>
            </a:extLst>
          </p:cNvPr>
          <p:cNvSpPr>
            <a:spLocks xmlns:a="http://schemas.openxmlformats.org/drawingml/2006/main" noGrp="1"/>
          </p:cNvSpPr>
          <p:nvPr/>
        </p:nvSpPr>
        <p:spPr>
          <a:xfrm xmlns:a="http://schemas.openxmlformats.org/drawingml/2006/main">
            <a:off x="2457450" y="19621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9A834A9-9463-4B21-943D-51808EB8CA1C}"/>
              </a:ext>
            </a:extLst>
          </p:cNvPr>
          <p:cNvSpPr>
            <a:spLocks xmlns:a="http://schemas.openxmlformats.org/drawingml/2006/main" noGrp="1"/>
          </p:cNvSpPr>
          <p:nvPr/>
        </p:nvSpPr>
        <p:spPr>
          <a:xfrm xmlns:a="http://schemas.openxmlformats.org/drawingml/2006/main">
            <a:off x="2457450" y="1962150"/>
            <a:ext cx="4776893"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AECB2B1-EC0A-4205-9955-DEFE5180CB89}"/>
              </a:ext>
            </a:extLst>
          </p:cNvPr>
          <p:cNvSpPr>
            <a:spLocks xmlns:a="http://schemas.openxmlformats.org/drawingml/2006/main" noGrp="1"/>
          </p:cNvSpPr>
          <p:nvPr/>
        </p:nvSpPr>
        <p:spPr>
          <a:xfrm xmlns:a="http://schemas.openxmlformats.org/drawingml/2006/main">
            <a:off x="7524750" y="19240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173.6</a:t>
            </a:r>
          </a:p>
        </p:txBody>
      </p:sp>
      <p:sp>
        <p:nvSpPr>
          <p:cNvPr id="13" name="">
            <a:extLst xmlns:a="http://schemas.openxmlformats.org/drawingml/2006/main">
              <a:ext uri="{FF2B5EF4-FFF2-40B4-BE49-F238E27FC236}">
                <a16:creationId xmlns:a16="http://schemas.microsoft.com/office/drawing/2014/main" id="{AA6EED82-9F16-4C5A-98B9-14BE4AEF4338}"/>
              </a:ext>
            </a:extLst>
          </p:cNvPr>
          <p:cNvSpPr>
            <a:spLocks xmlns:a="http://schemas.openxmlformats.org/drawingml/2006/main" noGrp="1"/>
          </p:cNvSpPr>
          <p:nvPr/>
        </p:nvSpPr>
        <p:spPr>
          <a:xfrm xmlns:a="http://schemas.openxmlformats.org/drawingml/2006/main">
            <a:off x="457200" y="24384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DShot</a:t>
            </a:r>
          </a:p>
        </p:txBody>
      </p:sp>
      <p:sp>
        <p:nvSpPr>
          <p:cNvPr id="14" name="">
            <a:extLst xmlns:a="http://schemas.openxmlformats.org/drawingml/2006/main">
              <a:ext uri="{FF2B5EF4-FFF2-40B4-BE49-F238E27FC236}">
                <a16:creationId xmlns:a16="http://schemas.microsoft.com/office/drawing/2014/main" id="{A1DD0E1F-A851-4B4E-96E1-6F621BDCF93B}"/>
              </a:ext>
            </a:extLst>
          </p:cNvPr>
          <p:cNvSpPr>
            <a:spLocks xmlns:a="http://schemas.openxmlformats.org/drawingml/2006/main" noGrp="1"/>
          </p:cNvSpPr>
          <p:nvPr/>
        </p:nvSpPr>
        <p:spPr>
          <a:xfrm xmlns:a="http://schemas.openxmlformats.org/drawingml/2006/main">
            <a:off x="2457450" y="24574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AEED257-D835-41A5-BF44-F48F71BEB8C0}"/>
              </a:ext>
            </a:extLst>
          </p:cNvPr>
          <p:cNvSpPr>
            <a:spLocks xmlns:a="http://schemas.openxmlformats.org/drawingml/2006/main" noGrp="1"/>
          </p:cNvSpPr>
          <p:nvPr/>
        </p:nvSpPr>
        <p:spPr>
          <a:xfrm xmlns:a="http://schemas.openxmlformats.org/drawingml/2006/main">
            <a:off x="2457450" y="2457450"/>
            <a:ext cx="4757632"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92A1DBD-57A2-44BF-A0BC-8283EAF5DD5E}"/>
              </a:ext>
            </a:extLst>
          </p:cNvPr>
          <p:cNvSpPr>
            <a:spLocks xmlns:a="http://schemas.openxmlformats.org/drawingml/2006/main" noGrp="1"/>
          </p:cNvSpPr>
          <p:nvPr/>
        </p:nvSpPr>
        <p:spPr>
          <a:xfrm xmlns:a="http://schemas.openxmlformats.org/drawingml/2006/main">
            <a:off x="7524750" y="24193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172.9</a:t>
            </a:r>
          </a:p>
        </p:txBody>
      </p:sp>
      <p:sp>
        <p:nvSpPr>
          <p:cNvPr id="17" name="">
            <a:extLst xmlns:a="http://schemas.openxmlformats.org/drawingml/2006/main">
              <a:ext uri="{FF2B5EF4-FFF2-40B4-BE49-F238E27FC236}">
                <a16:creationId xmlns:a16="http://schemas.microsoft.com/office/drawing/2014/main" id="{57246FB5-8374-47EC-9ECC-BE01696D0BB4}"/>
              </a:ext>
            </a:extLst>
          </p:cNvPr>
          <p:cNvSpPr>
            <a:spLocks xmlns:a="http://schemas.openxmlformats.org/drawingml/2006/main" noGrp="1"/>
          </p:cNvSpPr>
          <p:nvPr/>
        </p:nvSpPr>
        <p:spPr>
          <a:xfrm xmlns:a="http://schemas.openxmlformats.org/drawingml/2006/main">
            <a:off x="457200" y="29337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QSPI controller</a:t>
            </a:r>
          </a:p>
        </p:txBody>
      </p:sp>
      <p:sp>
        <p:nvSpPr>
          <p:cNvPr id="18" name="">
            <a:extLst xmlns:a="http://schemas.openxmlformats.org/drawingml/2006/main">
              <a:ext uri="{FF2B5EF4-FFF2-40B4-BE49-F238E27FC236}">
                <a16:creationId xmlns:a16="http://schemas.microsoft.com/office/drawing/2014/main" id="{1A989B02-12CB-4AF4-8A40-4FB658E5C240}"/>
              </a:ext>
            </a:extLst>
          </p:cNvPr>
          <p:cNvSpPr>
            <a:spLocks xmlns:a="http://schemas.openxmlformats.org/drawingml/2006/main" noGrp="1"/>
          </p:cNvSpPr>
          <p:nvPr/>
        </p:nvSpPr>
        <p:spPr>
          <a:xfrm xmlns:a="http://schemas.openxmlformats.org/drawingml/2006/main">
            <a:off x="2457450" y="29527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DA229A4-3BBC-4F86-8243-9356170F9B29}"/>
              </a:ext>
            </a:extLst>
          </p:cNvPr>
          <p:cNvSpPr>
            <a:spLocks xmlns:a="http://schemas.openxmlformats.org/drawingml/2006/main" noGrp="1"/>
          </p:cNvSpPr>
          <p:nvPr/>
        </p:nvSpPr>
        <p:spPr>
          <a:xfrm xmlns:a="http://schemas.openxmlformats.org/drawingml/2006/main">
            <a:off x="2457450" y="2952750"/>
            <a:ext cx="4721860"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75D52521-83BC-4746-ADFD-51CB79409A76}"/>
              </a:ext>
            </a:extLst>
          </p:cNvPr>
          <p:cNvSpPr>
            <a:spLocks xmlns:a="http://schemas.openxmlformats.org/drawingml/2006/main" noGrp="1"/>
          </p:cNvSpPr>
          <p:nvPr/>
        </p:nvSpPr>
        <p:spPr>
          <a:xfrm xmlns:a="http://schemas.openxmlformats.org/drawingml/2006/main">
            <a:off x="7524750" y="29146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171.6</a:t>
            </a:r>
          </a:p>
        </p:txBody>
      </p:sp>
      <p:sp>
        <p:nvSpPr>
          <p:cNvPr id="21" name="">
            <a:extLst xmlns:a="http://schemas.openxmlformats.org/drawingml/2006/main">
              <a:ext uri="{FF2B5EF4-FFF2-40B4-BE49-F238E27FC236}">
                <a16:creationId xmlns:a16="http://schemas.microsoft.com/office/drawing/2014/main" id="{4A59FC5A-5ABD-49D8-BEF4-31121F7DE8BA}"/>
              </a:ext>
            </a:extLst>
          </p:cNvPr>
          <p:cNvSpPr>
            <a:spLocks xmlns:a="http://schemas.openxmlformats.org/drawingml/2006/main" noGrp="1"/>
          </p:cNvSpPr>
          <p:nvPr/>
        </p:nvSpPr>
        <p:spPr>
          <a:xfrm xmlns:a="http://schemas.openxmlformats.org/drawingml/2006/main">
            <a:off x="457200" y="34290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PWM</a:t>
            </a:r>
          </a:p>
        </p:txBody>
      </p:sp>
      <p:sp>
        <p:nvSpPr>
          <p:cNvPr id="22" name="">
            <a:extLst xmlns:a="http://schemas.openxmlformats.org/drawingml/2006/main">
              <a:ext uri="{FF2B5EF4-FFF2-40B4-BE49-F238E27FC236}">
                <a16:creationId xmlns:a16="http://schemas.microsoft.com/office/drawing/2014/main" id="{025A847A-00E8-4816-8CE7-BA35FBA86469}"/>
              </a:ext>
            </a:extLst>
          </p:cNvPr>
          <p:cNvSpPr>
            <a:spLocks xmlns:a="http://schemas.openxmlformats.org/drawingml/2006/main" noGrp="1"/>
          </p:cNvSpPr>
          <p:nvPr/>
        </p:nvSpPr>
        <p:spPr>
          <a:xfrm xmlns:a="http://schemas.openxmlformats.org/drawingml/2006/main">
            <a:off x="2457450" y="34480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053E68E-C118-4FB1-B01A-E3CC4E627624}"/>
              </a:ext>
            </a:extLst>
          </p:cNvPr>
          <p:cNvSpPr>
            <a:spLocks xmlns:a="http://schemas.openxmlformats.org/drawingml/2006/main" noGrp="1"/>
          </p:cNvSpPr>
          <p:nvPr/>
        </p:nvSpPr>
        <p:spPr>
          <a:xfrm xmlns:a="http://schemas.openxmlformats.org/drawingml/2006/main">
            <a:off x="2457450" y="3448050"/>
            <a:ext cx="4617297"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C9AA3A0B-A612-4BAF-9EA6-D7BF4AD5FB23}"/>
              </a:ext>
            </a:extLst>
          </p:cNvPr>
          <p:cNvSpPr>
            <a:spLocks xmlns:a="http://schemas.openxmlformats.org/drawingml/2006/main" noGrp="1"/>
          </p:cNvSpPr>
          <p:nvPr/>
        </p:nvSpPr>
        <p:spPr>
          <a:xfrm xmlns:a="http://schemas.openxmlformats.org/drawingml/2006/main">
            <a:off x="7524750" y="34099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167.8</a:t>
            </a:r>
          </a:p>
        </p:txBody>
      </p:sp>
      <p:sp>
        <p:nvSpPr>
          <p:cNvPr id="25" name="">
            <a:extLst xmlns:a="http://schemas.openxmlformats.org/drawingml/2006/main">
              <a:ext uri="{FF2B5EF4-FFF2-40B4-BE49-F238E27FC236}">
                <a16:creationId xmlns:a16="http://schemas.microsoft.com/office/drawing/2014/main" id="{C8547F88-253E-4882-AB54-EC62BBEEE758}"/>
              </a:ext>
            </a:extLst>
          </p:cNvPr>
          <p:cNvSpPr>
            <a:spLocks xmlns:a="http://schemas.openxmlformats.org/drawingml/2006/main" noGrp="1"/>
          </p:cNvSpPr>
          <p:nvPr/>
        </p:nvSpPr>
        <p:spPr>
          <a:xfrm xmlns:a="http://schemas.openxmlformats.org/drawingml/2006/main">
            <a:off x="457200" y="39243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Lockstep checker</a:t>
            </a:r>
          </a:p>
        </p:txBody>
      </p:sp>
      <p:sp>
        <p:nvSpPr>
          <p:cNvPr id="26" name="">
            <a:extLst xmlns:a="http://schemas.openxmlformats.org/drawingml/2006/main">
              <a:ext uri="{FF2B5EF4-FFF2-40B4-BE49-F238E27FC236}">
                <a16:creationId xmlns:a16="http://schemas.microsoft.com/office/drawing/2014/main" id="{BA3FDDC7-0277-4FFB-8D9A-0E48ACC587B4}"/>
              </a:ext>
            </a:extLst>
          </p:cNvPr>
          <p:cNvSpPr>
            <a:spLocks xmlns:a="http://schemas.openxmlformats.org/drawingml/2006/main" noGrp="1"/>
          </p:cNvSpPr>
          <p:nvPr/>
        </p:nvSpPr>
        <p:spPr>
          <a:xfrm xmlns:a="http://schemas.openxmlformats.org/drawingml/2006/main">
            <a:off x="2457450" y="39433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94F1C716-456A-4FBA-A528-670E82C580D2}"/>
              </a:ext>
            </a:extLst>
          </p:cNvPr>
          <p:cNvSpPr>
            <a:spLocks xmlns:a="http://schemas.openxmlformats.org/drawingml/2006/main" noGrp="1"/>
          </p:cNvSpPr>
          <p:nvPr/>
        </p:nvSpPr>
        <p:spPr>
          <a:xfrm xmlns:a="http://schemas.openxmlformats.org/drawingml/2006/main">
            <a:off x="2457450" y="3943350"/>
            <a:ext cx="3401060"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2EE738F3-6C3F-4872-96C8-9BDA702C1400}"/>
              </a:ext>
            </a:extLst>
          </p:cNvPr>
          <p:cNvSpPr>
            <a:spLocks xmlns:a="http://schemas.openxmlformats.org/drawingml/2006/main" noGrp="1"/>
          </p:cNvSpPr>
          <p:nvPr/>
        </p:nvSpPr>
        <p:spPr>
          <a:xfrm xmlns:a="http://schemas.openxmlformats.org/drawingml/2006/main">
            <a:off x="7524750" y="39052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123.6</a:t>
            </a:r>
          </a:p>
        </p:txBody>
      </p:sp>
      <p:sp>
        <p:nvSpPr>
          <p:cNvPr id="29" name="">
            <a:extLst xmlns:a="http://schemas.openxmlformats.org/drawingml/2006/main">
              <a:ext uri="{FF2B5EF4-FFF2-40B4-BE49-F238E27FC236}">
                <a16:creationId xmlns:a16="http://schemas.microsoft.com/office/drawing/2014/main" id="{307DEDAE-C0BE-4BE2-9B5A-79DB00F7160D}"/>
              </a:ext>
            </a:extLst>
          </p:cNvPr>
          <p:cNvSpPr>
            <a:spLocks xmlns:a="http://schemas.openxmlformats.org/drawingml/2006/main" noGrp="1"/>
          </p:cNvSpPr>
          <p:nvPr/>
        </p:nvSpPr>
        <p:spPr>
          <a:xfrm xmlns:a="http://schemas.openxmlformats.org/drawingml/2006/main">
            <a:off x="457200" y="44196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CORDIC</a:t>
            </a:r>
          </a:p>
        </p:txBody>
      </p:sp>
      <p:sp>
        <p:nvSpPr>
          <p:cNvPr id="30" name="">
            <a:extLst xmlns:a="http://schemas.openxmlformats.org/drawingml/2006/main">
              <a:ext uri="{FF2B5EF4-FFF2-40B4-BE49-F238E27FC236}">
                <a16:creationId xmlns:a16="http://schemas.microsoft.com/office/drawing/2014/main" id="{A708EC8D-EA0C-491D-A79C-505ED44F1626}"/>
              </a:ext>
            </a:extLst>
          </p:cNvPr>
          <p:cNvSpPr>
            <a:spLocks xmlns:a="http://schemas.openxmlformats.org/drawingml/2006/main" noGrp="1"/>
          </p:cNvSpPr>
          <p:nvPr/>
        </p:nvSpPr>
        <p:spPr>
          <a:xfrm xmlns:a="http://schemas.openxmlformats.org/drawingml/2006/main">
            <a:off x="2457450" y="44386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4C4D173B-CD81-4C10-B13A-EFDE479BE01E}"/>
              </a:ext>
            </a:extLst>
          </p:cNvPr>
          <p:cNvSpPr>
            <a:spLocks xmlns:a="http://schemas.openxmlformats.org/drawingml/2006/main" noGrp="1"/>
          </p:cNvSpPr>
          <p:nvPr/>
        </p:nvSpPr>
        <p:spPr>
          <a:xfrm xmlns:a="http://schemas.openxmlformats.org/drawingml/2006/main">
            <a:off x="2457450" y="4438650"/>
            <a:ext cx="2627842"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65B71B52-BC2D-4EDC-B637-F69AAB0BCA57}"/>
              </a:ext>
            </a:extLst>
          </p:cNvPr>
          <p:cNvSpPr>
            <a:spLocks xmlns:a="http://schemas.openxmlformats.org/drawingml/2006/main" noGrp="1"/>
          </p:cNvSpPr>
          <p:nvPr/>
        </p:nvSpPr>
        <p:spPr>
          <a:xfrm xmlns:a="http://schemas.openxmlformats.org/drawingml/2006/main">
            <a:off x="7524750" y="44005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95.5</a:t>
            </a:r>
          </a:p>
        </p:txBody>
      </p:sp>
      <p:sp>
        <p:nvSpPr>
          <p:cNvPr id="33" name="">
            <a:extLst xmlns:a="http://schemas.openxmlformats.org/drawingml/2006/main">
              <a:ext uri="{FF2B5EF4-FFF2-40B4-BE49-F238E27FC236}">
                <a16:creationId xmlns:a16="http://schemas.microsoft.com/office/drawing/2014/main" id="{408513F6-A9A1-4666-80C3-7DFBAFD5D65D}"/>
              </a:ext>
            </a:extLst>
          </p:cNvPr>
          <p:cNvSpPr>
            <a:spLocks xmlns:a="http://schemas.openxmlformats.org/drawingml/2006/main" noGrp="1"/>
          </p:cNvSpPr>
          <p:nvPr/>
        </p:nvSpPr>
        <p:spPr>
          <a:xfrm xmlns:a="http://schemas.openxmlformats.org/drawingml/2006/main">
            <a:off x="457200" y="49149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Supervisor</a:t>
            </a:r>
          </a:p>
        </p:txBody>
      </p:sp>
      <p:sp>
        <p:nvSpPr>
          <p:cNvPr id="34" name="">
            <a:extLst xmlns:a="http://schemas.openxmlformats.org/drawingml/2006/main">
              <a:ext uri="{FF2B5EF4-FFF2-40B4-BE49-F238E27FC236}">
                <a16:creationId xmlns:a16="http://schemas.microsoft.com/office/drawing/2014/main" id="{29AEF09E-D0BA-4457-9644-1E1E7CC4D146}"/>
              </a:ext>
            </a:extLst>
          </p:cNvPr>
          <p:cNvSpPr>
            <a:spLocks xmlns:a="http://schemas.openxmlformats.org/drawingml/2006/main" noGrp="1"/>
          </p:cNvSpPr>
          <p:nvPr/>
        </p:nvSpPr>
        <p:spPr>
          <a:xfrm xmlns:a="http://schemas.openxmlformats.org/drawingml/2006/main">
            <a:off x="2457450" y="49339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6ED461FB-8ABF-4815-A955-13C04BEBA8DD}"/>
              </a:ext>
            </a:extLst>
          </p:cNvPr>
          <p:cNvSpPr>
            <a:spLocks xmlns:a="http://schemas.openxmlformats.org/drawingml/2006/main" noGrp="1"/>
          </p:cNvSpPr>
          <p:nvPr/>
        </p:nvSpPr>
        <p:spPr>
          <a:xfrm xmlns:a="http://schemas.openxmlformats.org/drawingml/2006/main">
            <a:off x="2457450" y="4933950"/>
            <a:ext cx="2506768" cy="2286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DB13AD5A-15FE-4971-B0F4-B1FC516F3A0E}"/>
              </a:ext>
            </a:extLst>
          </p:cNvPr>
          <p:cNvSpPr>
            <a:spLocks xmlns:a="http://schemas.openxmlformats.org/drawingml/2006/main" noGrp="1"/>
          </p:cNvSpPr>
          <p:nvPr/>
        </p:nvSpPr>
        <p:spPr>
          <a:xfrm xmlns:a="http://schemas.openxmlformats.org/drawingml/2006/main">
            <a:off x="7524750" y="48958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91.1</a:t>
            </a:r>
          </a:p>
        </p:txBody>
      </p:sp>
      <p:sp>
        <p:nvSpPr>
          <p:cNvPr id="37" name="">
            <a:extLst xmlns:a="http://schemas.openxmlformats.org/drawingml/2006/main">
              <a:ext uri="{FF2B5EF4-FFF2-40B4-BE49-F238E27FC236}">
                <a16:creationId xmlns:a16="http://schemas.microsoft.com/office/drawing/2014/main" id="{FBB5B973-41C7-4DC2-8EF8-3017C35ABF26}"/>
              </a:ext>
            </a:extLst>
          </p:cNvPr>
          <p:cNvSpPr>
            <a:spLocks xmlns:a="http://schemas.openxmlformats.org/drawingml/2006/main" noGrp="1"/>
          </p:cNvSpPr>
          <p:nvPr/>
        </p:nvSpPr>
        <p:spPr>
          <a:xfrm xmlns:a="http://schemas.openxmlformats.org/drawingml/2006/main">
            <a:off x="457200" y="5410200"/>
            <a:ext cx="18859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b="1">
                <a:solidFill>
                  <a:srgbClr val="1E293B"/>
                </a:solidFill>
                <a:latin typeface="Arial"/>
                <a:ea typeface="Arial"/>
                <a:cs typeface="Arial"/>
              </a:defRPr>
            </a:pPr>
            <a:r>
              <a:t>Lockstep core</a:t>
            </a:r>
          </a:p>
        </p:txBody>
      </p:sp>
      <p:sp>
        <p:nvSpPr>
          <p:cNvPr id="38" name="">
            <a:extLst xmlns:a="http://schemas.openxmlformats.org/drawingml/2006/main">
              <a:ext uri="{FF2B5EF4-FFF2-40B4-BE49-F238E27FC236}">
                <a16:creationId xmlns:a16="http://schemas.microsoft.com/office/drawing/2014/main" id="{567B5AC3-D1B6-41CB-872C-375C4C96079A}"/>
              </a:ext>
            </a:extLst>
          </p:cNvPr>
          <p:cNvSpPr>
            <a:spLocks xmlns:a="http://schemas.openxmlformats.org/drawingml/2006/main" noGrp="1"/>
          </p:cNvSpPr>
          <p:nvPr/>
        </p:nvSpPr>
        <p:spPr>
          <a:xfrm xmlns:a="http://schemas.openxmlformats.org/drawingml/2006/main">
            <a:off x="2457450" y="5429250"/>
            <a:ext cx="4953000" cy="228600"/>
          </a:xfrm>
          <a:prstGeom xmlns:a="http://schemas.openxmlformats.org/drawingml/2006/main" prst="rect">
            <a:avLst/>
          </a:prstGeom>
          <a:solidFill xmlns:a="http://schemas.openxmlformats.org/drawingml/2006/main">
            <a:srgbClr val="F8FAFC"/>
          </a:solidFill>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89A00BD9-5FE3-44A2-8F48-375802B8402C}"/>
              </a:ext>
            </a:extLst>
          </p:cNvPr>
          <p:cNvSpPr>
            <a:spLocks xmlns:a="http://schemas.openxmlformats.org/drawingml/2006/main" noGrp="1"/>
          </p:cNvSpPr>
          <p:nvPr/>
        </p:nvSpPr>
        <p:spPr>
          <a:xfrm xmlns:a="http://schemas.openxmlformats.org/drawingml/2006/main">
            <a:off x="2457450" y="5429250"/>
            <a:ext cx="1513417" cy="2286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F0965CC6-A2FE-4D0B-9008-BC2CACC6D682}"/>
              </a:ext>
            </a:extLst>
          </p:cNvPr>
          <p:cNvSpPr>
            <a:spLocks xmlns:a="http://schemas.openxmlformats.org/drawingml/2006/main" noGrp="1"/>
          </p:cNvSpPr>
          <p:nvPr/>
        </p:nvSpPr>
        <p:spPr>
          <a:xfrm xmlns:a="http://schemas.openxmlformats.org/drawingml/2006/main">
            <a:off x="7524750" y="5391150"/>
            <a:ext cx="85725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1E293B"/>
                </a:solidFill>
                <a:latin typeface="Georgia"/>
                <a:ea typeface="Georgia"/>
                <a:cs typeface="Georgia"/>
              </a:defRPr>
            </a:pPr>
            <a:r>
              <a:t>55–62</a:t>
            </a:r>
          </a:p>
        </p:txBody>
      </p:sp>
      <p:sp>
        <p:nvSpPr>
          <p:cNvPr id="41" name="">
            <a:extLst xmlns:a="http://schemas.openxmlformats.org/drawingml/2006/main">
              <a:ext uri="{FF2B5EF4-FFF2-40B4-BE49-F238E27FC236}">
                <a16:creationId xmlns:a16="http://schemas.microsoft.com/office/drawing/2014/main" id="{E70947A6-9BEB-4A74-A311-5C2D6A1CBDD9}"/>
              </a:ext>
            </a:extLst>
          </p:cNvPr>
          <p:cNvSpPr>
            <a:spLocks xmlns:a="http://schemas.openxmlformats.org/drawingml/2006/main" noGrp="1"/>
          </p:cNvSpPr>
          <p:nvPr/>
        </p:nvSpPr>
        <p:spPr>
          <a:xfrm xmlns:a="http://schemas.openxmlformats.org/drawingml/2006/main">
            <a:off x="3833283" y="1771650"/>
            <a:ext cx="19050" cy="40576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33E64678-42A5-4CC4-BFAB-AD3DD9BFA54A}"/>
              </a:ext>
            </a:extLst>
          </p:cNvPr>
          <p:cNvSpPr>
            <a:spLocks xmlns:a="http://schemas.openxmlformats.org/drawingml/2006/main" noGrp="1"/>
          </p:cNvSpPr>
          <p:nvPr/>
        </p:nvSpPr>
        <p:spPr>
          <a:xfrm xmlns:a="http://schemas.openxmlformats.org/drawingml/2006/main">
            <a:off x="3166533" y="1562100"/>
            <a:ext cx="13335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50 MHz die clock</a:t>
            </a:r>
          </a:p>
        </p:txBody>
      </p:sp>
      <p:sp>
        <p:nvSpPr>
          <p:cNvPr id="43" name="">
            <a:extLst xmlns:a="http://schemas.openxmlformats.org/drawingml/2006/main">
              <a:ext uri="{FF2B5EF4-FFF2-40B4-BE49-F238E27FC236}">
                <a16:creationId xmlns:a16="http://schemas.microsoft.com/office/drawing/2014/main" id="{4F833E55-C47F-475E-A60A-D706BBB87DA9}"/>
              </a:ext>
            </a:extLst>
          </p:cNvPr>
          <p:cNvSpPr>
            <a:spLocks xmlns:a="http://schemas.openxmlformats.org/drawingml/2006/main" noGrp="1"/>
          </p:cNvSpPr>
          <p:nvPr/>
        </p:nvSpPr>
        <p:spPr>
          <a:xfrm xmlns:a="http://schemas.openxmlformats.org/drawingml/2006/main">
            <a:off x="8572500" y="1676400"/>
            <a:ext cx="3162300" cy="1809750"/>
          </a:xfrm>
          <a:prstGeom xmlns:a="http://schemas.openxmlformats.org/drawingml/2006/main" prst="roundRect">
            <a:avLst>
              <a:gd name="adj" fmla="val 4211"/>
            </a:avLst>
          </a:prstGeom>
          <a:solidFill xmlns:a="http://schemas.openxmlformats.org/drawingml/2006/main">
            <a:srgbClr val="F8FAFC"/>
          </a:solidFill>
          <a:ln xmlns:a="http://schemas.openxmlformats.org/drawingml/2006/main" w="9525">
            <a:solidFill>
              <a:srgbClr val="E2E8F0"/>
            </a:solidFill>
            <a:prstDash val="solid"/>
          </a:ln>
        </p:spPr>
      </p:sp>
      <p:sp>
        <p:nvSpPr>
          <p:cNvPr id="44" name="">
            <a:extLst xmlns:a="http://schemas.openxmlformats.org/drawingml/2006/main">
              <a:ext uri="{FF2B5EF4-FFF2-40B4-BE49-F238E27FC236}">
                <a16:creationId xmlns:a16="http://schemas.microsoft.com/office/drawing/2014/main" id="{1C38C1CC-6CE1-41F8-B89F-00981F20EC0B}"/>
              </a:ext>
            </a:extLst>
          </p:cNvPr>
          <p:cNvSpPr>
            <a:spLocks xmlns:a="http://schemas.openxmlformats.org/drawingml/2006/main" noGrp="1"/>
          </p:cNvSpPr>
          <p:nvPr/>
        </p:nvSpPr>
        <p:spPr>
          <a:xfrm xmlns:a="http://schemas.openxmlformats.org/drawingml/2006/main">
            <a:off x="8686800" y="1828800"/>
            <a:ext cx="2933700" cy="5429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3225" b="1">
                <a:solidFill>
                  <a:srgbClr val="0077A3"/>
                </a:solidFill>
                <a:latin typeface="Georgia"/>
                <a:ea typeface="Georgia"/>
                <a:cs typeface="Georgia"/>
              </a:defRPr>
            </a:pPr>
            <a:r>
              <a:t>50 MHz</a:t>
            </a:r>
          </a:p>
        </p:txBody>
      </p:sp>
      <p:sp>
        <p:nvSpPr>
          <p:cNvPr id="45" name="">
            <a:extLst xmlns:a="http://schemas.openxmlformats.org/drawingml/2006/main">
              <a:ext uri="{FF2B5EF4-FFF2-40B4-BE49-F238E27FC236}">
                <a16:creationId xmlns:a16="http://schemas.microsoft.com/office/drawing/2014/main" id="{B5EBFB84-C0D6-4A2D-9823-0C776D6CB2A7}"/>
              </a:ext>
            </a:extLst>
          </p:cNvPr>
          <p:cNvSpPr>
            <a:spLocks xmlns:a="http://schemas.openxmlformats.org/drawingml/2006/main" noGrp="1"/>
          </p:cNvSpPr>
          <p:nvPr/>
        </p:nvSpPr>
        <p:spPr>
          <a:xfrm xmlns:a="http://schemas.openxmlformats.org/drawingml/2006/main">
            <a:off x="8686800" y="2390775"/>
            <a:ext cx="29337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DIE CLOCK</a:t>
            </a:r>
          </a:p>
        </p:txBody>
      </p:sp>
      <p:sp>
        <p:nvSpPr>
          <p:cNvPr id="46" name="">
            <a:extLst xmlns:a="http://schemas.openxmlformats.org/drawingml/2006/main">
              <a:ext uri="{FF2B5EF4-FFF2-40B4-BE49-F238E27FC236}">
                <a16:creationId xmlns:a16="http://schemas.microsoft.com/office/drawing/2014/main" id="{F2409E55-A639-48AE-8F25-96531665C9D0}"/>
              </a:ext>
            </a:extLst>
          </p:cNvPr>
          <p:cNvSpPr>
            <a:spLocks xmlns:a="http://schemas.openxmlformats.org/drawingml/2006/main" noGrp="1"/>
          </p:cNvSpPr>
          <p:nvPr/>
        </p:nvSpPr>
        <p:spPr>
          <a:xfrm xmlns:a="http://schemas.openxmlformats.org/drawingml/2006/main">
            <a:off x="8705850" y="2638425"/>
            <a:ext cx="2895600" cy="7905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Set by the lockstep core at ~55–62 MHz, not by any peripheral</a:t>
            </a:r>
          </a:p>
        </p:txBody>
      </p:sp>
      <p:sp>
        <p:nvSpPr>
          <p:cNvPr id="47" name="">
            <a:extLst xmlns:a="http://schemas.openxmlformats.org/drawingml/2006/main">
              <a:ext uri="{FF2B5EF4-FFF2-40B4-BE49-F238E27FC236}">
                <a16:creationId xmlns:a16="http://schemas.microsoft.com/office/drawing/2014/main" id="{C2781E13-FBF4-417C-AA3C-6A7B011CE1DE}"/>
              </a:ext>
            </a:extLst>
          </p:cNvPr>
          <p:cNvSpPr>
            <a:spLocks xmlns:a="http://schemas.openxmlformats.org/drawingml/2006/main" noGrp="1"/>
          </p:cNvSpPr>
          <p:nvPr/>
        </p:nvSpPr>
        <p:spPr>
          <a:xfrm xmlns:a="http://schemas.openxmlformats.org/drawingml/2006/main">
            <a:off x="8572500" y="3695700"/>
            <a:ext cx="316230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48" name="">
            <a:extLst xmlns:a="http://schemas.openxmlformats.org/drawingml/2006/main">
              <a:ext uri="{FF2B5EF4-FFF2-40B4-BE49-F238E27FC236}">
                <a16:creationId xmlns:a16="http://schemas.microsoft.com/office/drawing/2014/main" id="{B3B55023-2BFF-4B22-80AD-29EA49284D9B}"/>
              </a:ext>
            </a:extLst>
          </p:cNvPr>
          <p:cNvSpPr>
            <a:spLocks xmlns:a="http://schemas.openxmlformats.org/drawingml/2006/main" noGrp="1"/>
          </p:cNvSpPr>
          <p:nvPr/>
        </p:nvSpPr>
        <p:spPr>
          <a:xfrm xmlns:a="http://schemas.openxmlformats.org/drawingml/2006/main">
            <a:off x="8572500" y="3695700"/>
            <a:ext cx="57150" cy="173355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06FC477C-B3BD-4464-8E55-74AA8216378A}"/>
              </a:ext>
            </a:extLst>
          </p:cNvPr>
          <p:cNvSpPr>
            <a:spLocks xmlns:a="http://schemas.openxmlformats.org/drawingml/2006/main" noGrp="1"/>
          </p:cNvSpPr>
          <p:nvPr/>
        </p:nvSpPr>
        <p:spPr>
          <a:xfrm xmlns:a="http://schemas.openxmlformats.org/drawingml/2006/main">
            <a:off x="8801100" y="3886200"/>
            <a:ext cx="27432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Peripherals have room</a:t>
            </a:r>
          </a:p>
        </p:txBody>
      </p:sp>
      <p:sp>
        <p:nvSpPr>
          <p:cNvPr id="50" name="">
            <a:extLst xmlns:a="http://schemas.openxmlformats.org/drawingml/2006/main">
              <a:ext uri="{FF2B5EF4-FFF2-40B4-BE49-F238E27FC236}">
                <a16:creationId xmlns:a16="http://schemas.microsoft.com/office/drawing/2014/main" id="{E8611074-F4B9-4A4A-B8C6-72DD4B86379D}"/>
              </a:ext>
            </a:extLst>
          </p:cNvPr>
          <p:cNvSpPr>
            <a:spLocks xmlns:a="http://schemas.openxmlformats.org/drawingml/2006/main" noGrp="1"/>
          </p:cNvSpPr>
          <p:nvPr/>
        </p:nvSpPr>
        <p:spPr>
          <a:xfrm xmlns:a="http://schemas.openxmlformats.org/drawingml/2006/main">
            <a:off x="8801100" y="4248150"/>
            <a:ext cx="27051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Every peripheral hardens above 90 MHz, more than 1.8× the die clock, so timing closure rests on one block.</a:t>
            </a:r>
          </a:p>
        </p:txBody>
      </p:sp>
      <p:sp>
        <p:nvSpPr>
          <p:cNvPr id="51" name="">
            <a:extLst xmlns:a="http://schemas.openxmlformats.org/drawingml/2006/main">
              <a:ext uri="{FF2B5EF4-FFF2-40B4-BE49-F238E27FC236}">
                <a16:creationId xmlns:a16="http://schemas.microsoft.com/office/drawing/2014/main" id="{045DCE2D-7A76-4130-AB3B-BAFB2EC1B0F6}"/>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DG32-LITE block architecture §5.3, post-route. The lockstep-core bar is drawn at 55 MHz, the low end of its range.</a:t>
            </a:r>
          </a:p>
        </p:txBody>
      </p:sp>
    </p:spTree>
    <p:extLst>
      <p:ext uri="{BB962C8B-B14F-4D97-AF65-F5344CB8AC3E}">
        <p14:creationId xmlns:p14="http://schemas.microsoft.com/office/powerpoint/2010/main" val="828189437"/>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79" name="">
            <a:extLst xmlns:a="http://schemas.openxmlformats.org/drawingml/2006/main">
              <a:ext uri="{FF2B5EF4-FFF2-40B4-BE49-F238E27FC236}">
                <a16:creationId xmlns:a16="http://schemas.microsoft.com/office/drawing/2014/main" id="{FF4E59F4-6139-4C22-822C-43CF4C8EDC2A}"/>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9F7C444-2C93-4346-BED5-71E7DE7E1414}"/>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12 · PACKAGE</a:t>
            </a:r>
          </a:p>
        </p:txBody>
      </p:sp>
      <p:sp>
        <p:nvSpPr>
          <p:cNvPr id="3" name="">
            <a:extLst xmlns:a="http://schemas.openxmlformats.org/drawingml/2006/main">
              <a:ext uri="{FF2B5EF4-FFF2-40B4-BE49-F238E27FC236}">
                <a16:creationId xmlns:a16="http://schemas.microsoft.com/office/drawing/2014/main" id="{F88A69FC-D2A7-4D67-B4DA-B0319A5310E4}"/>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44 signals and a hardware trip in 9 × 9 mm</a:t>
            </a:r>
          </a:p>
        </p:txBody>
      </p:sp>
      <p:sp>
        <p:nvSpPr>
          <p:cNvPr id="4" name="">
            <a:extLst xmlns:a="http://schemas.openxmlformats.org/drawingml/2006/main">
              <a:ext uri="{FF2B5EF4-FFF2-40B4-BE49-F238E27FC236}">
                <a16:creationId xmlns:a16="http://schemas.microsoft.com/office/drawing/2014/main" id="{DA0DC34F-5780-4A27-BD39-D5B51197941E}"/>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QFN-64 top to bottom: 44 signal pins, 20 supplies and grounds, one exposed ground paddle</a:t>
            </a:r>
          </a:p>
        </p:txBody>
      </p:sp>
      <p:sp>
        <p:nvSpPr>
          <p:cNvPr id="5" name="">
            <a:extLst xmlns:a="http://schemas.openxmlformats.org/drawingml/2006/main">
              <a:ext uri="{FF2B5EF4-FFF2-40B4-BE49-F238E27FC236}">
                <a16:creationId xmlns:a16="http://schemas.microsoft.com/office/drawing/2014/main" id="{B2C4BCA2-6891-4383-84C3-FEE7A7967765}"/>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B020A0C-A430-4B45-AD19-B1696B777DFF}"/>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A1EA783-A74A-48AB-8614-61DA81826567}"/>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B694F427-0ACA-4B21-A49E-522C08701616}"/>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12</a:t>
            </a:r>
          </a:p>
        </p:txBody>
      </p:sp>
      <p:sp>
        <p:nvSpPr>
          <p:cNvPr id="9" name="">
            <a:extLst xmlns:a="http://schemas.openxmlformats.org/drawingml/2006/main">
              <a:ext uri="{FF2B5EF4-FFF2-40B4-BE49-F238E27FC236}">
                <a16:creationId xmlns:a16="http://schemas.microsoft.com/office/drawing/2014/main" id="{68833F24-8674-4DC7-A2BD-DDBBD125B15F}"/>
              </a:ext>
            </a:extLst>
          </p:cNvPr>
          <p:cNvSpPr>
            <a:spLocks xmlns:a="http://schemas.openxmlformats.org/drawingml/2006/main" noGrp="1"/>
          </p:cNvSpPr>
          <p:nvPr/>
        </p:nvSpPr>
        <p:spPr>
          <a:xfrm xmlns:a="http://schemas.openxmlformats.org/drawingml/2006/main">
            <a:off x="457200" y="1619250"/>
            <a:ext cx="6667500" cy="36195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D3F7519-9AB7-4AC9-BAEB-FF153F54480F}"/>
              </a:ext>
            </a:extLst>
          </p:cNvPr>
          <p:cNvSpPr>
            <a:spLocks xmlns:a="http://schemas.openxmlformats.org/drawingml/2006/main" noGrp="1"/>
          </p:cNvSpPr>
          <p:nvPr/>
        </p:nvSpPr>
        <p:spPr>
          <a:xfrm xmlns:a="http://schemas.openxmlformats.org/drawingml/2006/main">
            <a:off x="590550" y="1733550"/>
            <a:ext cx="16192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FUNCTION</a:t>
            </a:r>
          </a:p>
        </p:txBody>
      </p:sp>
      <p:sp>
        <p:nvSpPr>
          <p:cNvPr id="11" name="">
            <a:extLst xmlns:a="http://schemas.openxmlformats.org/drawingml/2006/main">
              <a:ext uri="{FF2B5EF4-FFF2-40B4-BE49-F238E27FC236}">
                <a16:creationId xmlns:a16="http://schemas.microsoft.com/office/drawing/2014/main" id="{217CFDDB-7035-43BB-940E-F61A7581B78D}"/>
              </a:ext>
            </a:extLst>
          </p:cNvPr>
          <p:cNvSpPr>
            <a:spLocks xmlns:a="http://schemas.openxmlformats.org/drawingml/2006/main" noGrp="1"/>
          </p:cNvSpPr>
          <p:nvPr/>
        </p:nvSpPr>
        <p:spPr>
          <a:xfrm xmlns:a="http://schemas.openxmlformats.org/drawingml/2006/main">
            <a:off x="2400300" y="1733550"/>
            <a:ext cx="3714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SIGNALS</a:t>
            </a:r>
          </a:p>
        </p:txBody>
      </p:sp>
      <p:sp>
        <p:nvSpPr>
          <p:cNvPr id="12" name="">
            <a:extLst xmlns:a="http://schemas.openxmlformats.org/drawingml/2006/main">
              <a:ext uri="{FF2B5EF4-FFF2-40B4-BE49-F238E27FC236}">
                <a16:creationId xmlns:a16="http://schemas.microsoft.com/office/drawing/2014/main" id="{4D9E7AC6-E45A-4F70-9884-3B49BD33BADF}"/>
              </a:ext>
            </a:extLst>
          </p:cNvPr>
          <p:cNvSpPr>
            <a:spLocks xmlns:a="http://schemas.openxmlformats.org/drawingml/2006/main" noGrp="1"/>
          </p:cNvSpPr>
          <p:nvPr/>
        </p:nvSpPr>
        <p:spPr>
          <a:xfrm xmlns:a="http://schemas.openxmlformats.org/drawingml/2006/main">
            <a:off x="6305550" y="1733550"/>
            <a:ext cx="762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975" b="1">
                <a:solidFill>
                  <a:srgbClr val="FFFFFF"/>
                </a:solidFill>
                <a:latin typeface="Arial"/>
                <a:ea typeface="Arial"/>
                <a:cs typeface="Arial"/>
              </a:defRPr>
            </a:pPr>
            <a:r>
              <a:t>PINS</a:t>
            </a:r>
          </a:p>
        </p:txBody>
      </p:sp>
      <p:sp>
        <p:nvSpPr>
          <p:cNvPr id="13" name="">
            <a:extLst xmlns:a="http://schemas.openxmlformats.org/drawingml/2006/main">
              <a:ext uri="{FF2B5EF4-FFF2-40B4-BE49-F238E27FC236}">
                <a16:creationId xmlns:a16="http://schemas.microsoft.com/office/drawing/2014/main" id="{3D1BABBB-E17B-47E4-A138-FE781731F69B}"/>
              </a:ext>
            </a:extLst>
          </p:cNvPr>
          <p:cNvSpPr>
            <a:spLocks xmlns:a="http://schemas.openxmlformats.org/drawingml/2006/main" noGrp="1"/>
          </p:cNvSpPr>
          <p:nvPr/>
        </p:nvSpPr>
        <p:spPr>
          <a:xfrm xmlns:a="http://schemas.openxmlformats.org/drawingml/2006/main">
            <a:off x="457200" y="1981200"/>
            <a:ext cx="66675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A628E50C-52C3-4E1C-B3B6-D4522BC32861}"/>
              </a:ext>
            </a:extLst>
          </p:cNvPr>
          <p:cNvSpPr>
            <a:spLocks xmlns:a="http://schemas.openxmlformats.org/drawingml/2006/main" noGrp="1"/>
          </p:cNvSpPr>
          <p:nvPr/>
        </p:nvSpPr>
        <p:spPr>
          <a:xfrm xmlns:a="http://schemas.openxmlformats.org/drawingml/2006/main">
            <a:off x="590550" y="20859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Motor PWM</a:t>
            </a:r>
          </a:p>
        </p:txBody>
      </p:sp>
      <p:sp>
        <p:nvSpPr>
          <p:cNvPr id="15" name="">
            <a:extLst xmlns:a="http://schemas.openxmlformats.org/drawingml/2006/main">
              <a:ext uri="{FF2B5EF4-FFF2-40B4-BE49-F238E27FC236}">
                <a16:creationId xmlns:a16="http://schemas.microsoft.com/office/drawing/2014/main" id="{F893F621-3E2B-4684-83FC-E6BD0CC5E2BF}"/>
              </a:ext>
            </a:extLst>
          </p:cNvPr>
          <p:cNvSpPr>
            <a:spLocks xmlns:a="http://schemas.openxmlformats.org/drawingml/2006/main" noGrp="1"/>
          </p:cNvSpPr>
          <p:nvPr/>
        </p:nvSpPr>
        <p:spPr>
          <a:xfrm xmlns:a="http://schemas.openxmlformats.org/drawingml/2006/main">
            <a:off x="2400300" y="20859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AH, AL, BH, BL, CH, CL + ADC trigger</a:t>
            </a:r>
          </a:p>
        </p:txBody>
      </p:sp>
      <p:sp>
        <p:nvSpPr>
          <p:cNvPr id="16" name="">
            <a:extLst xmlns:a="http://schemas.openxmlformats.org/drawingml/2006/main">
              <a:ext uri="{FF2B5EF4-FFF2-40B4-BE49-F238E27FC236}">
                <a16:creationId xmlns:a16="http://schemas.microsoft.com/office/drawing/2014/main" id="{93E2B6E5-4BA5-4C23-A689-05B3862B5D4B}"/>
              </a:ext>
            </a:extLst>
          </p:cNvPr>
          <p:cNvSpPr>
            <a:spLocks xmlns:a="http://schemas.openxmlformats.org/drawingml/2006/main" noGrp="1"/>
          </p:cNvSpPr>
          <p:nvPr/>
        </p:nvSpPr>
        <p:spPr>
          <a:xfrm xmlns:a="http://schemas.openxmlformats.org/drawingml/2006/main">
            <a:off x="6305550" y="20859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7</a:t>
            </a:r>
          </a:p>
        </p:txBody>
      </p:sp>
      <p:sp>
        <p:nvSpPr>
          <p:cNvPr id="17" name="">
            <a:extLst xmlns:a="http://schemas.openxmlformats.org/drawingml/2006/main">
              <a:ext uri="{FF2B5EF4-FFF2-40B4-BE49-F238E27FC236}">
                <a16:creationId xmlns:a16="http://schemas.microsoft.com/office/drawing/2014/main" id="{C9AACE88-484E-4255-AF41-4FC8CC2156DE}"/>
              </a:ext>
            </a:extLst>
          </p:cNvPr>
          <p:cNvSpPr>
            <a:spLocks xmlns:a="http://schemas.openxmlformats.org/drawingml/2006/main" noGrp="1"/>
          </p:cNvSpPr>
          <p:nvPr/>
        </p:nvSpPr>
        <p:spPr>
          <a:xfrm xmlns:a="http://schemas.openxmlformats.org/drawingml/2006/main">
            <a:off x="457200" y="2324100"/>
            <a:ext cx="66675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DA1DE497-B22A-4462-99A3-17577B39E256}"/>
              </a:ext>
            </a:extLst>
          </p:cNvPr>
          <p:cNvSpPr>
            <a:spLocks xmlns:a="http://schemas.openxmlformats.org/drawingml/2006/main" noGrp="1"/>
          </p:cNvSpPr>
          <p:nvPr/>
        </p:nvSpPr>
        <p:spPr>
          <a:xfrm xmlns:a="http://schemas.openxmlformats.org/drawingml/2006/main">
            <a:off x="590550" y="24288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Position sensing</a:t>
            </a:r>
          </a:p>
        </p:txBody>
      </p:sp>
      <p:sp>
        <p:nvSpPr>
          <p:cNvPr id="19" name="">
            <a:extLst xmlns:a="http://schemas.openxmlformats.org/drawingml/2006/main">
              <a:ext uri="{FF2B5EF4-FFF2-40B4-BE49-F238E27FC236}">
                <a16:creationId xmlns:a16="http://schemas.microsoft.com/office/drawing/2014/main" id="{527873EC-D431-46B0-9AF2-4221E985DA3F}"/>
              </a:ext>
            </a:extLst>
          </p:cNvPr>
          <p:cNvSpPr>
            <a:spLocks xmlns:a="http://schemas.openxmlformats.org/drawingml/2006/main" noGrp="1"/>
          </p:cNvSpPr>
          <p:nvPr/>
        </p:nvSpPr>
        <p:spPr>
          <a:xfrm xmlns:a="http://schemas.openxmlformats.org/drawingml/2006/main">
            <a:off x="2400300" y="24288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Encoder A, B, Z · Hall A, B, C</a:t>
            </a:r>
          </a:p>
        </p:txBody>
      </p:sp>
      <p:sp>
        <p:nvSpPr>
          <p:cNvPr id="20" name="">
            <a:extLst xmlns:a="http://schemas.openxmlformats.org/drawingml/2006/main">
              <a:ext uri="{FF2B5EF4-FFF2-40B4-BE49-F238E27FC236}">
                <a16:creationId xmlns:a16="http://schemas.microsoft.com/office/drawing/2014/main" id="{CE5AA04B-D115-44A9-9E11-AA53EB142371}"/>
              </a:ext>
            </a:extLst>
          </p:cNvPr>
          <p:cNvSpPr>
            <a:spLocks xmlns:a="http://schemas.openxmlformats.org/drawingml/2006/main" noGrp="1"/>
          </p:cNvSpPr>
          <p:nvPr/>
        </p:nvSpPr>
        <p:spPr>
          <a:xfrm xmlns:a="http://schemas.openxmlformats.org/drawingml/2006/main">
            <a:off x="6305550" y="24288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6</a:t>
            </a:r>
          </a:p>
        </p:txBody>
      </p:sp>
      <p:sp>
        <p:nvSpPr>
          <p:cNvPr id="21" name="">
            <a:extLst xmlns:a="http://schemas.openxmlformats.org/drawingml/2006/main">
              <a:ext uri="{FF2B5EF4-FFF2-40B4-BE49-F238E27FC236}">
                <a16:creationId xmlns:a16="http://schemas.microsoft.com/office/drawing/2014/main" id="{EBCB385F-0544-4BE1-8E9A-3F94FB2A93EC}"/>
              </a:ext>
            </a:extLst>
          </p:cNvPr>
          <p:cNvSpPr>
            <a:spLocks xmlns:a="http://schemas.openxmlformats.org/drawingml/2006/main" noGrp="1"/>
          </p:cNvSpPr>
          <p:nvPr/>
        </p:nvSpPr>
        <p:spPr>
          <a:xfrm xmlns:a="http://schemas.openxmlformats.org/drawingml/2006/main">
            <a:off x="457200" y="2667000"/>
            <a:ext cx="66675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52B8DB0C-FD2A-4761-A5AF-92FAE1E6904C}"/>
              </a:ext>
            </a:extLst>
          </p:cNvPr>
          <p:cNvSpPr>
            <a:spLocks xmlns:a="http://schemas.openxmlformats.org/drawingml/2006/main" noGrp="1"/>
          </p:cNvSpPr>
          <p:nvPr/>
        </p:nvSpPr>
        <p:spPr>
          <a:xfrm xmlns:a="http://schemas.openxmlformats.org/drawingml/2006/main">
            <a:off x="590550" y="27717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Analog</a:t>
            </a:r>
          </a:p>
        </p:txBody>
      </p:sp>
      <p:sp>
        <p:nvSpPr>
          <p:cNvPr id="23" name="">
            <a:extLst xmlns:a="http://schemas.openxmlformats.org/drawingml/2006/main">
              <a:ext uri="{FF2B5EF4-FFF2-40B4-BE49-F238E27FC236}">
                <a16:creationId xmlns:a16="http://schemas.microsoft.com/office/drawing/2014/main" id="{D7E0E4E3-FC6C-4B27-81B9-C33AA924D3BA}"/>
              </a:ext>
            </a:extLst>
          </p:cNvPr>
          <p:cNvSpPr>
            <a:spLocks xmlns:a="http://schemas.openxmlformats.org/drawingml/2006/main" noGrp="1"/>
          </p:cNvSpPr>
          <p:nvPr/>
        </p:nvSpPr>
        <p:spPr>
          <a:xfrm xmlns:a="http://schemas.openxmlformats.org/drawingml/2006/main">
            <a:off x="2400300" y="27717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SAR ADC VINP, VINN (0–1.8 V)</a:t>
            </a:r>
          </a:p>
        </p:txBody>
      </p:sp>
      <p:sp>
        <p:nvSpPr>
          <p:cNvPr id="24" name="">
            <a:extLst xmlns:a="http://schemas.openxmlformats.org/drawingml/2006/main">
              <a:ext uri="{FF2B5EF4-FFF2-40B4-BE49-F238E27FC236}">
                <a16:creationId xmlns:a16="http://schemas.microsoft.com/office/drawing/2014/main" id="{17E2B4A4-2BCF-4433-A8DC-0C03A3BDA90B}"/>
              </a:ext>
            </a:extLst>
          </p:cNvPr>
          <p:cNvSpPr>
            <a:spLocks xmlns:a="http://schemas.openxmlformats.org/drawingml/2006/main" noGrp="1"/>
          </p:cNvSpPr>
          <p:nvPr/>
        </p:nvSpPr>
        <p:spPr>
          <a:xfrm xmlns:a="http://schemas.openxmlformats.org/drawingml/2006/main">
            <a:off x="6305550" y="27717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2</a:t>
            </a:r>
          </a:p>
        </p:txBody>
      </p:sp>
      <p:sp>
        <p:nvSpPr>
          <p:cNvPr id="25" name="">
            <a:extLst xmlns:a="http://schemas.openxmlformats.org/drawingml/2006/main">
              <a:ext uri="{FF2B5EF4-FFF2-40B4-BE49-F238E27FC236}">
                <a16:creationId xmlns:a16="http://schemas.microsoft.com/office/drawing/2014/main" id="{30CAF1AF-50DB-4292-A6E5-066CC173F219}"/>
              </a:ext>
            </a:extLst>
          </p:cNvPr>
          <p:cNvSpPr>
            <a:spLocks xmlns:a="http://schemas.openxmlformats.org/drawingml/2006/main" noGrp="1"/>
          </p:cNvSpPr>
          <p:nvPr/>
        </p:nvSpPr>
        <p:spPr>
          <a:xfrm xmlns:a="http://schemas.openxmlformats.org/drawingml/2006/main">
            <a:off x="457200" y="3009900"/>
            <a:ext cx="66675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9D108112-E0E8-4E76-88B0-CAD1547A141A}"/>
              </a:ext>
            </a:extLst>
          </p:cNvPr>
          <p:cNvSpPr>
            <a:spLocks xmlns:a="http://schemas.openxmlformats.org/drawingml/2006/main" noGrp="1"/>
          </p:cNvSpPr>
          <p:nvPr/>
        </p:nvSpPr>
        <p:spPr>
          <a:xfrm xmlns:a="http://schemas.openxmlformats.org/drawingml/2006/main">
            <a:off x="590550" y="31146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QSPI flash</a:t>
            </a:r>
          </a:p>
        </p:txBody>
      </p:sp>
      <p:sp>
        <p:nvSpPr>
          <p:cNvPr id="27" name="">
            <a:extLst xmlns:a="http://schemas.openxmlformats.org/drawingml/2006/main">
              <a:ext uri="{FF2B5EF4-FFF2-40B4-BE49-F238E27FC236}">
                <a16:creationId xmlns:a16="http://schemas.microsoft.com/office/drawing/2014/main" id="{79632BEB-3B30-4F07-B600-BAAFAB387210}"/>
              </a:ext>
            </a:extLst>
          </p:cNvPr>
          <p:cNvSpPr>
            <a:spLocks xmlns:a="http://schemas.openxmlformats.org/drawingml/2006/main" noGrp="1"/>
          </p:cNvSpPr>
          <p:nvPr/>
        </p:nvSpPr>
        <p:spPr>
          <a:xfrm xmlns:a="http://schemas.openxmlformats.org/drawingml/2006/main">
            <a:off x="2400300" y="31146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Clock, 4 data, 2 chip selects</a:t>
            </a:r>
          </a:p>
        </p:txBody>
      </p:sp>
      <p:sp>
        <p:nvSpPr>
          <p:cNvPr id="28" name="">
            <a:extLst xmlns:a="http://schemas.openxmlformats.org/drawingml/2006/main">
              <a:ext uri="{FF2B5EF4-FFF2-40B4-BE49-F238E27FC236}">
                <a16:creationId xmlns:a16="http://schemas.microsoft.com/office/drawing/2014/main" id="{A576BAFB-2771-4EDC-BFA0-553C0D681EF5}"/>
              </a:ext>
            </a:extLst>
          </p:cNvPr>
          <p:cNvSpPr>
            <a:spLocks xmlns:a="http://schemas.openxmlformats.org/drawingml/2006/main" noGrp="1"/>
          </p:cNvSpPr>
          <p:nvPr/>
        </p:nvSpPr>
        <p:spPr>
          <a:xfrm xmlns:a="http://schemas.openxmlformats.org/drawingml/2006/main">
            <a:off x="6305550" y="31146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7</a:t>
            </a:r>
          </a:p>
        </p:txBody>
      </p:sp>
      <p:sp>
        <p:nvSpPr>
          <p:cNvPr id="29" name="">
            <a:extLst xmlns:a="http://schemas.openxmlformats.org/drawingml/2006/main">
              <a:ext uri="{FF2B5EF4-FFF2-40B4-BE49-F238E27FC236}">
                <a16:creationId xmlns:a16="http://schemas.microsoft.com/office/drawing/2014/main" id="{D9440ADF-2035-433A-82A4-E3591E2ABED7}"/>
              </a:ext>
            </a:extLst>
          </p:cNvPr>
          <p:cNvSpPr>
            <a:spLocks xmlns:a="http://schemas.openxmlformats.org/drawingml/2006/main" noGrp="1"/>
          </p:cNvSpPr>
          <p:nvPr/>
        </p:nvSpPr>
        <p:spPr>
          <a:xfrm xmlns:a="http://schemas.openxmlformats.org/drawingml/2006/main">
            <a:off x="457200" y="3352800"/>
            <a:ext cx="66675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D4DBE5C5-D316-4937-9B1D-F085C1A05364}"/>
              </a:ext>
            </a:extLst>
          </p:cNvPr>
          <p:cNvSpPr>
            <a:spLocks xmlns:a="http://schemas.openxmlformats.org/drawingml/2006/main" noGrp="1"/>
          </p:cNvSpPr>
          <p:nvPr/>
        </p:nvSpPr>
        <p:spPr>
          <a:xfrm xmlns:a="http://schemas.openxmlformats.org/drawingml/2006/main">
            <a:off x="590550" y="34575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Serial</a:t>
            </a:r>
          </a:p>
        </p:txBody>
      </p:sp>
      <p:sp>
        <p:nvSpPr>
          <p:cNvPr id="31" name="">
            <a:extLst xmlns:a="http://schemas.openxmlformats.org/drawingml/2006/main">
              <a:ext uri="{FF2B5EF4-FFF2-40B4-BE49-F238E27FC236}">
                <a16:creationId xmlns:a16="http://schemas.microsoft.com/office/drawing/2014/main" id="{B4A8A03A-0225-4A18-B468-68F45812DB79}"/>
              </a:ext>
            </a:extLst>
          </p:cNvPr>
          <p:cNvSpPr>
            <a:spLocks xmlns:a="http://schemas.openxmlformats.org/drawingml/2006/main" noGrp="1"/>
          </p:cNvSpPr>
          <p:nvPr/>
        </p:nvSpPr>
        <p:spPr>
          <a:xfrm xmlns:a="http://schemas.openxmlformats.org/drawingml/2006/main">
            <a:off x="2400300" y="34575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UART0 TX/RX · UART1 TX/RX</a:t>
            </a:r>
          </a:p>
        </p:txBody>
      </p:sp>
      <p:sp>
        <p:nvSpPr>
          <p:cNvPr id="32" name="">
            <a:extLst xmlns:a="http://schemas.openxmlformats.org/drawingml/2006/main">
              <a:ext uri="{FF2B5EF4-FFF2-40B4-BE49-F238E27FC236}">
                <a16:creationId xmlns:a16="http://schemas.microsoft.com/office/drawing/2014/main" id="{FB640D1C-CD8C-48FC-83A8-EB3C3FB00F7B}"/>
              </a:ext>
            </a:extLst>
          </p:cNvPr>
          <p:cNvSpPr>
            <a:spLocks xmlns:a="http://schemas.openxmlformats.org/drawingml/2006/main" noGrp="1"/>
          </p:cNvSpPr>
          <p:nvPr/>
        </p:nvSpPr>
        <p:spPr>
          <a:xfrm xmlns:a="http://schemas.openxmlformats.org/drawingml/2006/main">
            <a:off x="6305550" y="34575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4</a:t>
            </a:r>
          </a:p>
        </p:txBody>
      </p:sp>
      <p:sp>
        <p:nvSpPr>
          <p:cNvPr id="33" name="">
            <a:extLst xmlns:a="http://schemas.openxmlformats.org/drawingml/2006/main">
              <a:ext uri="{FF2B5EF4-FFF2-40B4-BE49-F238E27FC236}">
                <a16:creationId xmlns:a16="http://schemas.microsoft.com/office/drawing/2014/main" id="{E07902E8-4CD1-4F1D-90A2-ECD5D87F9545}"/>
              </a:ext>
            </a:extLst>
          </p:cNvPr>
          <p:cNvSpPr>
            <a:spLocks xmlns:a="http://schemas.openxmlformats.org/drawingml/2006/main" noGrp="1"/>
          </p:cNvSpPr>
          <p:nvPr/>
        </p:nvSpPr>
        <p:spPr>
          <a:xfrm xmlns:a="http://schemas.openxmlformats.org/drawingml/2006/main">
            <a:off x="457200" y="3695700"/>
            <a:ext cx="66675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51B62429-C2C4-4034-83AC-15D6E9822D1F}"/>
              </a:ext>
            </a:extLst>
          </p:cNvPr>
          <p:cNvSpPr>
            <a:spLocks xmlns:a="http://schemas.openxmlformats.org/drawingml/2006/main" noGrp="1"/>
          </p:cNvSpPr>
          <p:nvPr/>
        </p:nvSpPr>
        <p:spPr>
          <a:xfrm xmlns:a="http://schemas.openxmlformats.org/drawingml/2006/main">
            <a:off x="590550" y="38004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SPI</a:t>
            </a:r>
          </a:p>
        </p:txBody>
      </p:sp>
      <p:sp>
        <p:nvSpPr>
          <p:cNvPr id="35" name="">
            <a:extLst xmlns:a="http://schemas.openxmlformats.org/drawingml/2006/main">
              <a:ext uri="{FF2B5EF4-FFF2-40B4-BE49-F238E27FC236}">
                <a16:creationId xmlns:a16="http://schemas.microsoft.com/office/drawing/2014/main" id="{F0C54C17-882E-4CD5-9E2C-1F8F86190226}"/>
              </a:ext>
            </a:extLst>
          </p:cNvPr>
          <p:cNvSpPr>
            <a:spLocks xmlns:a="http://schemas.openxmlformats.org/drawingml/2006/main" noGrp="1"/>
          </p:cNvSpPr>
          <p:nvPr/>
        </p:nvSpPr>
        <p:spPr>
          <a:xfrm xmlns:a="http://schemas.openxmlformats.org/drawingml/2006/main">
            <a:off x="2400300" y="38004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SCLK, MOSI, MISO, CSN</a:t>
            </a:r>
          </a:p>
        </p:txBody>
      </p:sp>
      <p:sp>
        <p:nvSpPr>
          <p:cNvPr id="36" name="">
            <a:extLst xmlns:a="http://schemas.openxmlformats.org/drawingml/2006/main">
              <a:ext uri="{FF2B5EF4-FFF2-40B4-BE49-F238E27FC236}">
                <a16:creationId xmlns:a16="http://schemas.microsoft.com/office/drawing/2014/main" id="{325059D4-92E4-4F5B-A7BF-EC798415F58F}"/>
              </a:ext>
            </a:extLst>
          </p:cNvPr>
          <p:cNvSpPr>
            <a:spLocks xmlns:a="http://schemas.openxmlformats.org/drawingml/2006/main" noGrp="1"/>
          </p:cNvSpPr>
          <p:nvPr/>
        </p:nvSpPr>
        <p:spPr>
          <a:xfrm xmlns:a="http://schemas.openxmlformats.org/drawingml/2006/main">
            <a:off x="6305550" y="38004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4</a:t>
            </a:r>
          </a:p>
        </p:txBody>
      </p:sp>
      <p:sp>
        <p:nvSpPr>
          <p:cNvPr id="37" name="">
            <a:extLst xmlns:a="http://schemas.openxmlformats.org/drawingml/2006/main">
              <a:ext uri="{FF2B5EF4-FFF2-40B4-BE49-F238E27FC236}">
                <a16:creationId xmlns:a16="http://schemas.microsoft.com/office/drawing/2014/main" id="{5B8B8D10-B28A-458C-882B-967E2D9B409B}"/>
              </a:ext>
            </a:extLst>
          </p:cNvPr>
          <p:cNvSpPr>
            <a:spLocks xmlns:a="http://schemas.openxmlformats.org/drawingml/2006/main" noGrp="1"/>
          </p:cNvSpPr>
          <p:nvPr/>
        </p:nvSpPr>
        <p:spPr>
          <a:xfrm xmlns:a="http://schemas.openxmlformats.org/drawingml/2006/main">
            <a:off x="457200" y="4038600"/>
            <a:ext cx="66675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8" name="">
            <a:extLst xmlns:a="http://schemas.openxmlformats.org/drawingml/2006/main">
              <a:ext uri="{FF2B5EF4-FFF2-40B4-BE49-F238E27FC236}">
                <a16:creationId xmlns:a16="http://schemas.microsoft.com/office/drawing/2014/main" id="{26853B7B-9081-4CA6-BB15-A9FA101BF0B9}"/>
              </a:ext>
            </a:extLst>
          </p:cNvPr>
          <p:cNvSpPr>
            <a:spLocks xmlns:a="http://schemas.openxmlformats.org/drawingml/2006/main" noGrp="1"/>
          </p:cNvSpPr>
          <p:nvPr/>
        </p:nvSpPr>
        <p:spPr>
          <a:xfrm xmlns:a="http://schemas.openxmlformats.org/drawingml/2006/main">
            <a:off x="590550" y="41433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I²C</a:t>
            </a:r>
          </a:p>
        </p:txBody>
      </p:sp>
      <p:sp>
        <p:nvSpPr>
          <p:cNvPr id="39" name="">
            <a:extLst xmlns:a="http://schemas.openxmlformats.org/drawingml/2006/main">
              <a:ext uri="{FF2B5EF4-FFF2-40B4-BE49-F238E27FC236}">
                <a16:creationId xmlns:a16="http://schemas.microsoft.com/office/drawing/2014/main" id="{798421FB-7645-4958-ACEB-78C6F1CE1421}"/>
              </a:ext>
            </a:extLst>
          </p:cNvPr>
          <p:cNvSpPr>
            <a:spLocks xmlns:a="http://schemas.openxmlformats.org/drawingml/2006/main" noGrp="1"/>
          </p:cNvSpPr>
          <p:nvPr/>
        </p:nvSpPr>
        <p:spPr>
          <a:xfrm xmlns:a="http://schemas.openxmlformats.org/drawingml/2006/main">
            <a:off x="2400300" y="41433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SCL, SDA (open-drain)</a:t>
            </a:r>
          </a:p>
        </p:txBody>
      </p:sp>
      <p:sp>
        <p:nvSpPr>
          <p:cNvPr id="40" name="">
            <a:extLst xmlns:a="http://schemas.openxmlformats.org/drawingml/2006/main">
              <a:ext uri="{FF2B5EF4-FFF2-40B4-BE49-F238E27FC236}">
                <a16:creationId xmlns:a16="http://schemas.microsoft.com/office/drawing/2014/main" id="{A3AF8D6A-C80E-4FF8-AACA-242AF10BD896}"/>
              </a:ext>
            </a:extLst>
          </p:cNvPr>
          <p:cNvSpPr>
            <a:spLocks xmlns:a="http://schemas.openxmlformats.org/drawingml/2006/main" noGrp="1"/>
          </p:cNvSpPr>
          <p:nvPr/>
        </p:nvSpPr>
        <p:spPr>
          <a:xfrm xmlns:a="http://schemas.openxmlformats.org/drawingml/2006/main">
            <a:off x="6305550" y="41433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2</a:t>
            </a:r>
          </a:p>
        </p:txBody>
      </p:sp>
      <p:sp>
        <p:nvSpPr>
          <p:cNvPr id="41" name="">
            <a:extLst xmlns:a="http://schemas.openxmlformats.org/drawingml/2006/main">
              <a:ext uri="{FF2B5EF4-FFF2-40B4-BE49-F238E27FC236}">
                <a16:creationId xmlns:a16="http://schemas.microsoft.com/office/drawing/2014/main" id="{52629D9F-E594-43AB-8BF9-4453D5E976C3}"/>
              </a:ext>
            </a:extLst>
          </p:cNvPr>
          <p:cNvSpPr>
            <a:spLocks xmlns:a="http://schemas.openxmlformats.org/drawingml/2006/main" noGrp="1"/>
          </p:cNvSpPr>
          <p:nvPr/>
        </p:nvSpPr>
        <p:spPr>
          <a:xfrm xmlns:a="http://schemas.openxmlformats.org/drawingml/2006/main">
            <a:off x="457200" y="4381500"/>
            <a:ext cx="66675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490F1292-5BEF-4100-B2D3-8FE21D505CE2}"/>
              </a:ext>
            </a:extLst>
          </p:cNvPr>
          <p:cNvSpPr>
            <a:spLocks xmlns:a="http://schemas.openxmlformats.org/drawingml/2006/main" noGrp="1"/>
          </p:cNvSpPr>
          <p:nvPr/>
        </p:nvSpPr>
        <p:spPr>
          <a:xfrm xmlns:a="http://schemas.openxmlformats.org/drawingml/2006/main">
            <a:off x="590550" y="44862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GPIO</a:t>
            </a:r>
          </a:p>
        </p:txBody>
      </p:sp>
      <p:sp>
        <p:nvSpPr>
          <p:cNvPr id="43" name="">
            <a:extLst xmlns:a="http://schemas.openxmlformats.org/drawingml/2006/main">
              <a:ext uri="{FF2B5EF4-FFF2-40B4-BE49-F238E27FC236}">
                <a16:creationId xmlns:a16="http://schemas.microsoft.com/office/drawing/2014/main" id="{9EE16FE4-32C8-4D63-91CB-D282847E915D}"/>
              </a:ext>
            </a:extLst>
          </p:cNvPr>
          <p:cNvSpPr>
            <a:spLocks xmlns:a="http://schemas.openxmlformats.org/drawingml/2006/main" noGrp="1"/>
          </p:cNvSpPr>
          <p:nvPr/>
        </p:nvSpPr>
        <p:spPr>
          <a:xfrm xmlns:a="http://schemas.openxmlformats.org/drawingml/2006/main">
            <a:off x="2400300" y="44862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GPIO0–2</a:t>
            </a:r>
          </a:p>
        </p:txBody>
      </p:sp>
      <p:sp>
        <p:nvSpPr>
          <p:cNvPr id="44" name="">
            <a:extLst xmlns:a="http://schemas.openxmlformats.org/drawingml/2006/main">
              <a:ext uri="{FF2B5EF4-FFF2-40B4-BE49-F238E27FC236}">
                <a16:creationId xmlns:a16="http://schemas.microsoft.com/office/drawing/2014/main" id="{69B89244-EEC7-4B2E-BF3B-F718A6155AF8}"/>
              </a:ext>
            </a:extLst>
          </p:cNvPr>
          <p:cNvSpPr>
            <a:spLocks xmlns:a="http://schemas.openxmlformats.org/drawingml/2006/main" noGrp="1"/>
          </p:cNvSpPr>
          <p:nvPr/>
        </p:nvSpPr>
        <p:spPr>
          <a:xfrm xmlns:a="http://schemas.openxmlformats.org/drawingml/2006/main">
            <a:off x="6305550" y="44862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3</a:t>
            </a:r>
          </a:p>
        </p:txBody>
      </p:sp>
      <p:sp>
        <p:nvSpPr>
          <p:cNvPr id="45" name="">
            <a:extLst xmlns:a="http://schemas.openxmlformats.org/drawingml/2006/main">
              <a:ext uri="{FF2B5EF4-FFF2-40B4-BE49-F238E27FC236}">
                <a16:creationId xmlns:a16="http://schemas.microsoft.com/office/drawing/2014/main" id="{7D6C75D8-C632-4456-93E4-C8EF2BA0C7D8}"/>
              </a:ext>
            </a:extLst>
          </p:cNvPr>
          <p:cNvSpPr>
            <a:spLocks xmlns:a="http://schemas.openxmlformats.org/drawingml/2006/main" noGrp="1"/>
          </p:cNvSpPr>
          <p:nvPr/>
        </p:nvSpPr>
        <p:spPr>
          <a:xfrm xmlns:a="http://schemas.openxmlformats.org/drawingml/2006/main">
            <a:off x="457200" y="4724400"/>
            <a:ext cx="6667500" cy="3429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46" name="">
            <a:extLst xmlns:a="http://schemas.openxmlformats.org/drawingml/2006/main">
              <a:ext uri="{FF2B5EF4-FFF2-40B4-BE49-F238E27FC236}">
                <a16:creationId xmlns:a16="http://schemas.microsoft.com/office/drawing/2014/main" id="{21973597-06C4-4B0A-931F-FF72C8F64541}"/>
              </a:ext>
            </a:extLst>
          </p:cNvPr>
          <p:cNvSpPr>
            <a:spLocks xmlns:a="http://schemas.openxmlformats.org/drawingml/2006/main" noGrp="1"/>
          </p:cNvSpPr>
          <p:nvPr/>
        </p:nvSpPr>
        <p:spPr>
          <a:xfrm xmlns:a="http://schemas.openxmlformats.org/drawingml/2006/main">
            <a:off x="457200" y="4724400"/>
            <a:ext cx="47625" cy="3429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EDDBA557-8FDB-4D35-BD03-F00F97E5B66B}"/>
              </a:ext>
            </a:extLst>
          </p:cNvPr>
          <p:cNvSpPr>
            <a:spLocks xmlns:a="http://schemas.openxmlformats.org/drawingml/2006/main" noGrp="1"/>
          </p:cNvSpPr>
          <p:nvPr/>
        </p:nvSpPr>
        <p:spPr>
          <a:xfrm xmlns:a="http://schemas.openxmlformats.org/drawingml/2006/main">
            <a:off x="590550" y="48291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Safety</a:t>
            </a:r>
          </a:p>
        </p:txBody>
      </p:sp>
      <p:sp>
        <p:nvSpPr>
          <p:cNvPr id="48" name="">
            <a:extLst xmlns:a="http://schemas.openxmlformats.org/drawingml/2006/main">
              <a:ext uri="{FF2B5EF4-FFF2-40B4-BE49-F238E27FC236}">
                <a16:creationId xmlns:a16="http://schemas.microsoft.com/office/drawing/2014/main" id="{2E323563-9242-4252-956B-FB6DF06D42E6}"/>
              </a:ext>
            </a:extLst>
          </p:cNvPr>
          <p:cNvSpPr>
            <a:spLocks xmlns:a="http://schemas.openxmlformats.org/drawingml/2006/main" noGrp="1"/>
          </p:cNvSpPr>
          <p:nvPr/>
        </p:nvSpPr>
        <p:spPr>
          <a:xfrm xmlns:a="http://schemas.openxmlformats.org/drawingml/2006/main">
            <a:off x="2400300" y="48291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FAULT_N · 2 × supply-good inputs</a:t>
            </a:r>
          </a:p>
        </p:txBody>
      </p:sp>
      <p:sp>
        <p:nvSpPr>
          <p:cNvPr id="49" name="">
            <a:extLst xmlns:a="http://schemas.openxmlformats.org/drawingml/2006/main">
              <a:ext uri="{FF2B5EF4-FFF2-40B4-BE49-F238E27FC236}">
                <a16:creationId xmlns:a16="http://schemas.microsoft.com/office/drawing/2014/main" id="{C1491C11-86DD-474B-856B-F05C2412E8FC}"/>
              </a:ext>
            </a:extLst>
          </p:cNvPr>
          <p:cNvSpPr>
            <a:spLocks xmlns:a="http://schemas.openxmlformats.org/drawingml/2006/main" noGrp="1"/>
          </p:cNvSpPr>
          <p:nvPr/>
        </p:nvSpPr>
        <p:spPr>
          <a:xfrm xmlns:a="http://schemas.openxmlformats.org/drawingml/2006/main">
            <a:off x="6305550" y="48291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b="1">
                <a:solidFill>
                  <a:srgbClr val="1E293B"/>
                </a:solidFill>
                <a:latin typeface="Arial"/>
                <a:ea typeface="Arial"/>
                <a:cs typeface="Arial"/>
              </a:defRPr>
            </a:pPr>
            <a:r>
              <a:t>3</a:t>
            </a:r>
          </a:p>
        </p:txBody>
      </p:sp>
      <p:sp>
        <p:nvSpPr>
          <p:cNvPr id="50" name="">
            <a:extLst xmlns:a="http://schemas.openxmlformats.org/drawingml/2006/main">
              <a:ext uri="{FF2B5EF4-FFF2-40B4-BE49-F238E27FC236}">
                <a16:creationId xmlns:a16="http://schemas.microsoft.com/office/drawing/2014/main" id="{C005A341-E368-45FA-AA5B-D111E8AD4B95}"/>
              </a:ext>
            </a:extLst>
          </p:cNvPr>
          <p:cNvSpPr>
            <a:spLocks xmlns:a="http://schemas.openxmlformats.org/drawingml/2006/main" noGrp="1"/>
          </p:cNvSpPr>
          <p:nvPr/>
        </p:nvSpPr>
        <p:spPr>
          <a:xfrm xmlns:a="http://schemas.openxmlformats.org/drawingml/2006/main">
            <a:off x="457200" y="5067300"/>
            <a:ext cx="6667500" cy="3429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51" name="">
            <a:extLst xmlns:a="http://schemas.openxmlformats.org/drawingml/2006/main">
              <a:ext uri="{FF2B5EF4-FFF2-40B4-BE49-F238E27FC236}">
                <a16:creationId xmlns:a16="http://schemas.microsoft.com/office/drawing/2014/main" id="{6F16A6DD-9C9B-4C1C-97F0-5CE7695A69B9}"/>
              </a:ext>
            </a:extLst>
          </p:cNvPr>
          <p:cNvSpPr>
            <a:spLocks xmlns:a="http://schemas.openxmlformats.org/drawingml/2006/main" noGrp="1"/>
          </p:cNvSpPr>
          <p:nvPr/>
        </p:nvSpPr>
        <p:spPr>
          <a:xfrm xmlns:a="http://schemas.openxmlformats.org/drawingml/2006/main">
            <a:off x="590550" y="51720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JTAG</a:t>
            </a:r>
          </a:p>
        </p:txBody>
      </p:sp>
      <p:sp>
        <p:nvSpPr>
          <p:cNvPr id="52" name="">
            <a:extLst xmlns:a="http://schemas.openxmlformats.org/drawingml/2006/main">
              <a:ext uri="{FF2B5EF4-FFF2-40B4-BE49-F238E27FC236}">
                <a16:creationId xmlns:a16="http://schemas.microsoft.com/office/drawing/2014/main" id="{F4F7989C-9721-4E77-BA2B-E3B18F1E371E}"/>
              </a:ext>
            </a:extLst>
          </p:cNvPr>
          <p:cNvSpPr>
            <a:spLocks xmlns:a="http://schemas.openxmlformats.org/drawingml/2006/main" noGrp="1"/>
          </p:cNvSpPr>
          <p:nvPr/>
        </p:nvSpPr>
        <p:spPr>
          <a:xfrm xmlns:a="http://schemas.openxmlformats.org/drawingml/2006/main">
            <a:off x="2400300" y="51720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TCK, TMS, TDI, TDO</a:t>
            </a:r>
          </a:p>
        </p:txBody>
      </p:sp>
      <p:sp>
        <p:nvSpPr>
          <p:cNvPr id="53" name="">
            <a:extLst xmlns:a="http://schemas.openxmlformats.org/drawingml/2006/main">
              <a:ext uri="{FF2B5EF4-FFF2-40B4-BE49-F238E27FC236}">
                <a16:creationId xmlns:a16="http://schemas.microsoft.com/office/drawing/2014/main" id="{F65107C1-8654-4657-B09D-904BBC112880}"/>
              </a:ext>
            </a:extLst>
          </p:cNvPr>
          <p:cNvSpPr>
            <a:spLocks xmlns:a="http://schemas.openxmlformats.org/drawingml/2006/main" noGrp="1"/>
          </p:cNvSpPr>
          <p:nvPr/>
        </p:nvSpPr>
        <p:spPr>
          <a:xfrm xmlns:a="http://schemas.openxmlformats.org/drawingml/2006/main">
            <a:off x="6305550" y="51720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4</a:t>
            </a:r>
          </a:p>
        </p:txBody>
      </p:sp>
      <p:sp>
        <p:nvSpPr>
          <p:cNvPr id="54" name="">
            <a:extLst xmlns:a="http://schemas.openxmlformats.org/drawingml/2006/main">
              <a:ext uri="{FF2B5EF4-FFF2-40B4-BE49-F238E27FC236}">
                <a16:creationId xmlns:a16="http://schemas.microsoft.com/office/drawing/2014/main" id="{28071A73-F330-458C-819F-040B8B12FC13}"/>
              </a:ext>
            </a:extLst>
          </p:cNvPr>
          <p:cNvSpPr>
            <a:spLocks xmlns:a="http://schemas.openxmlformats.org/drawingml/2006/main" noGrp="1"/>
          </p:cNvSpPr>
          <p:nvPr/>
        </p:nvSpPr>
        <p:spPr>
          <a:xfrm xmlns:a="http://schemas.openxmlformats.org/drawingml/2006/main">
            <a:off x="457200" y="5410200"/>
            <a:ext cx="6667500" cy="3429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55" name="">
            <a:extLst xmlns:a="http://schemas.openxmlformats.org/drawingml/2006/main">
              <a:ext uri="{FF2B5EF4-FFF2-40B4-BE49-F238E27FC236}">
                <a16:creationId xmlns:a16="http://schemas.microsoft.com/office/drawing/2014/main" id="{C4C0CDCB-696A-47E9-9117-2EEE016D04C2}"/>
              </a:ext>
            </a:extLst>
          </p:cNvPr>
          <p:cNvSpPr>
            <a:spLocks xmlns:a="http://schemas.openxmlformats.org/drawingml/2006/main" noGrp="1"/>
          </p:cNvSpPr>
          <p:nvPr/>
        </p:nvSpPr>
        <p:spPr>
          <a:xfrm xmlns:a="http://schemas.openxmlformats.org/drawingml/2006/main">
            <a:off x="590550" y="5514975"/>
            <a:ext cx="16002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Clock &amp; reset</a:t>
            </a:r>
          </a:p>
        </p:txBody>
      </p:sp>
      <p:sp>
        <p:nvSpPr>
          <p:cNvPr id="56" name="">
            <a:extLst xmlns:a="http://schemas.openxmlformats.org/drawingml/2006/main">
              <a:ext uri="{FF2B5EF4-FFF2-40B4-BE49-F238E27FC236}">
                <a16:creationId xmlns:a16="http://schemas.microsoft.com/office/drawing/2014/main" id="{21C07D79-6952-4603-8447-B245F00F4F67}"/>
              </a:ext>
            </a:extLst>
          </p:cNvPr>
          <p:cNvSpPr>
            <a:spLocks xmlns:a="http://schemas.openxmlformats.org/drawingml/2006/main" noGrp="1"/>
          </p:cNvSpPr>
          <p:nvPr/>
        </p:nvSpPr>
        <p:spPr>
          <a:xfrm xmlns:a="http://schemas.openxmlformats.org/drawingml/2006/main">
            <a:off x="2400300" y="5514975"/>
            <a:ext cx="36957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CLK, RST_N</a:t>
            </a:r>
          </a:p>
        </p:txBody>
      </p:sp>
      <p:sp>
        <p:nvSpPr>
          <p:cNvPr id="57" name="">
            <a:extLst xmlns:a="http://schemas.openxmlformats.org/drawingml/2006/main">
              <a:ext uri="{FF2B5EF4-FFF2-40B4-BE49-F238E27FC236}">
                <a16:creationId xmlns:a16="http://schemas.microsoft.com/office/drawing/2014/main" id="{4FE77D90-8D81-4E40-87F2-46D5A7DF8477}"/>
              </a:ext>
            </a:extLst>
          </p:cNvPr>
          <p:cNvSpPr>
            <a:spLocks xmlns:a="http://schemas.openxmlformats.org/drawingml/2006/main" noGrp="1"/>
          </p:cNvSpPr>
          <p:nvPr/>
        </p:nvSpPr>
        <p:spPr>
          <a:xfrm xmlns:a="http://schemas.openxmlformats.org/drawingml/2006/main">
            <a:off x="6305550" y="5514975"/>
            <a:ext cx="74295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1125">
                <a:solidFill>
                  <a:srgbClr val="6B7280"/>
                </a:solidFill>
                <a:latin typeface="Arial"/>
                <a:ea typeface="Arial"/>
                <a:cs typeface="Arial"/>
              </a:defRPr>
            </a:pPr>
            <a:r>
              <a:t>2</a:t>
            </a:r>
          </a:p>
        </p:txBody>
      </p:sp>
      <p:sp>
        <p:nvSpPr>
          <p:cNvPr id="58" name="">
            <a:extLst xmlns:a="http://schemas.openxmlformats.org/drawingml/2006/main">
              <a:ext uri="{FF2B5EF4-FFF2-40B4-BE49-F238E27FC236}">
                <a16:creationId xmlns:a16="http://schemas.microsoft.com/office/drawing/2014/main" id="{21660039-A234-490D-B899-457DDB6BCF00}"/>
              </a:ext>
            </a:extLst>
          </p:cNvPr>
          <p:cNvSpPr>
            <a:spLocks xmlns:a="http://schemas.openxmlformats.org/drawingml/2006/main" noGrp="1"/>
          </p:cNvSpPr>
          <p:nvPr/>
        </p:nvSpPr>
        <p:spPr>
          <a:xfrm xmlns:a="http://schemas.openxmlformats.org/drawingml/2006/main">
            <a:off x="7429500" y="1619250"/>
            <a:ext cx="2038350" cy="1485900"/>
          </a:xfrm>
          <a:prstGeom xmlns:a="http://schemas.openxmlformats.org/drawingml/2006/main" prst="roundRect">
            <a:avLst>
              <a:gd name="adj" fmla="val 5128"/>
            </a:avLst>
          </a:prstGeom>
          <a:solidFill xmlns:a="http://schemas.openxmlformats.org/drawingml/2006/main">
            <a:srgbClr val="F8FAFC"/>
          </a:solidFill>
          <a:ln xmlns:a="http://schemas.openxmlformats.org/drawingml/2006/main" w="9525">
            <a:solidFill>
              <a:srgbClr val="E2E8F0"/>
            </a:solidFill>
            <a:prstDash val="solid"/>
          </a:ln>
        </p:spPr>
      </p:sp>
      <p:sp>
        <p:nvSpPr>
          <p:cNvPr id="59" name="">
            <a:extLst xmlns:a="http://schemas.openxmlformats.org/drawingml/2006/main">
              <a:ext uri="{FF2B5EF4-FFF2-40B4-BE49-F238E27FC236}">
                <a16:creationId xmlns:a16="http://schemas.microsoft.com/office/drawing/2014/main" id="{8271E540-206C-4F6E-91C9-F8053793E65C}"/>
              </a:ext>
            </a:extLst>
          </p:cNvPr>
          <p:cNvSpPr>
            <a:spLocks xmlns:a="http://schemas.openxmlformats.org/drawingml/2006/main" noGrp="1"/>
          </p:cNvSpPr>
          <p:nvPr/>
        </p:nvSpPr>
        <p:spPr>
          <a:xfrm xmlns:a="http://schemas.openxmlformats.org/drawingml/2006/main">
            <a:off x="7543800" y="1771650"/>
            <a:ext cx="1809750" cy="4095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175" b="1">
                <a:solidFill>
                  <a:srgbClr val="0077A3"/>
                </a:solidFill>
                <a:latin typeface="Georgia"/>
                <a:ea typeface="Georgia"/>
                <a:cs typeface="Georgia"/>
              </a:defRPr>
            </a:pPr>
            <a:r>
              <a:t>9 × 9 mm</a:t>
            </a:r>
          </a:p>
        </p:txBody>
      </p:sp>
      <p:sp>
        <p:nvSpPr>
          <p:cNvPr id="60" name="">
            <a:extLst xmlns:a="http://schemas.openxmlformats.org/drawingml/2006/main">
              <a:ext uri="{FF2B5EF4-FFF2-40B4-BE49-F238E27FC236}">
                <a16:creationId xmlns:a16="http://schemas.microsoft.com/office/drawing/2014/main" id="{4E7C0DB7-7956-4C04-8290-319142BAD024}"/>
              </a:ext>
            </a:extLst>
          </p:cNvPr>
          <p:cNvSpPr>
            <a:spLocks xmlns:a="http://schemas.openxmlformats.org/drawingml/2006/main" noGrp="1"/>
          </p:cNvSpPr>
          <p:nvPr/>
        </p:nvSpPr>
        <p:spPr>
          <a:xfrm xmlns:a="http://schemas.openxmlformats.org/drawingml/2006/main">
            <a:off x="7543800" y="2200275"/>
            <a:ext cx="1809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QFN-64 BODY</a:t>
            </a:r>
          </a:p>
        </p:txBody>
      </p:sp>
      <p:sp>
        <p:nvSpPr>
          <p:cNvPr id="61" name="">
            <a:extLst xmlns:a="http://schemas.openxmlformats.org/drawingml/2006/main">
              <a:ext uri="{FF2B5EF4-FFF2-40B4-BE49-F238E27FC236}">
                <a16:creationId xmlns:a16="http://schemas.microsoft.com/office/drawing/2014/main" id="{B755109B-C7CF-4DA9-9CCA-7420E866E1DC}"/>
              </a:ext>
            </a:extLst>
          </p:cNvPr>
          <p:cNvSpPr>
            <a:spLocks xmlns:a="http://schemas.openxmlformats.org/drawingml/2006/main" noGrp="1"/>
          </p:cNvSpPr>
          <p:nvPr/>
        </p:nvSpPr>
        <p:spPr>
          <a:xfrm xmlns:a="http://schemas.openxmlformats.org/drawingml/2006/main">
            <a:off x="7562850" y="2447925"/>
            <a:ext cx="1771650" cy="6000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0.5 mm pitch, ground paddle</a:t>
            </a:r>
          </a:p>
        </p:txBody>
      </p:sp>
      <p:sp>
        <p:nvSpPr>
          <p:cNvPr id="62" name="">
            <a:extLst xmlns:a="http://schemas.openxmlformats.org/drawingml/2006/main">
              <a:ext uri="{FF2B5EF4-FFF2-40B4-BE49-F238E27FC236}">
                <a16:creationId xmlns:a16="http://schemas.microsoft.com/office/drawing/2014/main" id="{6F1FFF01-E92E-4BD4-9D82-24DE3955694E}"/>
              </a:ext>
            </a:extLst>
          </p:cNvPr>
          <p:cNvSpPr>
            <a:spLocks xmlns:a="http://schemas.openxmlformats.org/drawingml/2006/main" noGrp="1"/>
          </p:cNvSpPr>
          <p:nvPr/>
        </p:nvSpPr>
        <p:spPr>
          <a:xfrm xmlns:a="http://schemas.openxmlformats.org/drawingml/2006/main">
            <a:off x="9696450" y="1619250"/>
            <a:ext cx="2038350" cy="1485900"/>
          </a:xfrm>
          <a:prstGeom xmlns:a="http://schemas.openxmlformats.org/drawingml/2006/main" prst="roundRect">
            <a:avLst>
              <a:gd name="adj" fmla="val 5128"/>
            </a:avLst>
          </a:prstGeom>
          <a:solidFill xmlns:a="http://schemas.openxmlformats.org/drawingml/2006/main">
            <a:srgbClr val="F8FAFC"/>
          </a:solidFill>
          <a:ln xmlns:a="http://schemas.openxmlformats.org/drawingml/2006/main" w="9525">
            <a:solidFill>
              <a:srgbClr val="E2E8F0"/>
            </a:solidFill>
            <a:prstDash val="solid"/>
          </a:ln>
        </p:spPr>
      </p:sp>
      <p:sp>
        <p:nvSpPr>
          <p:cNvPr id="63" name="">
            <a:extLst xmlns:a="http://schemas.openxmlformats.org/drawingml/2006/main">
              <a:ext uri="{FF2B5EF4-FFF2-40B4-BE49-F238E27FC236}">
                <a16:creationId xmlns:a16="http://schemas.microsoft.com/office/drawing/2014/main" id="{D90FDB30-63AF-4E72-926E-2847E8FB36E3}"/>
              </a:ext>
            </a:extLst>
          </p:cNvPr>
          <p:cNvSpPr>
            <a:spLocks xmlns:a="http://schemas.openxmlformats.org/drawingml/2006/main" noGrp="1"/>
          </p:cNvSpPr>
          <p:nvPr/>
        </p:nvSpPr>
        <p:spPr>
          <a:xfrm xmlns:a="http://schemas.openxmlformats.org/drawingml/2006/main">
            <a:off x="9810750" y="1771650"/>
            <a:ext cx="1809750" cy="4095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175" b="1">
                <a:solidFill>
                  <a:srgbClr val="0A9396"/>
                </a:solidFill>
                <a:latin typeface="Georgia"/>
                <a:ea typeface="Georgia"/>
                <a:cs typeface="Georgia"/>
              </a:defRPr>
            </a:pPr>
            <a:r>
              <a:t>44</a:t>
            </a:r>
          </a:p>
        </p:txBody>
      </p:sp>
      <p:sp>
        <p:nvSpPr>
          <p:cNvPr id="64" name="">
            <a:extLst xmlns:a="http://schemas.openxmlformats.org/drawingml/2006/main">
              <a:ext uri="{FF2B5EF4-FFF2-40B4-BE49-F238E27FC236}">
                <a16:creationId xmlns:a16="http://schemas.microsoft.com/office/drawing/2014/main" id="{4A6C9E9A-6170-4DB3-84D1-98C64AE41E62}"/>
              </a:ext>
            </a:extLst>
          </p:cNvPr>
          <p:cNvSpPr>
            <a:spLocks xmlns:a="http://schemas.openxmlformats.org/drawingml/2006/main" noGrp="1"/>
          </p:cNvSpPr>
          <p:nvPr/>
        </p:nvSpPr>
        <p:spPr>
          <a:xfrm xmlns:a="http://schemas.openxmlformats.org/drawingml/2006/main">
            <a:off x="9810750" y="2200275"/>
            <a:ext cx="1809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SIGNAL PINS</a:t>
            </a:r>
          </a:p>
        </p:txBody>
      </p:sp>
      <p:sp>
        <p:nvSpPr>
          <p:cNvPr id="65" name="">
            <a:extLst xmlns:a="http://schemas.openxmlformats.org/drawingml/2006/main">
              <a:ext uri="{FF2B5EF4-FFF2-40B4-BE49-F238E27FC236}">
                <a16:creationId xmlns:a16="http://schemas.microsoft.com/office/drawing/2014/main" id="{9DA16BBC-8C53-43BB-BE76-EF4E16C7ABAA}"/>
              </a:ext>
            </a:extLst>
          </p:cNvPr>
          <p:cNvSpPr>
            <a:spLocks xmlns:a="http://schemas.openxmlformats.org/drawingml/2006/main" noGrp="1"/>
          </p:cNvSpPr>
          <p:nvPr/>
        </p:nvSpPr>
        <p:spPr>
          <a:xfrm xmlns:a="http://schemas.openxmlformats.org/drawingml/2006/main">
            <a:off x="9829800" y="2447925"/>
            <a:ext cx="1771650" cy="6000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Plus 20 supplies and grounds</a:t>
            </a:r>
          </a:p>
        </p:txBody>
      </p:sp>
      <p:sp>
        <p:nvSpPr>
          <p:cNvPr id="66" name="">
            <a:extLst xmlns:a="http://schemas.openxmlformats.org/drawingml/2006/main">
              <a:ext uri="{FF2B5EF4-FFF2-40B4-BE49-F238E27FC236}">
                <a16:creationId xmlns:a16="http://schemas.microsoft.com/office/drawing/2014/main" id="{62FE79B6-8909-4B47-8A31-C2B578019A58}"/>
              </a:ext>
            </a:extLst>
          </p:cNvPr>
          <p:cNvSpPr>
            <a:spLocks xmlns:a="http://schemas.openxmlformats.org/drawingml/2006/main" noGrp="1"/>
          </p:cNvSpPr>
          <p:nvPr/>
        </p:nvSpPr>
        <p:spPr>
          <a:xfrm xmlns:a="http://schemas.openxmlformats.org/drawingml/2006/main">
            <a:off x="7429500" y="3257550"/>
            <a:ext cx="2038350" cy="1485900"/>
          </a:xfrm>
          <a:prstGeom xmlns:a="http://schemas.openxmlformats.org/drawingml/2006/main" prst="roundRect">
            <a:avLst>
              <a:gd name="adj" fmla="val 5128"/>
            </a:avLst>
          </a:prstGeom>
          <a:solidFill xmlns:a="http://schemas.openxmlformats.org/drawingml/2006/main">
            <a:srgbClr val="F8FAFC"/>
          </a:solidFill>
          <a:ln xmlns:a="http://schemas.openxmlformats.org/drawingml/2006/main" w="9525">
            <a:solidFill>
              <a:srgbClr val="E2E8F0"/>
            </a:solidFill>
            <a:prstDash val="solid"/>
          </a:ln>
        </p:spPr>
      </p:sp>
      <p:sp>
        <p:nvSpPr>
          <p:cNvPr id="67" name="">
            <a:extLst xmlns:a="http://schemas.openxmlformats.org/drawingml/2006/main">
              <a:ext uri="{FF2B5EF4-FFF2-40B4-BE49-F238E27FC236}">
                <a16:creationId xmlns:a16="http://schemas.microsoft.com/office/drawing/2014/main" id="{8D4A0137-0FAD-4527-B918-B8C94067D38F}"/>
              </a:ext>
            </a:extLst>
          </p:cNvPr>
          <p:cNvSpPr>
            <a:spLocks xmlns:a="http://schemas.openxmlformats.org/drawingml/2006/main" noGrp="1"/>
          </p:cNvSpPr>
          <p:nvPr/>
        </p:nvSpPr>
        <p:spPr>
          <a:xfrm xmlns:a="http://schemas.openxmlformats.org/drawingml/2006/main">
            <a:off x="7543800" y="3409950"/>
            <a:ext cx="1809750" cy="4095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175" b="1">
                <a:solidFill>
                  <a:srgbClr val="0A9396"/>
                </a:solidFill>
                <a:latin typeface="Georgia"/>
                <a:ea typeface="Georgia"/>
                <a:cs typeface="Georgia"/>
              </a:defRPr>
            </a:pPr>
            <a:r>
              <a:t>1.8 V</a:t>
            </a:r>
          </a:p>
        </p:txBody>
      </p:sp>
      <p:sp>
        <p:nvSpPr>
          <p:cNvPr id="68" name="">
            <a:extLst xmlns:a="http://schemas.openxmlformats.org/drawingml/2006/main">
              <a:ext uri="{FF2B5EF4-FFF2-40B4-BE49-F238E27FC236}">
                <a16:creationId xmlns:a16="http://schemas.microsoft.com/office/drawing/2014/main" id="{7ADC1284-CA11-4EDC-9E67-C9738F89275F}"/>
              </a:ext>
            </a:extLst>
          </p:cNvPr>
          <p:cNvSpPr>
            <a:spLocks xmlns:a="http://schemas.openxmlformats.org/drawingml/2006/main" noGrp="1"/>
          </p:cNvSpPr>
          <p:nvPr/>
        </p:nvSpPr>
        <p:spPr>
          <a:xfrm xmlns:a="http://schemas.openxmlformats.org/drawingml/2006/main">
            <a:off x="7543800" y="3838575"/>
            <a:ext cx="1809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CORE SUPPLY</a:t>
            </a:r>
          </a:p>
        </p:txBody>
      </p:sp>
      <p:sp>
        <p:nvSpPr>
          <p:cNvPr id="69" name="">
            <a:extLst xmlns:a="http://schemas.openxmlformats.org/drawingml/2006/main">
              <a:ext uri="{FF2B5EF4-FFF2-40B4-BE49-F238E27FC236}">
                <a16:creationId xmlns:a16="http://schemas.microsoft.com/office/drawing/2014/main" id="{BA43500F-F8C2-467E-96FE-92AA63638CDF}"/>
              </a:ext>
            </a:extLst>
          </p:cNvPr>
          <p:cNvSpPr>
            <a:spLocks xmlns:a="http://schemas.openxmlformats.org/drawingml/2006/main" noGrp="1"/>
          </p:cNvSpPr>
          <p:nvPr/>
        </p:nvSpPr>
        <p:spPr>
          <a:xfrm xmlns:a="http://schemas.openxmlformats.org/drawingml/2006/main">
            <a:off x="7562850" y="4086225"/>
            <a:ext cx="1771650" cy="6000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I/O pad ring at 3.3 V</a:t>
            </a:r>
          </a:p>
        </p:txBody>
      </p:sp>
      <p:sp>
        <p:nvSpPr>
          <p:cNvPr id="70" name="">
            <a:extLst xmlns:a="http://schemas.openxmlformats.org/drawingml/2006/main">
              <a:ext uri="{FF2B5EF4-FFF2-40B4-BE49-F238E27FC236}">
                <a16:creationId xmlns:a16="http://schemas.microsoft.com/office/drawing/2014/main" id="{969FACB4-E7C0-4AA2-AEC2-1A47FBCFF450}"/>
              </a:ext>
            </a:extLst>
          </p:cNvPr>
          <p:cNvSpPr>
            <a:spLocks xmlns:a="http://schemas.openxmlformats.org/drawingml/2006/main" noGrp="1"/>
          </p:cNvSpPr>
          <p:nvPr/>
        </p:nvSpPr>
        <p:spPr>
          <a:xfrm xmlns:a="http://schemas.openxmlformats.org/drawingml/2006/main">
            <a:off x="9696450" y="3257550"/>
            <a:ext cx="2038350" cy="1485900"/>
          </a:xfrm>
          <a:prstGeom xmlns:a="http://schemas.openxmlformats.org/drawingml/2006/main" prst="roundRect">
            <a:avLst>
              <a:gd name="adj" fmla="val 5128"/>
            </a:avLst>
          </a:prstGeom>
          <a:solidFill xmlns:a="http://schemas.openxmlformats.org/drawingml/2006/main">
            <a:srgbClr val="F8FAFC"/>
          </a:solidFill>
          <a:ln xmlns:a="http://schemas.openxmlformats.org/drawingml/2006/main" w="9525">
            <a:solidFill>
              <a:srgbClr val="E2E8F0"/>
            </a:solidFill>
            <a:prstDash val="solid"/>
          </a:ln>
        </p:spPr>
      </p:sp>
      <p:sp>
        <p:nvSpPr>
          <p:cNvPr id="71" name="">
            <a:extLst xmlns:a="http://schemas.openxmlformats.org/drawingml/2006/main">
              <a:ext uri="{FF2B5EF4-FFF2-40B4-BE49-F238E27FC236}">
                <a16:creationId xmlns:a16="http://schemas.microsoft.com/office/drawing/2014/main" id="{7D28F007-8D51-43CB-983B-B8B7A172CE79}"/>
              </a:ext>
            </a:extLst>
          </p:cNvPr>
          <p:cNvSpPr>
            <a:spLocks xmlns:a="http://schemas.openxmlformats.org/drawingml/2006/main" noGrp="1"/>
          </p:cNvSpPr>
          <p:nvPr/>
        </p:nvSpPr>
        <p:spPr>
          <a:xfrm xmlns:a="http://schemas.openxmlformats.org/drawingml/2006/main">
            <a:off x="9810750" y="3409950"/>
            <a:ext cx="1809750" cy="4095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2175" b="1">
                <a:solidFill>
                  <a:srgbClr val="0A9396"/>
                </a:solidFill>
                <a:latin typeface="Georgia"/>
                <a:ea typeface="Georgia"/>
                <a:cs typeface="Georgia"/>
              </a:defRPr>
            </a:pPr>
            <a:r>
              <a:t>Identical</a:t>
            </a:r>
          </a:p>
        </p:txBody>
      </p:sp>
      <p:sp>
        <p:nvSpPr>
          <p:cNvPr id="72" name="">
            <a:extLst xmlns:a="http://schemas.openxmlformats.org/drawingml/2006/main">
              <a:ext uri="{FF2B5EF4-FFF2-40B4-BE49-F238E27FC236}">
                <a16:creationId xmlns:a16="http://schemas.microsoft.com/office/drawing/2014/main" id="{D057CC77-6CA6-48C0-A8D1-D5D6F4D6B3E2}"/>
              </a:ext>
            </a:extLst>
          </p:cNvPr>
          <p:cNvSpPr>
            <a:spLocks xmlns:a="http://schemas.openxmlformats.org/drawingml/2006/main" noGrp="1"/>
          </p:cNvSpPr>
          <p:nvPr/>
        </p:nvSpPr>
        <p:spPr>
          <a:xfrm xmlns:a="http://schemas.openxmlformats.org/drawingml/2006/main">
            <a:off x="9810750" y="3838575"/>
            <a:ext cx="1809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b="1">
                <a:solidFill>
                  <a:srgbClr val="1E293B"/>
                </a:solidFill>
                <a:latin typeface="Arial"/>
                <a:ea typeface="Arial"/>
                <a:cs typeface="Arial"/>
              </a:defRPr>
            </a:pPr>
            <a:r>
              <a:t>DG32-2DOM PINOUT</a:t>
            </a:r>
          </a:p>
        </p:txBody>
      </p:sp>
      <p:sp>
        <p:nvSpPr>
          <p:cNvPr id="73" name="">
            <a:extLst xmlns:a="http://schemas.openxmlformats.org/drawingml/2006/main">
              <a:ext uri="{FF2B5EF4-FFF2-40B4-BE49-F238E27FC236}">
                <a16:creationId xmlns:a16="http://schemas.microsoft.com/office/drawing/2014/main" id="{CF8878D6-30FF-4BAC-9D4A-A6FFB7B7C35D}"/>
              </a:ext>
            </a:extLst>
          </p:cNvPr>
          <p:cNvSpPr>
            <a:spLocks xmlns:a="http://schemas.openxmlformats.org/drawingml/2006/main" noGrp="1"/>
          </p:cNvSpPr>
          <p:nvPr/>
        </p:nvSpPr>
        <p:spPr>
          <a:xfrm xmlns:a="http://schemas.openxmlformats.org/drawingml/2006/main">
            <a:off x="9829800" y="4086225"/>
            <a:ext cx="1771650" cy="6000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The engine adds no pads</a:t>
            </a:r>
          </a:p>
        </p:txBody>
      </p:sp>
      <p:sp>
        <p:nvSpPr>
          <p:cNvPr id="74" name="">
            <a:extLst xmlns:a="http://schemas.openxmlformats.org/drawingml/2006/main">
              <a:ext uri="{FF2B5EF4-FFF2-40B4-BE49-F238E27FC236}">
                <a16:creationId xmlns:a16="http://schemas.microsoft.com/office/drawing/2014/main" id="{247597CA-73C1-47F1-8556-C78D4CD545C2}"/>
              </a:ext>
            </a:extLst>
          </p:cNvPr>
          <p:cNvSpPr>
            <a:spLocks xmlns:a="http://schemas.openxmlformats.org/drawingml/2006/main" noGrp="1"/>
          </p:cNvSpPr>
          <p:nvPr/>
        </p:nvSpPr>
        <p:spPr>
          <a:xfrm xmlns:a="http://schemas.openxmlformats.org/drawingml/2006/main">
            <a:off x="7429500" y="4895850"/>
            <a:ext cx="43053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75" name="">
            <a:extLst xmlns:a="http://schemas.openxmlformats.org/drawingml/2006/main">
              <a:ext uri="{FF2B5EF4-FFF2-40B4-BE49-F238E27FC236}">
                <a16:creationId xmlns:a16="http://schemas.microsoft.com/office/drawing/2014/main" id="{6130395A-5995-43CC-A629-465D6D5DC6AB}"/>
              </a:ext>
            </a:extLst>
          </p:cNvPr>
          <p:cNvSpPr>
            <a:spLocks xmlns:a="http://schemas.openxmlformats.org/drawingml/2006/main" noGrp="1"/>
          </p:cNvSpPr>
          <p:nvPr/>
        </p:nvSpPr>
        <p:spPr>
          <a:xfrm xmlns:a="http://schemas.openxmlformats.org/drawingml/2006/main">
            <a:off x="7429500" y="4895850"/>
            <a:ext cx="57150" cy="124777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76" name="">
            <a:extLst xmlns:a="http://schemas.openxmlformats.org/drawingml/2006/main">
              <a:ext uri="{FF2B5EF4-FFF2-40B4-BE49-F238E27FC236}">
                <a16:creationId xmlns:a16="http://schemas.microsoft.com/office/drawing/2014/main" id="{FF322E27-837F-448F-B992-5B29EDF0701A}"/>
              </a:ext>
            </a:extLst>
          </p:cNvPr>
          <p:cNvSpPr>
            <a:spLocks xmlns:a="http://schemas.openxmlformats.org/drawingml/2006/main" noGrp="1"/>
          </p:cNvSpPr>
          <p:nvPr/>
        </p:nvSpPr>
        <p:spPr>
          <a:xfrm xmlns:a="http://schemas.openxmlformats.org/drawingml/2006/main">
            <a:off x="7658100" y="5086350"/>
            <a:ext cx="38862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FAULT_N is the hardware trip</a:t>
            </a:r>
          </a:p>
        </p:txBody>
      </p:sp>
      <p:sp>
        <p:nvSpPr>
          <p:cNvPr id="77" name="">
            <a:extLst xmlns:a="http://schemas.openxmlformats.org/drawingml/2006/main">
              <a:ext uri="{FF2B5EF4-FFF2-40B4-BE49-F238E27FC236}">
                <a16:creationId xmlns:a16="http://schemas.microsoft.com/office/drawing/2014/main" id="{B27E684D-5043-4116-AFD6-E09E7E212570}"/>
              </a:ext>
            </a:extLst>
          </p:cNvPr>
          <p:cNvSpPr>
            <a:spLocks xmlns:a="http://schemas.openxmlformats.org/drawingml/2006/main" noGrp="1"/>
          </p:cNvSpPr>
          <p:nvPr/>
        </p:nvSpPr>
        <p:spPr>
          <a:xfrm xmlns:a="http://schemas.openxmlformats.org/drawingml/2006/main">
            <a:off x="7658100" y="5448300"/>
            <a:ext cx="3848100" cy="5619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Route it to the gate-driver enable so a CPU disagreement turns the bridge off.</a:t>
            </a:r>
          </a:p>
        </p:txBody>
      </p:sp>
      <p:sp>
        <p:nvSpPr>
          <p:cNvPr id="78" name="">
            <a:extLst xmlns:a="http://schemas.openxmlformats.org/drawingml/2006/main">
              <a:ext uri="{FF2B5EF4-FFF2-40B4-BE49-F238E27FC236}">
                <a16:creationId xmlns:a16="http://schemas.microsoft.com/office/drawing/2014/main" id="{A6D9E769-5E34-4669-94B0-3F81424FD03A}"/>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DG32-LITE preliminary datasheet §2–3, §5, §10; DG32-2DOM preliminary datasheet §2 (identical pinout).</a:t>
            </a:r>
          </a:p>
        </p:txBody>
      </p:sp>
    </p:spTree>
    <p:extLst>
      <p:ext uri="{BB962C8B-B14F-4D97-AF65-F5344CB8AC3E}">
        <p14:creationId xmlns:p14="http://schemas.microsoft.com/office/powerpoint/2010/main" val="1826471261"/>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44" name="">
            <a:extLst xmlns:a="http://schemas.openxmlformats.org/drawingml/2006/main">
              <a:ext uri="{FF2B5EF4-FFF2-40B4-BE49-F238E27FC236}">
                <a16:creationId xmlns:a16="http://schemas.microsoft.com/office/drawing/2014/main" id="{6F2D19A3-D059-4012-9E5D-0BECC095A125}"/>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9091616-F123-4669-BE46-8EBE0BEEEA6C}"/>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13 · COMPUTE VARIANT</a:t>
            </a:r>
          </a:p>
        </p:txBody>
      </p:sp>
      <p:sp>
        <p:nvSpPr>
          <p:cNvPr id="3" name="">
            <a:extLst xmlns:a="http://schemas.openxmlformats.org/drawingml/2006/main">
              <a:ext uri="{FF2B5EF4-FFF2-40B4-BE49-F238E27FC236}">
                <a16:creationId xmlns:a16="http://schemas.microsoft.com/office/drawing/2014/main" id="{2D56AB40-9A03-450B-8540-C10D793303AE}"/>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DG32-2DOM adds AI without slowing control</a:t>
            </a:r>
          </a:p>
        </p:txBody>
      </p:sp>
      <p:sp>
        <p:nvSpPr>
          <p:cNvPr id="4" name="">
            <a:extLst xmlns:a="http://schemas.openxmlformats.org/drawingml/2006/main">
              <a:ext uri="{FF2B5EF4-FFF2-40B4-BE49-F238E27FC236}">
                <a16:creationId xmlns:a16="http://schemas.microsoft.com/office/drawing/2014/main" id="{EB8F39DC-6195-4AC4-B667-DB82EA3B5905}"/>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same chip plus an INT8 attention engine on its own clock, in the same 64-pin footprint</a:t>
            </a:r>
          </a:p>
        </p:txBody>
      </p:sp>
      <p:sp>
        <p:nvSpPr>
          <p:cNvPr id="5" name="">
            <a:extLst xmlns:a="http://schemas.openxmlformats.org/drawingml/2006/main">
              <a:ext uri="{FF2B5EF4-FFF2-40B4-BE49-F238E27FC236}">
                <a16:creationId xmlns:a16="http://schemas.microsoft.com/office/drawing/2014/main" id="{091F134C-12C9-411B-BFDF-A518C4FE4C28}"/>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E6EBFE1-CC52-4339-838C-60A7A87257E1}"/>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A8B6F06-A420-42CA-86F0-531F85C03293}"/>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6E22CFB3-677D-41F5-86EE-BBB48997102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13</a:t>
            </a:r>
          </a:p>
        </p:txBody>
      </p:sp>
      <p:sp>
        <p:nvSpPr>
          <p:cNvPr id="9" name="">
            <a:extLst xmlns:a="http://schemas.openxmlformats.org/drawingml/2006/main">
              <a:ext uri="{FF2B5EF4-FFF2-40B4-BE49-F238E27FC236}">
                <a16:creationId xmlns:a16="http://schemas.microsoft.com/office/drawing/2014/main" id="{A97FCB29-3D9F-4C79-A7D7-6080A5C38DAD}"/>
              </a:ext>
            </a:extLst>
          </p:cNvPr>
          <p:cNvSpPr>
            <a:spLocks xmlns:a="http://schemas.openxmlformats.org/drawingml/2006/main" noGrp="1"/>
          </p:cNvSpPr>
          <p:nvPr/>
        </p:nvSpPr>
        <p:spPr>
          <a:xfrm xmlns:a="http://schemas.openxmlformats.org/drawingml/2006/main">
            <a:off x="457200" y="1676400"/>
            <a:ext cx="2857500" cy="2857500"/>
          </a:xfrm>
          <a:prstGeom xmlns:a="http://schemas.openxmlformats.org/drawingml/2006/main" prst="rect">
            <a:avLst/>
          </a:prstGeom>
          <a:solidFill xmlns:a="http://schemas.openxmlformats.org/drawingml/2006/main">
            <a:srgbClr val="E8F8FC"/>
          </a:solidFill>
          <a:ln xmlns:a="http://schemas.openxmlformats.org/drawingml/2006/main" w="19050">
            <a:solidFill>
              <a:srgbClr val="00B4D8"/>
            </a:solidFill>
            <a:prstDash val="solid"/>
          </a:ln>
        </p:spPr>
      </p:sp>
      <p:sp>
        <p:nvSpPr>
          <p:cNvPr id="10" name="">
            <a:extLst xmlns:a="http://schemas.openxmlformats.org/drawingml/2006/main">
              <a:ext uri="{FF2B5EF4-FFF2-40B4-BE49-F238E27FC236}">
                <a16:creationId xmlns:a16="http://schemas.microsoft.com/office/drawing/2014/main" id="{73E6FA02-2570-4911-A1DF-42AC7F1F8DB6}"/>
              </a:ext>
            </a:extLst>
          </p:cNvPr>
          <p:cNvSpPr>
            <a:spLocks xmlns:a="http://schemas.openxmlformats.org/drawingml/2006/main" noGrp="1"/>
          </p:cNvSpPr>
          <p:nvPr/>
        </p:nvSpPr>
        <p:spPr>
          <a:xfrm xmlns:a="http://schemas.openxmlformats.org/drawingml/2006/main">
            <a:off x="457200" y="1676400"/>
            <a:ext cx="2857500"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C39107D-1265-4C12-8416-E57BECF6872C}"/>
              </a:ext>
            </a:extLst>
          </p:cNvPr>
          <p:cNvSpPr>
            <a:spLocks xmlns:a="http://schemas.openxmlformats.org/drawingml/2006/main" noGrp="1"/>
          </p:cNvSpPr>
          <p:nvPr/>
        </p:nvSpPr>
        <p:spPr>
          <a:xfrm xmlns:a="http://schemas.openxmlformats.org/drawingml/2006/main">
            <a:off x="609600" y="1847850"/>
            <a:ext cx="25527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50 MHz control domain</a:t>
            </a:r>
          </a:p>
        </p:txBody>
      </p:sp>
      <p:sp>
        <p:nvSpPr>
          <p:cNvPr id="12" name="">
            <a:extLst xmlns:a="http://schemas.openxmlformats.org/drawingml/2006/main">
              <a:ext uri="{FF2B5EF4-FFF2-40B4-BE49-F238E27FC236}">
                <a16:creationId xmlns:a16="http://schemas.microsoft.com/office/drawing/2014/main" id="{BB8FE3F3-174A-4DD9-9691-56DA76949660}"/>
              </a:ext>
            </a:extLst>
          </p:cNvPr>
          <p:cNvSpPr>
            <a:spLocks xmlns:a="http://schemas.openxmlformats.org/drawingml/2006/main" noGrp="1"/>
          </p:cNvSpPr>
          <p:nvPr/>
        </p:nvSpPr>
        <p:spPr>
          <a:xfrm xmlns:a="http://schemas.openxmlformats.org/drawingml/2006/main">
            <a:off x="647700" y="2286000"/>
            <a:ext cx="2476500" cy="495300"/>
          </a:xfrm>
          <a:prstGeom xmlns:a="http://schemas.openxmlformats.org/drawingml/2006/main" prst="roundRect">
            <a:avLst>
              <a:gd name="adj" fmla="val 15385"/>
            </a:avLst>
          </a:prstGeom>
          <a:solidFill xmlns:a="http://schemas.openxmlformats.org/drawingml/2006/main">
            <a:srgbClr val="FFFFFF"/>
          </a:solidFill>
          <a:ln xmlns:a="http://schemas.openxmlformats.org/drawingml/2006/main" w="9525">
            <a:solidFill>
              <a:srgbClr val="00B4D8"/>
            </a:solidFill>
            <a:prstDash val="solid"/>
          </a:ln>
        </p:spPr>
      </p:sp>
      <p:sp>
        <p:nvSpPr>
          <p:cNvPr id="13" name="">
            <a:extLst xmlns:a="http://schemas.openxmlformats.org/drawingml/2006/main">
              <a:ext uri="{FF2B5EF4-FFF2-40B4-BE49-F238E27FC236}">
                <a16:creationId xmlns:a16="http://schemas.microsoft.com/office/drawing/2014/main" id="{BF094150-4336-4F52-AD41-3C91C1B2EB0F}"/>
              </a:ext>
            </a:extLst>
          </p:cNvPr>
          <p:cNvSpPr>
            <a:spLocks xmlns:a="http://schemas.openxmlformats.org/drawingml/2006/main" noGrp="1"/>
          </p:cNvSpPr>
          <p:nvPr/>
        </p:nvSpPr>
        <p:spPr>
          <a:xfrm xmlns:a="http://schemas.openxmlformats.org/drawingml/2006/main">
            <a:off x="781050" y="2409825"/>
            <a:ext cx="22098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Lockstep CPU pair</a:t>
            </a:r>
          </a:p>
        </p:txBody>
      </p:sp>
      <p:sp>
        <p:nvSpPr>
          <p:cNvPr id="14" name="">
            <a:extLst xmlns:a="http://schemas.openxmlformats.org/drawingml/2006/main">
              <a:ext uri="{FF2B5EF4-FFF2-40B4-BE49-F238E27FC236}">
                <a16:creationId xmlns:a16="http://schemas.microsoft.com/office/drawing/2014/main" id="{A69B8F05-952B-485C-B299-34759CC6C02D}"/>
              </a:ext>
            </a:extLst>
          </p:cNvPr>
          <p:cNvSpPr>
            <a:spLocks xmlns:a="http://schemas.openxmlformats.org/drawingml/2006/main" noGrp="1"/>
          </p:cNvSpPr>
          <p:nvPr/>
        </p:nvSpPr>
        <p:spPr>
          <a:xfrm xmlns:a="http://schemas.openxmlformats.org/drawingml/2006/main">
            <a:off x="647700" y="2914650"/>
            <a:ext cx="2476500" cy="495300"/>
          </a:xfrm>
          <a:prstGeom xmlns:a="http://schemas.openxmlformats.org/drawingml/2006/main" prst="roundRect">
            <a:avLst>
              <a:gd name="adj" fmla="val 15385"/>
            </a:avLst>
          </a:prstGeom>
          <a:solidFill xmlns:a="http://schemas.openxmlformats.org/drawingml/2006/main">
            <a:srgbClr val="FFFFFF"/>
          </a:solidFill>
          <a:ln xmlns:a="http://schemas.openxmlformats.org/drawingml/2006/main" w="9525">
            <a:solidFill>
              <a:srgbClr val="00B4D8"/>
            </a:solidFill>
            <a:prstDash val="solid"/>
          </a:ln>
        </p:spPr>
      </p:sp>
      <p:sp>
        <p:nvSpPr>
          <p:cNvPr id="15" name="">
            <a:extLst xmlns:a="http://schemas.openxmlformats.org/drawingml/2006/main">
              <a:ext uri="{FF2B5EF4-FFF2-40B4-BE49-F238E27FC236}">
                <a16:creationId xmlns:a16="http://schemas.microsoft.com/office/drawing/2014/main" id="{3DCDE87A-10A7-40DD-9A81-70017A1D7786}"/>
              </a:ext>
            </a:extLst>
          </p:cNvPr>
          <p:cNvSpPr>
            <a:spLocks xmlns:a="http://schemas.openxmlformats.org/drawingml/2006/main" noGrp="1"/>
          </p:cNvSpPr>
          <p:nvPr/>
        </p:nvSpPr>
        <p:spPr>
          <a:xfrm xmlns:a="http://schemas.openxmlformats.org/drawingml/2006/main">
            <a:off x="781050" y="3038475"/>
            <a:ext cx="22098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Motor peripherals</a:t>
            </a:r>
          </a:p>
        </p:txBody>
      </p:sp>
      <p:sp>
        <p:nvSpPr>
          <p:cNvPr id="16" name="">
            <a:extLst xmlns:a="http://schemas.openxmlformats.org/drawingml/2006/main">
              <a:ext uri="{FF2B5EF4-FFF2-40B4-BE49-F238E27FC236}">
                <a16:creationId xmlns:a16="http://schemas.microsoft.com/office/drawing/2014/main" id="{40E69233-8748-4124-827F-E773FB94ED4A}"/>
              </a:ext>
            </a:extLst>
          </p:cNvPr>
          <p:cNvSpPr>
            <a:spLocks xmlns:a="http://schemas.openxmlformats.org/drawingml/2006/main" noGrp="1"/>
          </p:cNvSpPr>
          <p:nvPr/>
        </p:nvSpPr>
        <p:spPr>
          <a:xfrm xmlns:a="http://schemas.openxmlformats.org/drawingml/2006/main">
            <a:off x="647700" y="3543300"/>
            <a:ext cx="2476500" cy="495300"/>
          </a:xfrm>
          <a:prstGeom xmlns:a="http://schemas.openxmlformats.org/drawingml/2006/main" prst="roundRect">
            <a:avLst>
              <a:gd name="adj" fmla="val 15385"/>
            </a:avLst>
          </a:prstGeom>
          <a:solidFill xmlns:a="http://schemas.openxmlformats.org/drawingml/2006/main">
            <a:srgbClr val="FFFFFF"/>
          </a:solidFill>
          <a:ln xmlns:a="http://schemas.openxmlformats.org/drawingml/2006/main" w="9525">
            <a:solidFill>
              <a:srgbClr val="00B4D8"/>
            </a:solidFill>
            <a:prstDash val="solid"/>
          </a:ln>
        </p:spPr>
      </p:sp>
      <p:sp>
        <p:nvSpPr>
          <p:cNvPr id="17" name="">
            <a:extLst xmlns:a="http://schemas.openxmlformats.org/drawingml/2006/main">
              <a:ext uri="{FF2B5EF4-FFF2-40B4-BE49-F238E27FC236}">
                <a16:creationId xmlns:a16="http://schemas.microsoft.com/office/drawing/2014/main" id="{3204336A-D2FA-468E-AF67-52E91997EBCC}"/>
              </a:ext>
            </a:extLst>
          </p:cNvPr>
          <p:cNvSpPr>
            <a:spLocks xmlns:a="http://schemas.openxmlformats.org/drawingml/2006/main" noGrp="1"/>
          </p:cNvSpPr>
          <p:nvPr/>
        </p:nvSpPr>
        <p:spPr>
          <a:xfrm xmlns:a="http://schemas.openxmlformats.org/drawingml/2006/main">
            <a:off x="781050" y="3667125"/>
            <a:ext cx="22098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Boot ROM · SRAM · bus</a:t>
            </a:r>
          </a:p>
        </p:txBody>
      </p:sp>
      <p:sp>
        <p:nvSpPr>
          <p:cNvPr id="18" name="">
            <a:extLst xmlns:a="http://schemas.openxmlformats.org/drawingml/2006/main">
              <a:ext uri="{FF2B5EF4-FFF2-40B4-BE49-F238E27FC236}">
                <a16:creationId xmlns:a16="http://schemas.microsoft.com/office/drawing/2014/main" id="{A58C17AD-4BE8-401A-86FB-E5197852D60A}"/>
              </a:ext>
            </a:extLst>
          </p:cNvPr>
          <p:cNvSpPr>
            <a:spLocks xmlns:a="http://schemas.openxmlformats.org/drawingml/2006/main" noGrp="1"/>
          </p:cNvSpPr>
          <p:nvPr/>
        </p:nvSpPr>
        <p:spPr>
          <a:xfrm xmlns:a="http://schemas.openxmlformats.org/drawingml/2006/main">
            <a:off x="3448050" y="2857500"/>
            <a:ext cx="1200150" cy="571500"/>
          </a:xfrm>
          <a:prstGeom xmlns:a="http://schemas.openxmlformats.org/drawingml/2006/main" prst="leftRightArrow">
            <a:avLst/>
          </a:prstGeom>
          <a:solidFill xmlns:a="http://schemas.openxmlformats.org/drawingml/2006/main">
            <a:srgbClr val="0A9396"/>
          </a:solidFill>
          <a:ln xmlns:a="http://schemas.openxmlformats.org/drawingml/2006/main" w="9525">
            <a:solidFill>
              <a:srgbClr val="0A9396"/>
            </a:solidFill>
            <a:prstDash val="solid"/>
          </a:ln>
        </p:spPr>
      </p:sp>
      <p:sp>
        <p:nvSpPr>
          <p:cNvPr id="19" name="">
            <a:extLst xmlns:a="http://schemas.openxmlformats.org/drawingml/2006/main">
              <a:ext uri="{FF2B5EF4-FFF2-40B4-BE49-F238E27FC236}">
                <a16:creationId xmlns:a16="http://schemas.microsoft.com/office/drawing/2014/main" id="{3DCB242D-74E2-4DE9-A96A-0D21AD58223A}"/>
              </a:ext>
            </a:extLst>
          </p:cNvPr>
          <p:cNvSpPr>
            <a:spLocks xmlns:a="http://schemas.openxmlformats.org/drawingml/2006/main" noGrp="1"/>
          </p:cNvSpPr>
          <p:nvPr/>
        </p:nvSpPr>
        <p:spPr>
          <a:xfrm xmlns:a="http://schemas.openxmlformats.org/drawingml/2006/main">
            <a:off x="3333750" y="3524250"/>
            <a:ext cx="142875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050" b="1">
                <a:solidFill>
                  <a:srgbClr val="1E293B"/>
                </a:solidFill>
                <a:latin typeface="Arial"/>
                <a:ea typeface="Arial"/>
                <a:cs typeface="Arial"/>
              </a:defRPr>
            </a:pPr>
            <a:r>
              <a:t>Clock-domain bridges</a:t>
            </a:r>
          </a:p>
        </p:txBody>
      </p:sp>
      <p:sp>
        <p:nvSpPr>
          <p:cNvPr id="20" name="">
            <a:extLst xmlns:a="http://schemas.openxmlformats.org/drawingml/2006/main">
              <a:ext uri="{FF2B5EF4-FFF2-40B4-BE49-F238E27FC236}">
                <a16:creationId xmlns:a16="http://schemas.microsoft.com/office/drawing/2014/main" id="{D6C99FAF-2222-4066-9FF7-8ADA46FC2F42}"/>
              </a:ext>
            </a:extLst>
          </p:cNvPr>
          <p:cNvSpPr>
            <a:spLocks xmlns:a="http://schemas.openxmlformats.org/drawingml/2006/main" noGrp="1"/>
          </p:cNvSpPr>
          <p:nvPr/>
        </p:nvSpPr>
        <p:spPr>
          <a:xfrm xmlns:a="http://schemas.openxmlformats.org/drawingml/2006/main">
            <a:off x="4781550" y="1676400"/>
            <a:ext cx="2457450" cy="2857500"/>
          </a:xfrm>
          <a:prstGeom xmlns:a="http://schemas.openxmlformats.org/drawingml/2006/main" prst="rect">
            <a:avLst/>
          </a:prstGeom>
          <a:solidFill xmlns:a="http://schemas.openxmlformats.org/drawingml/2006/main">
            <a:srgbClr val="E8F6F5"/>
          </a:solidFill>
          <a:ln xmlns:a="http://schemas.openxmlformats.org/drawingml/2006/main" w="19050">
            <a:solidFill>
              <a:srgbClr val="0A9396"/>
            </a:solidFill>
            <a:prstDash val="solid"/>
          </a:ln>
        </p:spPr>
      </p:sp>
      <p:sp>
        <p:nvSpPr>
          <p:cNvPr id="21" name="">
            <a:extLst xmlns:a="http://schemas.openxmlformats.org/drawingml/2006/main">
              <a:ext uri="{FF2B5EF4-FFF2-40B4-BE49-F238E27FC236}">
                <a16:creationId xmlns:a16="http://schemas.microsoft.com/office/drawing/2014/main" id="{97017564-5295-4130-882D-58B37905C837}"/>
              </a:ext>
            </a:extLst>
          </p:cNvPr>
          <p:cNvSpPr>
            <a:spLocks xmlns:a="http://schemas.openxmlformats.org/drawingml/2006/main" noGrp="1"/>
          </p:cNvSpPr>
          <p:nvPr/>
        </p:nvSpPr>
        <p:spPr>
          <a:xfrm xmlns:a="http://schemas.openxmlformats.org/drawingml/2006/main">
            <a:off x="4781550" y="1676400"/>
            <a:ext cx="24574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8B1D20CA-4378-4D92-BD24-645A51CB4CD9}"/>
              </a:ext>
            </a:extLst>
          </p:cNvPr>
          <p:cNvSpPr>
            <a:spLocks xmlns:a="http://schemas.openxmlformats.org/drawingml/2006/main" noGrp="1"/>
          </p:cNvSpPr>
          <p:nvPr/>
        </p:nvSpPr>
        <p:spPr>
          <a:xfrm xmlns:a="http://schemas.openxmlformats.org/drawingml/2006/main">
            <a:off x="4933950" y="1847850"/>
            <a:ext cx="21907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b="1">
                <a:solidFill>
                  <a:srgbClr val="1E293B"/>
                </a:solidFill>
                <a:latin typeface="Arial"/>
                <a:ea typeface="Arial"/>
                <a:cs typeface="Arial"/>
              </a:defRPr>
            </a:pPr>
            <a:r>
              <a:t>114 MHz compute domain</a:t>
            </a:r>
          </a:p>
        </p:txBody>
      </p:sp>
      <p:sp>
        <p:nvSpPr>
          <p:cNvPr id="23" name="">
            <a:extLst xmlns:a="http://schemas.openxmlformats.org/drawingml/2006/main">
              <a:ext uri="{FF2B5EF4-FFF2-40B4-BE49-F238E27FC236}">
                <a16:creationId xmlns:a16="http://schemas.microsoft.com/office/drawing/2014/main" id="{660E68C9-A893-4B25-9ADF-6BFAC03ADDF1}"/>
              </a:ext>
            </a:extLst>
          </p:cNvPr>
          <p:cNvSpPr>
            <a:spLocks xmlns:a="http://schemas.openxmlformats.org/drawingml/2006/main" noGrp="1"/>
          </p:cNvSpPr>
          <p:nvPr/>
        </p:nvSpPr>
        <p:spPr>
          <a:xfrm xmlns:a="http://schemas.openxmlformats.org/drawingml/2006/main">
            <a:off x="4953000" y="2286000"/>
            <a:ext cx="2114550" cy="495300"/>
          </a:xfrm>
          <a:prstGeom xmlns:a="http://schemas.openxmlformats.org/drawingml/2006/main" prst="roundRect">
            <a:avLst>
              <a:gd name="adj" fmla="val 15385"/>
            </a:avLst>
          </a:prstGeom>
          <a:solidFill xmlns:a="http://schemas.openxmlformats.org/drawingml/2006/main">
            <a:srgbClr val="FFFFFF"/>
          </a:solidFill>
          <a:ln xmlns:a="http://schemas.openxmlformats.org/drawingml/2006/main" w="9525">
            <a:solidFill>
              <a:srgbClr val="0A9396"/>
            </a:solidFill>
            <a:prstDash val="solid"/>
          </a:ln>
        </p:spPr>
      </p:sp>
      <p:sp>
        <p:nvSpPr>
          <p:cNvPr id="24" name="">
            <a:extLst xmlns:a="http://schemas.openxmlformats.org/drawingml/2006/main">
              <a:ext uri="{FF2B5EF4-FFF2-40B4-BE49-F238E27FC236}">
                <a16:creationId xmlns:a16="http://schemas.microsoft.com/office/drawing/2014/main" id="{B41DBE40-7720-4925-958A-68C624ED09B9}"/>
              </a:ext>
            </a:extLst>
          </p:cNvPr>
          <p:cNvSpPr>
            <a:spLocks xmlns:a="http://schemas.openxmlformats.org/drawingml/2006/main" noGrp="1"/>
          </p:cNvSpPr>
          <p:nvPr/>
        </p:nvSpPr>
        <p:spPr>
          <a:xfrm xmlns:a="http://schemas.openxmlformats.org/drawingml/2006/main">
            <a:off x="5086350" y="2409825"/>
            <a:ext cx="18478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INT8 attention engine</a:t>
            </a:r>
          </a:p>
        </p:txBody>
      </p:sp>
      <p:sp>
        <p:nvSpPr>
          <p:cNvPr id="25" name="">
            <a:extLst xmlns:a="http://schemas.openxmlformats.org/drawingml/2006/main">
              <a:ext uri="{FF2B5EF4-FFF2-40B4-BE49-F238E27FC236}">
                <a16:creationId xmlns:a16="http://schemas.microsoft.com/office/drawing/2014/main" id="{78AD3053-E76B-479E-9863-EE5BA7419478}"/>
              </a:ext>
            </a:extLst>
          </p:cNvPr>
          <p:cNvSpPr>
            <a:spLocks xmlns:a="http://schemas.openxmlformats.org/drawingml/2006/main" noGrp="1"/>
          </p:cNvSpPr>
          <p:nvPr/>
        </p:nvSpPr>
        <p:spPr>
          <a:xfrm xmlns:a="http://schemas.openxmlformats.org/drawingml/2006/main">
            <a:off x="4953000" y="2914650"/>
            <a:ext cx="2114550" cy="495300"/>
          </a:xfrm>
          <a:prstGeom xmlns:a="http://schemas.openxmlformats.org/drawingml/2006/main" prst="roundRect">
            <a:avLst>
              <a:gd name="adj" fmla="val 15385"/>
            </a:avLst>
          </a:prstGeom>
          <a:solidFill xmlns:a="http://schemas.openxmlformats.org/drawingml/2006/main">
            <a:srgbClr val="FFFFFF"/>
          </a:solidFill>
          <a:ln xmlns:a="http://schemas.openxmlformats.org/drawingml/2006/main" w="9525">
            <a:solidFill>
              <a:srgbClr val="0A9396"/>
            </a:solidFill>
            <a:prstDash val="solid"/>
          </a:ln>
        </p:spPr>
      </p:sp>
      <p:sp>
        <p:nvSpPr>
          <p:cNvPr id="26" name="">
            <a:extLst xmlns:a="http://schemas.openxmlformats.org/drawingml/2006/main">
              <a:ext uri="{FF2B5EF4-FFF2-40B4-BE49-F238E27FC236}">
                <a16:creationId xmlns:a16="http://schemas.microsoft.com/office/drawing/2014/main" id="{60F656D5-E14D-4DFB-8615-D6BF6B55687D}"/>
              </a:ext>
            </a:extLst>
          </p:cNvPr>
          <p:cNvSpPr>
            <a:spLocks xmlns:a="http://schemas.openxmlformats.org/drawingml/2006/main" noGrp="1"/>
          </p:cNvSpPr>
          <p:nvPr/>
        </p:nvSpPr>
        <p:spPr>
          <a:xfrm xmlns:a="http://schemas.openxmlformats.org/drawingml/2006/main">
            <a:off x="5086350" y="3038475"/>
            <a:ext cx="18478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K/V buffers on SRAM</a:t>
            </a:r>
          </a:p>
        </p:txBody>
      </p:sp>
      <p:sp>
        <p:nvSpPr>
          <p:cNvPr id="27" name="">
            <a:extLst xmlns:a="http://schemas.openxmlformats.org/drawingml/2006/main">
              <a:ext uri="{FF2B5EF4-FFF2-40B4-BE49-F238E27FC236}">
                <a16:creationId xmlns:a16="http://schemas.microsoft.com/office/drawing/2014/main" id="{C4E9912F-82C3-49F5-A4AB-EDA5A3E7F182}"/>
              </a:ext>
            </a:extLst>
          </p:cNvPr>
          <p:cNvSpPr>
            <a:spLocks xmlns:a="http://schemas.openxmlformats.org/drawingml/2006/main" noGrp="1"/>
          </p:cNvSpPr>
          <p:nvPr/>
        </p:nvSpPr>
        <p:spPr>
          <a:xfrm xmlns:a="http://schemas.openxmlformats.org/drawingml/2006/main">
            <a:off x="4953000" y="3543300"/>
            <a:ext cx="2114550" cy="495300"/>
          </a:xfrm>
          <a:prstGeom xmlns:a="http://schemas.openxmlformats.org/drawingml/2006/main" prst="roundRect">
            <a:avLst>
              <a:gd name="adj" fmla="val 15385"/>
            </a:avLst>
          </a:prstGeom>
          <a:solidFill xmlns:a="http://schemas.openxmlformats.org/drawingml/2006/main">
            <a:srgbClr val="FFFFFF"/>
          </a:solidFill>
          <a:ln xmlns:a="http://schemas.openxmlformats.org/drawingml/2006/main" w="9525">
            <a:solidFill>
              <a:srgbClr val="0A9396"/>
            </a:solidFill>
            <a:prstDash val="solid"/>
          </a:ln>
        </p:spPr>
      </p:sp>
      <p:sp>
        <p:nvSpPr>
          <p:cNvPr id="28" name="">
            <a:extLst xmlns:a="http://schemas.openxmlformats.org/drawingml/2006/main">
              <a:ext uri="{FF2B5EF4-FFF2-40B4-BE49-F238E27FC236}">
                <a16:creationId xmlns:a16="http://schemas.microsoft.com/office/drawing/2014/main" id="{CE7C2963-A4BE-4F6D-8AF6-AAA095B20A98}"/>
              </a:ext>
            </a:extLst>
          </p:cNvPr>
          <p:cNvSpPr>
            <a:spLocks xmlns:a="http://schemas.openxmlformats.org/drawingml/2006/main" noGrp="1"/>
          </p:cNvSpPr>
          <p:nvPr/>
        </p:nvSpPr>
        <p:spPr>
          <a:xfrm xmlns:a="http://schemas.openxmlformats.org/drawingml/2006/main">
            <a:off x="5086350" y="3667125"/>
            <a:ext cx="18478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Memory via bridges</a:t>
            </a:r>
          </a:p>
        </p:txBody>
      </p:sp>
      <p:sp>
        <p:nvSpPr>
          <p:cNvPr id="29" name="">
            <a:extLst xmlns:a="http://schemas.openxmlformats.org/drawingml/2006/main">
              <a:ext uri="{FF2B5EF4-FFF2-40B4-BE49-F238E27FC236}">
                <a16:creationId xmlns:a16="http://schemas.microsoft.com/office/drawing/2014/main" id="{1C40F925-8315-4667-9DBB-EAF5EEBC3E40}"/>
              </a:ext>
            </a:extLst>
          </p:cNvPr>
          <p:cNvSpPr>
            <a:spLocks xmlns:a="http://schemas.openxmlformats.org/drawingml/2006/main" noGrp="1"/>
          </p:cNvSpPr>
          <p:nvPr/>
        </p:nvSpPr>
        <p:spPr>
          <a:xfrm xmlns:a="http://schemas.openxmlformats.org/drawingml/2006/main">
            <a:off x="457200" y="4724400"/>
            <a:ext cx="67818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b="1">
                <a:solidFill>
                  <a:srgbClr val="1E293B"/>
                </a:solidFill>
                <a:latin typeface="Arial"/>
                <a:ea typeface="Arial"/>
                <a:cs typeface="Arial"/>
              </a:defRPr>
            </a:pPr>
            <a:r>
              <a:t>Same QFN-64 pinout: the engine adds no pads</a:t>
            </a:r>
          </a:p>
        </p:txBody>
      </p:sp>
      <p:sp>
        <p:nvSpPr>
          <p:cNvPr id="30" name="">
            <a:extLst xmlns:a="http://schemas.openxmlformats.org/drawingml/2006/main">
              <a:ext uri="{FF2B5EF4-FFF2-40B4-BE49-F238E27FC236}">
                <a16:creationId xmlns:a16="http://schemas.microsoft.com/office/drawing/2014/main" id="{1D7633DA-B4C1-49E3-B037-B58CAACA9626}"/>
              </a:ext>
            </a:extLst>
          </p:cNvPr>
          <p:cNvSpPr>
            <a:spLocks xmlns:a="http://schemas.openxmlformats.org/drawingml/2006/main" noGrp="1"/>
          </p:cNvSpPr>
          <p:nvPr/>
        </p:nvSpPr>
        <p:spPr>
          <a:xfrm xmlns:a="http://schemas.openxmlformats.org/drawingml/2006/main">
            <a:off x="457200" y="5048250"/>
            <a:ext cx="6781800" cy="571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Status: design complete, in physical trials. DG32-2DOM has its own architecture deck and film.</a:t>
            </a:r>
          </a:p>
        </p:txBody>
      </p:sp>
      <p:sp>
        <p:nvSpPr>
          <p:cNvPr id="31" name="">
            <a:extLst xmlns:a="http://schemas.openxmlformats.org/drawingml/2006/main">
              <a:ext uri="{FF2B5EF4-FFF2-40B4-BE49-F238E27FC236}">
                <a16:creationId xmlns:a16="http://schemas.microsoft.com/office/drawing/2014/main" id="{A35684C9-0D48-4BB7-8200-4BA9A0F0C728}"/>
              </a:ext>
            </a:extLst>
          </p:cNvPr>
          <p:cNvSpPr>
            <a:spLocks xmlns:a="http://schemas.openxmlformats.org/drawingml/2006/main" noGrp="1"/>
          </p:cNvSpPr>
          <p:nvPr/>
        </p:nvSpPr>
        <p:spPr>
          <a:xfrm xmlns:a="http://schemas.openxmlformats.org/drawingml/2006/main">
            <a:off x="7524750" y="1676400"/>
            <a:ext cx="4210050" cy="1733550"/>
          </a:xfrm>
          <a:prstGeom xmlns:a="http://schemas.openxmlformats.org/drawingml/2006/main" prst="roundRect">
            <a:avLst>
              <a:gd name="adj" fmla="val 4396"/>
            </a:avLst>
          </a:prstGeom>
          <a:solidFill xmlns:a="http://schemas.openxmlformats.org/drawingml/2006/main">
            <a:srgbClr val="FFFFFF"/>
          </a:solidFill>
          <a:ln xmlns:a="http://schemas.openxmlformats.org/drawingml/2006/main" w="9525">
            <a:solidFill>
              <a:srgbClr val="E2E8F0"/>
            </a:solidFill>
            <a:prstDash val="solid"/>
          </a:ln>
        </p:spPr>
      </p:sp>
      <p:sp>
        <p:nvSpPr>
          <p:cNvPr id="32" name="">
            <a:extLst xmlns:a="http://schemas.openxmlformats.org/drawingml/2006/main">
              <a:ext uri="{FF2B5EF4-FFF2-40B4-BE49-F238E27FC236}">
                <a16:creationId xmlns:a16="http://schemas.microsoft.com/office/drawing/2014/main" id="{566FCFB3-CDD8-4231-8FA0-0336E06DEEB9}"/>
              </a:ext>
            </a:extLst>
          </p:cNvPr>
          <p:cNvSpPr>
            <a:spLocks xmlns:a="http://schemas.openxmlformats.org/drawingml/2006/main" noGrp="1"/>
          </p:cNvSpPr>
          <p:nvPr/>
        </p:nvSpPr>
        <p:spPr>
          <a:xfrm xmlns:a="http://schemas.openxmlformats.org/drawingml/2006/main">
            <a:off x="7524750" y="1676400"/>
            <a:ext cx="57150" cy="173355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870DB9DC-D801-41ED-804B-84D1D900F471}"/>
              </a:ext>
            </a:extLst>
          </p:cNvPr>
          <p:cNvSpPr>
            <a:spLocks xmlns:a="http://schemas.openxmlformats.org/drawingml/2006/main" noGrp="1"/>
          </p:cNvSpPr>
          <p:nvPr/>
        </p:nvSpPr>
        <p:spPr>
          <a:xfrm xmlns:a="http://schemas.openxmlformats.org/drawingml/2006/main">
            <a:off x="7753350" y="1866900"/>
            <a:ext cx="37909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Bit-exact</a:t>
            </a:r>
          </a:p>
        </p:txBody>
      </p:sp>
      <p:sp>
        <p:nvSpPr>
          <p:cNvPr id="34" name="">
            <a:extLst xmlns:a="http://schemas.openxmlformats.org/drawingml/2006/main">
              <a:ext uri="{FF2B5EF4-FFF2-40B4-BE49-F238E27FC236}">
                <a16:creationId xmlns:a16="http://schemas.microsoft.com/office/drawing/2014/main" id="{873098FE-7525-41A4-A395-7484374B798E}"/>
              </a:ext>
            </a:extLst>
          </p:cNvPr>
          <p:cNvSpPr>
            <a:spLocks xmlns:a="http://schemas.openxmlformats.org/drawingml/2006/main" noGrp="1"/>
          </p:cNvSpPr>
          <p:nvPr/>
        </p:nvSpPr>
        <p:spPr>
          <a:xfrm xmlns:a="http://schemas.openxmlformats.org/drawingml/2006/main">
            <a:off x="7753350" y="2228850"/>
            <a:ext cx="375285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Each kick computes QKᵀ, softmax, the weighted sum and requantisation for a band of query rows, matching the software model exactly.</a:t>
            </a:r>
          </a:p>
        </p:txBody>
      </p:sp>
      <p:sp>
        <p:nvSpPr>
          <p:cNvPr id="35" name="">
            <a:extLst xmlns:a="http://schemas.openxmlformats.org/drawingml/2006/main">
              <a:ext uri="{FF2B5EF4-FFF2-40B4-BE49-F238E27FC236}">
                <a16:creationId xmlns:a16="http://schemas.microsoft.com/office/drawing/2014/main" id="{C7C4CF8D-BB6E-4982-8742-B64446D00E0E}"/>
              </a:ext>
            </a:extLst>
          </p:cNvPr>
          <p:cNvSpPr>
            <a:spLocks xmlns:a="http://schemas.openxmlformats.org/drawingml/2006/main" noGrp="1"/>
          </p:cNvSpPr>
          <p:nvPr/>
        </p:nvSpPr>
        <p:spPr>
          <a:xfrm xmlns:a="http://schemas.openxmlformats.org/drawingml/2006/main">
            <a:off x="7524750" y="3543300"/>
            <a:ext cx="421005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36" name="">
            <a:extLst xmlns:a="http://schemas.openxmlformats.org/drawingml/2006/main">
              <a:ext uri="{FF2B5EF4-FFF2-40B4-BE49-F238E27FC236}">
                <a16:creationId xmlns:a16="http://schemas.microsoft.com/office/drawing/2014/main" id="{F803010B-8C27-4802-8E70-D4CE7098FEFC}"/>
              </a:ext>
            </a:extLst>
          </p:cNvPr>
          <p:cNvSpPr>
            <a:spLocks xmlns:a="http://schemas.openxmlformats.org/drawingml/2006/main" noGrp="1"/>
          </p:cNvSpPr>
          <p:nvPr/>
        </p:nvSpPr>
        <p:spPr>
          <a:xfrm xmlns:a="http://schemas.openxmlformats.org/drawingml/2006/main">
            <a:off x="7524750" y="3543300"/>
            <a:ext cx="57150" cy="14954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D82B7E57-69E4-4A9A-AEED-A11F7A26F27B}"/>
              </a:ext>
            </a:extLst>
          </p:cNvPr>
          <p:cNvSpPr>
            <a:spLocks xmlns:a="http://schemas.openxmlformats.org/drawingml/2006/main" noGrp="1"/>
          </p:cNvSpPr>
          <p:nvPr/>
        </p:nvSpPr>
        <p:spPr>
          <a:xfrm xmlns:a="http://schemas.openxmlformats.org/drawingml/2006/main">
            <a:off x="7753350" y="3733800"/>
            <a:ext cx="37909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Up to 400 keys per head</a:t>
            </a:r>
          </a:p>
        </p:txBody>
      </p:sp>
      <p:sp>
        <p:nvSpPr>
          <p:cNvPr id="38" name="">
            <a:extLst xmlns:a="http://schemas.openxmlformats.org/drawingml/2006/main">
              <a:ext uri="{FF2B5EF4-FFF2-40B4-BE49-F238E27FC236}">
                <a16:creationId xmlns:a16="http://schemas.microsoft.com/office/drawing/2014/main" id="{0EEEB203-F7B4-40AC-BDCF-0B8C6048DFED}"/>
              </a:ext>
            </a:extLst>
          </p:cNvPr>
          <p:cNvSpPr>
            <a:spLocks xmlns:a="http://schemas.openxmlformats.org/drawingml/2006/main" noGrp="1"/>
          </p:cNvSpPr>
          <p:nvPr/>
        </p:nvSpPr>
        <p:spPr>
          <a:xfrm xmlns:a="http://schemas.openxmlformats.org/drawingml/2006/main">
            <a:off x="7753350" y="4095750"/>
            <a:ext cx="37528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One reciprocal per row keeps the INT8 datapath narrow enough to share one multiply array.</a:t>
            </a:r>
          </a:p>
        </p:txBody>
      </p:sp>
      <p:sp>
        <p:nvSpPr>
          <p:cNvPr id="39" name="">
            <a:extLst xmlns:a="http://schemas.openxmlformats.org/drawingml/2006/main">
              <a:ext uri="{FF2B5EF4-FFF2-40B4-BE49-F238E27FC236}">
                <a16:creationId xmlns:a16="http://schemas.microsoft.com/office/drawing/2014/main" id="{6F8CAC6A-6692-4298-BFC9-69D2F16F0EBB}"/>
              </a:ext>
            </a:extLst>
          </p:cNvPr>
          <p:cNvSpPr>
            <a:spLocks xmlns:a="http://schemas.openxmlformats.org/drawingml/2006/main" noGrp="1"/>
          </p:cNvSpPr>
          <p:nvPr/>
        </p:nvSpPr>
        <p:spPr>
          <a:xfrm xmlns:a="http://schemas.openxmlformats.org/drawingml/2006/main">
            <a:off x="7524750" y="5172075"/>
            <a:ext cx="421005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40" name="">
            <a:extLst xmlns:a="http://schemas.openxmlformats.org/drawingml/2006/main">
              <a:ext uri="{FF2B5EF4-FFF2-40B4-BE49-F238E27FC236}">
                <a16:creationId xmlns:a16="http://schemas.microsoft.com/office/drawing/2014/main" id="{0FD27ACC-4DE0-4340-9735-8DDD04F550CE}"/>
              </a:ext>
            </a:extLst>
          </p:cNvPr>
          <p:cNvSpPr>
            <a:spLocks xmlns:a="http://schemas.openxmlformats.org/drawingml/2006/main" noGrp="1"/>
          </p:cNvSpPr>
          <p:nvPr/>
        </p:nvSpPr>
        <p:spPr>
          <a:xfrm xmlns:a="http://schemas.openxmlformats.org/drawingml/2006/main">
            <a:off x="7524750" y="5172075"/>
            <a:ext cx="57150" cy="12477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688B52A6-CBB3-4005-B57D-9ACD58EB6C43}"/>
              </a:ext>
            </a:extLst>
          </p:cNvPr>
          <p:cNvSpPr>
            <a:spLocks xmlns:a="http://schemas.openxmlformats.org/drawingml/2006/main" noGrp="1"/>
          </p:cNvSpPr>
          <p:nvPr/>
        </p:nvSpPr>
        <p:spPr>
          <a:xfrm xmlns:a="http://schemas.openxmlformats.org/drawingml/2006/main">
            <a:off x="7753350" y="5362575"/>
            <a:ext cx="37909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Never stalls control</a:t>
            </a:r>
          </a:p>
        </p:txBody>
      </p:sp>
      <p:sp>
        <p:nvSpPr>
          <p:cNvPr id="42" name="">
            <a:extLst xmlns:a="http://schemas.openxmlformats.org/drawingml/2006/main">
              <a:ext uri="{FF2B5EF4-FFF2-40B4-BE49-F238E27FC236}">
                <a16:creationId xmlns:a16="http://schemas.microsoft.com/office/drawing/2014/main" id="{75C720DC-960D-4A50-98AF-43FF08891953}"/>
              </a:ext>
            </a:extLst>
          </p:cNvPr>
          <p:cNvSpPr>
            <a:spLocks xmlns:a="http://schemas.openxmlformats.org/drawingml/2006/main" noGrp="1"/>
          </p:cNvSpPr>
          <p:nvPr/>
        </p:nvSpPr>
        <p:spPr>
          <a:xfrm xmlns:a="http://schemas.openxmlformats.org/drawingml/2006/main">
            <a:off x="7753350" y="5724525"/>
            <a:ext cx="3752850" cy="5619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Timing closed with positive slack at both 50 MHz and 114 MHz.</a:t>
            </a:r>
          </a:p>
        </p:txBody>
      </p:sp>
      <p:sp>
        <p:nvSpPr>
          <p:cNvPr id="43" name="">
            <a:extLst xmlns:a="http://schemas.openxmlformats.org/drawingml/2006/main">
              <a:ext uri="{FF2B5EF4-FFF2-40B4-BE49-F238E27FC236}">
                <a16:creationId xmlns:a16="http://schemas.microsoft.com/office/drawing/2014/main" id="{0AE42506-3835-4044-BF8B-8B1215E67CFE}"/>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Sources: DG32-2DOM block architecture §1, §4.18–4.19; DG32-2DOM preliminary datasheet. Pre-silicon design values.</a:t>
            </a:r>
          </a:p>
        </p:txBody>
      </p:sp>
    </p:spTree>
    <p:extLst>
      <p:ext uri="{BB962C8B-B14F-4D97-AF65-F5344CB8AC3E}">
        <p14:creationId xmlns:p14="http://schemas.microsoft.com/office/powerpoint/2010/main" val="1406316315"/>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64" name="">
            <a:extLst xmlns:a="http://schemas.openxmlformats.org/drawingml/2006/main">
              <a:ext uri="{FF2B5EF4-FFF2-40B4-BE49-F238E27FC236}">
                <a16:creationId xmlns:a16="http://schemas.microsoft.com/office/drawing/2014/main" id="{8A96CAB2-8506-4585-8D75-3A70A75D84D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22A14C0-950D-47C3-A97E-C776FDB01128}"/>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14 · POSITIONING</a:t>
            </a:r>
          </a:p>
        </p:txBody>
      </p:sp>
      <p:sp>
        <p:nvSpPr>
          <p:cNvPr id="3" name="">
            <a:extLst xmlns:a="http://schemas.openxmlformats.org/drawingml/2006/main">
              <a:ext uri="{FF2B5EF4-FFF2-40B4-BE49-F238E27FC236}">
                <a16:creationId xmlns:a16="http://schemas.microsoft.com/office/drawing/2014/main" id="{B8FF7F03-7329-458E-81DA-DB2169F033AE}"/>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DG32 leads on safety and trails on analog</a:t>
            </a:r>
          </a:p>
        </p:txBody>
      </p:sp>
      <p:sp>
        <p:nvSpPr>
          <p:cNvPr id="4" name="">
            <a:extLst xmlns:a="http://schemas.openxmlformats.org/drawingml/2006/main">
              <a:ext uri="{FF2B5EF4-FFF2-40B4-BE49-F238E27FC236}">
                <a16:creationId xmlns:a16="http://schemas.microsoft.com/office/drawing/2014/main" id="{9B9EE03C-64F5-4FD3-BD90-A0ADC89D649B}"/>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DG32-LITE against the STM32G0 series, the incumbent entry-level motor-control MCU</a:t>
            </a:r>
          </a:p>
        </p:txBody>
      </p:sp>
      <p:sp>
        <p:nvSpPr>
          <p:cNvPr id="5" name="">
            <a:extLst xmlns:a="http://schemas.openxmlformats.org/drawingml/2006/main">
              <a:ext uri="{FF2B5EF4-FFF2-40B4-BE49-F238E27FC236}">
                <a16:creationId xmlns:a16="http://schemas.microsoft.com/office/drawing/2014/main" id="{92B9D7CD-48D6-4DD5-96F0-142EC4984CE3}"/>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353BE55-2C83-476E-BC64-DF9A1EB3A1E4}"/>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2A287047-BB33-4257-9386-52CC6FDB38D7}"/>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3995697E-C601-4EAC-B1F4-15CAFDEB638E}"/>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14</a:t>
            </a:r>
          </a:p>
        </p:txBody>
      </p:sp>
      <p:sp>
        <p:nvSpPr>
          <p:cNvPr id="9" name="">
            <a:extLst xmlns:a="http://schemas.openxmlformats.org/drawingml/2006/main">
              <a:ext uri="{FF2B5EF4-FFF2-40B4-BE49-F238E27FC236}">
                <a16:creationId xmlns:a16="http://schemas.microsoft.com/office/drawing/2014/main" id="{579884AA-9B9D-4975-813A-89097FD920EC}"/>
              </a:ext>
            </a:extLst>
          </p:cNvPr>
          <p:cNvSpPr>
            <a:spLocks xmlns:a="http://schemas.openxmlformats.org/drawingml/2006/main" noGrp="1"/>
          </p:cNvSpPr>
          <p:nvPr/>
        </p:nvSpPr>
        <p:spPr>
          <a:xfrm xmlns:a="http://schemas.openxmlformats.org/drawingml/2006/main">
            <a:off x="457200" y="160020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E0C26E-2237-4488-A95B-EEB65B7EDC45}"/>
              </a:ext>
            </a:extLst>
          </p:cNvPr>
          <p:cNvSpPr>
            <a:spLocks xmlns:a="http://schemas.openxmlformats.org/drawingml/2006/main" noGrp="1"/>
          </p:cNvSpPr>
          <p:nvPr/>
        </p:nvSpPr>
        <p:spPr>
          <a:xfrm xmlns:a="http://schemas.openxmlformats.org/drawingml/2006/main">
            <a:off x="590550" y="1704975"/>
            <a:ext cx="16192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DIMENSION</a:t>
            </a:r>
          </a:p>
        </p:txBody>
      </p:sp>
      <p:sp>
        <p:nvSpPr>
          <p:cNvPr id="11" name="">
            <a:extLst xmlns:a="http://schemas.openxmlformats.org/drawingml/2006/main">
              <a:ext uri="{FF2B5EF4-FFF2-40B4-BE49-F238E27FC236}">
                <a16:creationId xmlns:a16="http://schemas.microsoft.com/office/drawing/2014/main" id="{BCA013C8-FEB0-4061-AFA6-2A75D94A04EA}"/>
              </a:ext>
            </a:extLst>
          </p:cNvPr>
          <p:cNvSpPr>
            <a:spLocks xmlns:a="http://schemas.openxmlformats.org/drawingml/2006/main" noGrp="1"/>
          </p:cNvSpPr>
          <p:nvPr/>
        </p:nvSpPr>
        <p:spPr>
          <a:xfrm xmlns:a="http://schemas.openxmlformats.org/drawingml/2006/main">
            <a:off x="2266950" y="1600200"/>
            <a:ext cx="3143250" cy="3810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3D94D1A-A7CE-4A4F-940E-F7CDB6FF6A6B}"/>
              </a:ext>
            </a:extLst>
          </p:cNvPr>
          <p:cNvSpPr>
            <a:spLocks xmlns:a="http://schemas.openxmlformats.org/drawingml/2006/main" noGrp="1"/>
          </p:cNvSpPr>
          <p:nvPr/>
        </p:nvSpPr>
        <p:spPr>
          <a:xfrm xmlns:a="http://schemas.openxmlformats.org/drawingml/2006/main">
            <a:off x="2400300" y="1704975"/>
            <a:ext cx="2952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A1628"/>
                </a:solidFill>
                <a:latin typeface="Arial"/>
                <a:ea typeface="Arial"/>
                <a:cs typeface="Arial"/>
              </a:defRPr>
            </a:pPr>
            <a:r>
              <a:t>DG32-LITE</a:t>
            </a:r>
          </a:p>
        </p:txBody>
      </p:sp>
      <p:sp>
        <p:nvSpPr>
          <p:cNvPr id="13" name="">
            <a:extLst xmlns:a="http://schemas.openxmlformats.org/drawingml/2006/main">
              <a:ext uri="{FF2B5EF4-FFF2-40B4-BE49-F238E27FC236}">
                <a16:creationId xmlns:a16="http://schemas.microsoft.com/office/drawing/2014/main" id="{EF569BD7-3390-4F13-B53B-B660716575E1}"/>
              </a:ext>
            </a:extLst>
          </p:cNvPr>
          <p:cNvSpPr>
            <a:spLocks xmlns:a="http://schemas.openxmlformats.org/drawingml/2006/main" noGrp="1"/>
          </p:cNvSpPr>
          <p:nvPr/>
        </p:nvSpPr>
        <p:spPr>
          <a:xfrm xmlns:a="http://schemas.openxmlformats.org/drawingml/2006/main">
            <a:off x="5543550" y="1704975"/>
            <a:ext cx="29527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STM32G0 SERIES</a:t>
            </a:r>
          </a:p>
        </p:txBody>
      </p:sp>
      <p:sp>
        <p:nvSpPr>
          <p:cNvPr id="14" name="">
            <a:extLst xmlns:a="http://schemas.openxmlformats.org/drawingml/2006/main">
              <a:ext uri="{FF2B5EF4-FFF2-40B4-BE49-F238E27FC236}">
                <a16:creationId xmlns:a16="http://schemas.microsoft.com/office/drawing/2014/main" id="{9B894B26-5861-474D-899D-6BDF1A31F5E9}"/>
              </a:ext>
            </a:extLst>
          </p:cNvPr>
          <p:cNvSpPr>
            <a:spLocks xmlns:a="http://schemas.openxmlformats.org/drawingml/2006/main" noGrp="1"/>
          </p:cNvSpPr>
          <p:nvPr/>
        </p:nvSpPr>
        <p:spPr>
          <a:xfrm xmlns:a="http://schemas.openxmlformats.org/drawingml/2006/main">
            <a:off x="8686800" y="1704975"/>
            <a:ext cx="29908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MEANS</a:t>
            </a:r>
          </a:p>
        </p:txBody>
      </p:sp>
      <p:sp>
        <p:nvSpPr>
          <p:cNvPr id="15" name="">
            <a:extLst xmlns:a="http://schemas.openxmlformats.org/drawingml/2006/main">
              <a:ext uri="{FF2B5EF4-FFF2-40B4-BE49-F238E27FC236}">
                <a16:creationId xmlns:a16="http://schemas.microsoft.com/office/drawing/2014/main" id="{5F2780A2-8F45-4A23-B4CB-0EEAEA9CF7B4}"/>
              </a:ext>
            </a:extLst>
          </p:cNvPr>
          <p:cNvSpPr>
            <a:spLocks xmlns:a="http://schemas.openxmlformats.org/drawingml/2006/main" noGrp="1"/>
          </p:cNvSpPr>
          <p:nvPr/>
        </p:nvSpPr>
        <p:spPr>
          <a:xfrm xmlns:a="http://schemas.openxmlformats.org/drawingml/2006/main">
            <a:off x="457200" y="1981200"/>
            <a:ext cx="11277600" cy="4953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357371B3-DE15-4422-AB5D-5565697D9694}"/>
              </a:ext>
            </a:extLst>
          </p:cNvPr>
          <p:cNvSpPr>
            <a:spLocks xmlns:a="http://schemas.openxmlformats.org/drawingml/2006/main" noGrp="1"/>
          </p:cNvSpPr>
          <p:nvPr/>
        </p:nvSpPr>
        <p:spPr>
          <a:xfrm xmlns:a="http://schemas.openxmlformats.org/drawingml/2006/main">
            <a:off x="590550" y="20574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CPU</a:t>
            </a:r>
          </a:p>
        </p:txBody>
      </p:sp>
      <p:sp>
        <p:nvSpPr>
          <p:cNvPr id="17" name="">
            <a:extLst xmlns:a="http://schemas.openxmlformats.org/drawingml/2006/main">
              <a:ext uri="{FF2B5EF4-FFF2-40B4-BE49-F238E27FC236}">
                <a16:creationId xmlns:a16="http://schemas.microsoft.com/office/drawing/2014/main" id="{9E510B9D-C262-43DE-9D75-C9FCC515F467}"/>
              </a:ext>
            </a:extLst>
          </p:cNvPr>
          <p:cNvSpPr>
            <a:spLocks xmlns:a="http://schemas.openxmlformats.org/drawingml/2006/main" noGrp="1"/>
          </p:cNvSpPr>
          <p:nvPr/>
        </p:nvSpPr>
        <p:spPr>
          <a:xfrm xmlns:a="http://schemas.openxmlformats.org/drawingml/2006/main">
            <a:off x="2266950" y="19812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480BB431-BD92-40B0-A188-E2D16CECE4CD}"/>
              </a:ext>
            </a:extLst>
          </p:cNvPr>
          <p:cNvSpPr>
            <a:spLocks xmlns:a="http://schemas.openxmlformats.org/drawingml/2006/main" noGrp="1"/>
          </p:cNvSpPr>
          <p:nvPr/>
        </p:nvSpPr>
        <p:spPr>
          <a:xfrm xmlns:a="http://schemas.openxmlformats.org/drawingml/2006/main">
            <a:off x="2400300" y="20574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2 × RV32IM, hardware lockstep, 50 MHz</a:t>
            </a:r>
          </a:p>
        </p:txBody>
      </p:sp>
      <p:sp>
        <p:nvSpPr>
          <p:cNvPr id="19" name="">
            <a:extLst xmlns:a="http://schemas.openxmlformats.org/drawingml/2006/main">
              <a:ext uri="{FF2B5EF4-FFF2-40B4-BE49-F238E27FC236}">
                <a16:creationId xmlns:a16="http://schemas.microsoft.com/office/drawing/2014/main" id="{72A0AB6B-EC0E-4F77-A8E2-CB8513544F9A}"/>
              </a:ext>
            </a:extLst>
          </p:cNvPr>
          <p:cNvSpPr>
            <a:spLocks xmlns:a="http://schemas.openxmlformats.org/drawingml/2006/main" noGrp="1"/>
          </p:cNvSpPr>
          <p:nvPr/>
        </p:nvSpPr>
        <p:spPr>
          <a:xfrm xmlns:a="http://schemas.openxmlformats.org/drawingml/2006/main">
            <a:off x="5543550" y="20574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 × Cortex-M0+, up to 64 MHz</a:t>
            </a:r>
          </a:p>
        </p:txBody>
      </p:sp>
      <p:sp>
        <p:nvSpPr>
          <p:cNvPr id="20" name="">
            <a:extLst xmlns:a="http://schemas.openxmlformats.org/drawingml/2006/main">
              <a:ext uri="{FF2B5EF4-FFF2-40B4-BE49-F238E27FC236}">
                <a16:creationId xmlns:a16="http://schemas.microsoft.com/office/drawing/2014/main" id="{9A6C4065-DB38-49D2-A755-162AC801B657}"/>
              </a:ext>
            </a:extLst>
          </p:cNvPr>
          <p:cNvSpPr>
            <a:spLocks xmlns:a="http://schemas.openxmlformats.org/drawingml/2006/main" noGrp="1"/>
          </p:cNvSpPr>
          <p:nvPr/>
        </p:nvSpPr>
        <p:spPr>
          <a:xfrm xmlns:a="http://schemas.openxmlformats.org/drawingml/2006/main">
            <a:off x="8686800" y="20574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Same class; DG32 spends core two on checking</a:t>
            </a:r>
          </a:p>
        </p:txBody>
      </p:sp>
      <p:sp>
        <p:nvSpPr>
          <p:cNvPr id="21" name="">
            <a:extLst xmlns:a="http://schemas.openxmlformats.org/drawingml/2006/main">
              <a:ext uri="{FF2B5EF4-FFF2-40B4-BE49-F238E27FC236}">
                <a16:creationId xmlns:a16="http://schemas.microsoft.com/office/drawing/2014/main" id="{40AD543D-DFF5-4ADF-8C82-76361A4AEF57}"/>
              </a:ext>
            </a:extLst>
          </p:cNvPr>
          <p:cNvSpPr>
            <a:spLocks xmlns:a="http://schemas.openxmlformats.org/drawingml/2006/main" noGrp="1"/>
          </p:cNvSpPr>
          <p:nvPr/>
        </p:nvSpPr>
        <p:spPr>
          <a:xfrm xmlns:a="http://schemas.openxmlformats.org/drawingml/2006/main">
            <a:off x="457200" y="2476500"/>
            <a:ext cx="11277600" cy="4953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E84C59C2-6948-4F1F-A908-8A0AB8F55675}"/>
              </a:ext>
            </a:extLst>
          </p:cNvPr>
          <p:cNvSpPr>
            <a:spLocks xmlns:a="http://schemas.openxmlformats.org/drawingml/2006/main" noGrp="1"/>
          </p:cNvSpPr>
          <p:nvPr/>
        </p:nvSpPr>
        <p:spPr>
          <a:xfrm xmlns:a="http://schemas.openxmlformats.org/drawingml/2006/main">
            <a:off x="590550" y="25527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Safety hardware</a:t>
            </a:r>
          </a:p>
        </p:txBody>
      </p:sp>
      <p:sp>
        <p:nvSpPr>
          <p:cNvPr id="23" name="">
            <a:extLst xmlns:a="http://schemas.openxmlformats.org/drawingml/2006/main">
              <a:ext uri="{FF2B5EF4-FFF2-40B4-BE49-F238E27FC236}">
                <a16:creationId xmlns:a16="http://schemas.microsoft.com/office/drawing/2014/main" id="{7FC123C2-3D9E-4C3F-9147-604CEC1DB654}"/>
              </a:ext>
            </a:extLst>
          </p:cNvPr>
          <p:cNvSpPr>
            <a:spLocks xmlns:a="http://schemas.openxmlformats.org/drawingml/2006/main" noGrp="1"/>
          </p:cNvSpPr>
          <p:nvPr/>
        </p:nvSpPr>
        <p:spPr>
          <a:xfrm xmlns:a="http://schemas.openxmlformats.org/drawingml/2006/main">
            <a:off x="2266950" y="24765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24" name="">
            <a:extLst xmlns:a="http://schemas.openxmlformats.org/drawingml/2006/main">
              <a:ext uri="{FF2B5EF4-FFF2-40B4-BE49-F238E27FC236}">
                <a16:creationId xmlns:a16="http://schemas.microsoft.com/office/drawing/2014/main" id="{67DEB2A5-703F-4A6F-9BF7-93B0EED4D5AD}"/>
              </a:ext>
            </a:extLst>
          </p:cNvPr>
          <p:cNvSpPr>
            <a:spLocks xmlns:a="http://schemas.openxmlformats.org/drawingml/2006/main" noGrp="1"/>
          </p:cNvSpPr>
          <p:nvPr/>
        </p:nvSpPr>
        <p:spPr>
          <a:xfrm xmlns:a="http://schemas.openxmlformats.org/drawingml/2006/main">
            <a:off x="2400300" y="25527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Lockstep comparator, fault latch, FAULT pin</a:t>
            </a:r>
          </a:p>
        </p:txBody>
      </p:sp>
      <p:sp>
        <p:nvSpPr>
          <p:cNvPr id="25" name="">
            <a:extLst xmlns:a="http://schemas.openxmlformats.org/drawingml/2006/main">
              <a:ext uri="{FF2B5EF4-FFF2-40B4-BE49-F238E27FC236}">
                <a16:creationId xmlns:a16="http://schemas.microsoft.com/office/drawing/2014/main" id="{2180D9A1-44F4-4464-949E-B0F76627DC2E}"/>
              </a:ext>
            </a:extLst>
          </p:cNvPr>
          <p:cNvSpPr>
            <a:spLocks xmlns:a="http://schemas.openxmlformats.org/drawingml/2006/main" noGrp="1"/>
          </p:cNvSpPr>
          <p:nvPr/>
        </p:nvSpPr>
        <p:spPr>
          <a:xfrm xmlns:a="http://schemas.openxmlformats.org/drawingml/2006/main">
            <a:off x="5543550" y="25527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Watchdogs, brown-out, software self-test</a:t>
            </a:r>
          </a:p>
        </p:txBody>
      </p:sp>
      <p:sp>
        <p:nvSpPr>
          <p:cNvPr id="26" name="">
            <a:extLst xmlns:a="http://schemas.openxmlformats.org/drawingml/2006/main">
              <a:ext uri="{FF2B5EF4-FFF2-40B4-BE49-F238E27FC236}">
                <a16:creationId xmlns:a16="http://schemas.microsoft.com/office/drawing/2014/main" id="{20570187-6917-4873-ADCA-65F61F8B1D5A}"/>
              </a:ext>
            </a:extLst>
          </p:cNvPr>
          <p:cNvSpPr>
            <a:spLocks xmlns:a="http://schemas.openxmlformats.org/drawingml/2006/main" noGrp="1"/>
          </p:cNvSpPr>
          <p:nvPr/>
        </p:nvSpPr>
        <p:spPr>
          <a:xfrm xmlns:a="http://schemas.openxmlformats.org/drawingml/2006/main">
            <a:off x="8686800" y="25527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Lockstep otherwise means automotive MCUs</a:t>
            </a:r>
          </a:p>
        </p:txBody>
      </p:sp>
      <p:sp>
        <p:nvSpPr>
          <p:cNvPr id="27" name="">
            <a:extLst xmlns:a="http://schemas.openxmlformats.org/drawingml/2006/main">
              <a:ext uri="{FF2B5EF4-FFF2-40B4-BE49-F238E27FC236}">
                <a16:creationId xmlns:a16="http://schemas.microsoft.com/office/drawing/2014/main" id="{CA3D1CAD-10E4-4069-9EFD-BB99BCA14DF4}"/>
              </a:ext>
            </a:extLst>
          </p:cNvPr>
          <p:cNvSpPr>
            <a:spLocks xmlns:a="http://schemas.openxmlformats.org/drawingml/2006/main" noGrp="1"/>
          </p:cNvSpPr>
          <p:nvPr/>
        </p:nvSpPr>
        <p:spPr>
          <a:xfrm xmlns:a="http://schemas.openxmlformats.org/drawingml/2006/main">
            <a:off x="457200" y="2971800"/>
            <a:ext cx="11277600" cy="4953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8" name="">
            <a:extLst xmlns:a="http://schemas.openxmlformats.org/drawingml/2006/main">
              <a:ext uri="{FF2B5EF4-FFF2-40B4-BE49-F238E27FC236}">
                <a16:creationId xmlns:a16="http://schemas.microsoft.com/office/drawing/2014/main" id="{E9DB4B30-6A05-4302-A21C-C31DDB7E2141}"/>
              </a:ext>
            </a:extLst>
          </p:cNvPr>
          <p:cNvSpPr>
            <a:spLocks xmlns:a="http://schemas.openxmlformats.org/drawingml/2006/main" noGrp="1"/>
          </p:cNvSpPr>
          <p:nvPr/>
        </p:nvSpPr>
        <p:spPr>
          <a:xfrm xmlns:a="http://schemas.openxmlformats.org/drawingml/2006/main">
            <a:off x="590550" y="30480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Motor PWM</a:t>
            </a:r>
          </a:p>
        </p:txBody>
      </p:sp>
      <p:sp>
        <p:nvSpPr>
          <p:cNvPr id="29" name="">
            <a:extLst xmlns:a="http://schemas.openxmlformats.org/drawingml/2006/main">
              <a:ext uri="{FF2B5EF4-FFF2-40B4-BE49-F238E27FC236}">
                <a16:creationId xmlns:a16="http://schemas.microsoft.com/office/drawing/2014/main" id="{CF233A5B-B2E3-43B8-9555-FC575099A921}"/>
              </a:ext>
            </a:extLst>
          </p:cNvPr>
          <p:cNvSpPr>
            <a:spLocks xmlns:a="http://schemas.openxmlformats.org/drawingml/2006/main" noGrp="1"/>
          </p:cNvSpPr>
          <p:nvPr/>
        </p:nvSpPr>
        <p:spPr>
          <a:xfrm xmlns:a="http://schemas.openxmlformats.org/drawingml/2006/main">
            <a:off x="2266950" y="29718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C900610D-84D2-49FB-9CE0-D745D967626B}"/>
              </a:ext>
            </a:extLst>
          </p:cNvPr>
          <p:cNvSpPr>
            <a:spLocks xmlns:a="http://schemas.openxmlformats.org/drawingml/2006/main" noGrp="1"/>
          </p:cNvSpPr>
          <p:nvPr/>
        </p:nvSpPr>
        <p:spPr>
          <a:xfrm xmlns:a="http://schemas.openxmlformats.org/drawingml/2006/main">
            <a:off x="2400300" y="30480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3-phase + brake; 4 × DShot in hardware</a:t>
            </a:r>
          </a:p>
        </p:txBody>
      </p:sp>
      <p:sp>
        <p:nvSpPr>
          <p:cNvPr id="31" name="">
            <a:extLst xmlns:a="http://schemas.openxmlformats.org/drawingml/2006/main">
              <a:ext uri="{FF2B5EF4-FFF2-40B4-BE49-F238E27FC236}">
                <a16:creationId xmlns:a16="http://schemas.microsoft.com/office/drawing/2014/main" id="{568266CA-2450-4AFB-A562-BF1618B772CF}"/>
              </a:ext>
            </a:extLst>
          </p:cNvPr>
          <p:cNvSpPr>
            <a:spLocks xmlns:a="http://schemas.openxmlformats.org/drawingml/2006/main" noGrp="1"/>
          </p:cNvSpPr>
          <p:nvPr/>
        </p:nvSpPr>
        <p:spPr>
          <a:xfrm xmlns:a="http://schemas.openxmlformats.org/drawingml/2006/main">
            <a:off x="5543550" y="30480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Advanced timer; DShot in software</a:t>
            </a:r>
          </a:p>
        </p:txBody>
      </p:sp>
      <p:sp>
        <p:nvSpPr>
          <p:cNvPr id="32" name="">
            <a:extLst xmlns:a="http://schemas.openxmlformats.org/drawingml/2006/main">
              <a:ext uri="{FF2B5EF4-FFF2-40B4-BE49-F238E27FC236}">
                <a16:creationId xmlns:a16="http://schemas.microsoft.com/office/drawing/2014/main" id="{777F2DE5-3E70-4A00-AB8F-C7B6B717FD7C}"/>
              </a:ext>
            </a:extLst>
          </p:cNvPr>
          <p:cNvSpPr>
            <a:spLocks xmlns:a="http://schemas.openxmlformats.org/drawingml/2006/main" noGrp="1"/>
          </p:cNvSpPr>
          <p:nvPr/>
        </p:nvSpPr>
        <p:spPr>
          <a:xfrm xmlns:a="http://schemas.openxmlformats.org/drawingml/2006/main">
            <a:off x="8686800" y="30480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Equivalent PWM; DShot native on DG32</a:t>
            </a:r>
          </a:p>
        </p:txBody>
      </p:sp>
      <p:sp>
        <p:nvSpPr>
          <p:cNvPr id="33" name="">
            <a:extLst xmlns:a="http://schemas.openxmlformats.org/drawingml/2006/main">
              <a:ext uri="{FF2B5EF4-FFF2-40B4-BE49-F238E27FC236}">
                <a16:creationId xmlns:a16="http://schemas.microsoft.com/office/drawing/2014/main" id="{3DD044DA-8174-4C9C-AAC1-AE837295A970}"/>
              </a:ext>
            </a:extLst>
          </p:cNvPr>
          <p:cNvSpPr>
            <a:spLocks xmlns:a="http://schemas.openxmlformats.org/drawingml/2006/main" noGrp="1"/>
          </p:cNvSpPr>
          <p:nvPr/>
        </p:nvSpPr>
        <p:spPr>
          <a:xfrm xmlns:a="http://schemas.openxmlformats.org/drawingml/2006/main">
            <a:off x="457200" y="3467100"/>
            <a:ext cx="11277600" cy="4953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34" name="">
            <a:extLst xmlns:a="http://schemas.openxmlformats.org/drawingml/2006/main">
              <a:ext uri="{FF2B5EF4-FFF2-40B4-BE49-F238E27FC236}">
                <a16:creationId xmlns:a16="http://schemas.microsoft.com/office/drawing/2014/main" id="{D7496B53-867E-4E4C-BC80-C8717775002B}"/>
              </a:ext>
            </a:extLst>
          </p:cNvPr>
          <p:cNvSpPr>
            <a:spLocks xmlns:a="http://schemas.openxmlformats.org/drawingml/2006/main" noGrp="1"/>
          </p:cNvSpPr>
          <p:nvPr/>
        </p:nvSpPr>
        <p:spPr>
          <a:xfrm xmlns:a="http://schemas.openxmlformats.org/drawingml/2006/main">
            <a:off x="590550" y="35433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Math</a:t>
            </a:r>
          </a:p>
        </p:txBody>
      </p:sp>
      <p:sp>
        <p:nvSpPr>
          <p:cNvPr id="35" name="">
            <a:extLst xmlns:a="http://schemas.openxmlformats.org/drawingml/2006/main">
              <a:ext uri="{FF2B5EF4-FFF2-40B4-BE49-F238E27FC236}">
                <a16:creationId xmlns:a16="http://schemas.microsoft.com/office/drawing/2014/main" id="{4BFAF56D-4B58-4362-B3DE-FC4CA46E1605}"/>
              </a:ext>
            </a:extLst>
          </p:cNvPr>
          <p:cNvSpPr>
            <a:spLocks xmlns:a="http://schemas.openxmlformats.org/drawingml/2006/main" noGrp="1"/>
          </p:cNvSpPr>
          <p:nvPr/>
        </p:nvSpPr>
        <p:spPr>
          <a:xfrm xmlns:a="http://schemas.openxmlformats.org/drawingml/2006/main">
            <a:off x="2266950" y="34671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36" name="">
            <a:extLst xmlns:a="http://schemas.openxmlformats.org/drawingml/2006/main">
              <a:ext uri="{FF2B5EF4-FFF2-40B4-BE49-F238E27FC236}">
                <a16:creationId xmlns:a16="http://schemas.microsoft.com/office/drawing/2014/main" id="{CE05549F-587B-49B6-93F7-72ECB05164CE}"/>
              </a:ext>
            </a:extLst>
          </p:cNvPr>
          <p:cNvSpPr>
            <a:spLocks xmlns:a="http://schemas.openxmlformats.org/drawingml/2006/main" noGrp="1"/>
          </p:cNvSpPr>
          <p:nvPr/>
        </p:nvSpPr>
        <p:spPr>
          <a:xfrm xmlns:a="http://schemas.openxmlformats.org/drawingml/2006/main">
            <a:off x="2400300" y="35433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Hardware CORDIC</a:t>
            </a:r>
          </a:p>
        </p:txBody>
      </p:sp>
      <p:sp>
        <p:nvSpPr>
          <p:cNvPr id="37" name="">
            <a:extLst xmlns:a="http://schemas.openxmlformats.org/drawingml/2006/main">
              <a:ext uri="{FF2B5EF4-FFF2-40B4-BE49-F238E27FC236}">
                <a16:creationId xmlns:a16="http://schemas.microsoft.com/office/drawing/2014/main" id="{88519815-A146-4429-9E6E-AEBFE8C5EAEC}"/>
              </a:ext>
            </a:extLst>
          </p:cNvPr>
          <p:cNvSpPr>
            <a:spLocks xmlns:a="http://schemas.openxmlformats.org/drawingml/2006/main" noGrp="1"/>
          </p:cNvSpPr>
          <p:nvPr/>
        </p:nvSpPr>
        <p:spPr>
          <a:xfrm xmlns:a="http://schemas.openxmlformats.org/drawingml/2006/main">
            <a:off x="5543550" y="35433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None (appears on STM32G4)</a:t>
            </a:r>
          </a:p>
        </p:txBody>
      </p:sp>
      <p:sp>
        <p:nvSpPr>
          <p:cNvPr id="38" name="">
            <a:extLst xmlns:a="http://schemas.openxmlformats.org/drawingml/2006/main">
              <a:ext uri="{FF2B5EF4-FFF2-40B4-BE49-F238E27FC236}">
                <a16:creationId xmlns:a16="http://schemas.microsoft.com/office/drawing/2014/main" id="{B7436863-32B2-402D-ACFF-A36AF11033EB}"/>
              </a:ext>
            </a:extLst>
          </p:cNvPr>
          <p:cNvSpPr>
            <a:spLocks xmlns:a="http://schemas.openxmlformats.org/drawingml/2006/main" noGrp="1"/>
          </p:cNvSpPr>
          <p:nvPr/>
        </p:nvSpPr>
        <p:spPr>
          <a:xfrm xmlns:a="http://schemas.openxmlformats.org/drawingml/2006/main">
            <a:off x="8686800" y="35433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FOC transforms run in hardware</a:t>
            </a:r>
          </a:p>
        </p:txBody>
      </p:sp>
      <p:sp>
        <p:nvSpPr>
          <p:cNvPr id="39" name="">
            <a:extLst xmlns:a="http://schemas.openxmlformats.org/drawingml/2006/main">
              <a:ext uri="{FF2B5EF4-FFF2-40B4-BE49-F238E27FC236}">
                <a16:creationId xmlns:a16="http://schemas.microsoft.com/office/drawing/2014/main" id="{655A71C8-D798-42B5-8160-C81DA3DCAAFC}"/>
              </a:ext>
            </a:extLst>
          </p:cNvPr>
          <p:cNvSpPr>
            <a:spLocks xmlns:a="http://schemas.openxmlformats.org/drawingml/2006/main" noGrp="1"/>
          </p:cNvSpPr>
          <p:nvPr/>
        </p:nvSpPr>
        <p:spPr>
          <a:xfrm xmlns:a="http://schemas.openxmlformats.org/drawingml/2006/main">
            <a:off x="457200" y="3962400"/>
            <a:ext cx="11277600" cy="4953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0" name="">
            <a:extLst xmlns:a="http://schemas.openxmlformats.org/drawingml/2006/main">
              <a:ext uri="{FF2B5EF4-FFF2-40B4-BE49-F238E27FC236}">
                <a16:creationId xmlns:a16="http://schemas.microsoft.com/office/drawing/2014/main" id="{5F03C52C-951B-47EC-ACFB-CBF2D4CECDBF}"/>
              </a:ext>
            </a:extLst>
          </p:cNvPr>
          <p:cNvSpPr>
            <a:spLocks xmlns:a="http://schemas.openxmlformats.org/drawingml/2006/main" noGrp="1"/>
          </p:cNvSpPr>
          <p:nvPr/>
        </p:nvSpPr>
        <p:spPr>
          <a:xfrm xmlns:a="http://schemas.openxmlformats.org/drawingml/2006/main">
            <a:off x="590550" y="40386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On-chip AI</a:t>
            </a:r>
          </a:p>
        </p:txBody>
      </p:sp>
      <p:sp>
        <p:nvSpPr>
          <p:cNvPr id="41" name="">
            <a:extLst xmlns:a="http://schemas.openxmlformats.org/drawingml/2006/main">
              <a:ext uri="{FF2B5EF4-FFF2-40B4-BE49-F238E27FC236}">
                <a16:creationId xmlns:a16="http://schemas.microsoft.com/office/drawing/2014/main" id="{1F5195F3-C386-415E-9C25-A836C48AA36E}"/>
              </a:ext>
            </a:extLst>
          </p:cNvPr>
          <p:cNvSpPr>
            <a:spLocks xmlns:a="http://schemas.openxmlformats.org/drawingml/2006/main" noGrp="1"/>
          </p:cNvSpPr>
          <p:nvPr/>
        </p:nvSpPr>
        <p:spPr>
          <a:xfrm xmlns:a="http://schemas.openxmlformats.org/drawingml/2006/main">
            <a:off x="2266950" y="39624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78DC0D74-0D2E-48DF-A799-26FEC3DE0DE2}"/>
              </a:ext>
            </a:extLst>
          </p:cNvPr>
          <p:cNvSpPr>
            <a:spLocks xmlns:a="http://schemas.openxmlformats.org/drawingml/2006/main" noGrp="1"/>
          </p:cNvSpPr>
          <p:nvPr/>
        </p:nvSpPr>
        <p:spPr>
          <a:xfrm xmlns:a="http://schemas.openxmlformats.org/drawingml/2006/main">
            <a:off x="2400300" y="40386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DG32-2DOM INT8 attention engine</a:t>
            </a:r>
          </a:p>
        </p:txBody>
      </p:sp>
      <p:sp>
        <p:nvSpPr>
          <p:cNvPr id="43" name="">
            <a:extLst xmlns:a="http://schemas.openxmlformats.org/drawingml/2006/main">
              <a:ext uri="{FF2B5EF4-FFF2-40B4-BE49-F238E27FC236}">
                <a16:creationId xmlns:a16="http://schemas.microsoft.com/office/drawing/2014/main" id="{E6412DC7-C0D0-4841-9DE3-BAECC189B034}"/>
              </a:ext>
            </a:extLst>
          </p:cNvPr>
          <p:cNvSpPr>
            <a:spLocks xmlns:a="http://schemas.openxmlformats.org/drawingml/2006/main" noGrp="1"/>
          </p:cNvSpPr>
          <p:nvPr/>
        </p:nvSpPr>
        <p:spPr>
          <a:xfrm xmlns:a="http://schemas.openxmlformats.org/drawingml/2006/main">
            <a:off x="5543550" y="40386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None; AI runs in software</a:t>
            </a:r>
          </a:p>
        </p:txBody>
      </p:sp>
      <p:sp>
        <p:nvSpPr>
          <p:cNvPr id="44" name="">
            <a:extLst xmlns:a="http://schemas.openxmlformats.org/drawingml/2006/main">
              <a:ext uri="{FF2B5EF4-FFF2-40B4-BE49-F238E27FC236}">
                <a16:creationId xmlns:a16="http://schemas.microsoft.com/office/drawing/2014/main" id="{5C9AA265-E27A-485B-95C3-FF9EB019F478}"/>
              </a:ext>
            </a:extLst>
          </p:cNvPr>
          <p:cNvSpPr>
            <a:spLocks xmlns:a="http://schemas.openxmlformats.org/drawingml/2006/main" noGrp="1"/>
          </p:cNvSpPr>
          <p:nvPr/>
        </p:nvSpPr>
        <p:spPr>
          <a:xfrm xmlns:a="http://schemas.openxmlformats.org/drawingml/2006/main">
            <a:off x="8686800" y="40386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Condition monitoring inside the drive</a:t>
            </a:r>
          </a:p>
        </p:txBody>
      </p:sp>
      <p:sp>
        <p:nvSpPr>
          <p:cNvPr id="45" name="">
            <a:extLst xmlns:a="http://schemas.openxmlformats.org/drawingml/2006/main">
              <a:ext uri="{FF2B5EF4-FFF2-40B4-BE49-F238E27FC236}">
                <a16:creationId xmlns:a16="http://schemas.microsoft.com/office/drawing/2014/main" id="{1DE00F8B-4DE3-48F7-AD47-6E822257D89D}"/>
              </a:ext>
            </a:extLst>
          </p:cNvPr>
          <p:cNvSpPr>
            <a:spLocks xmlns:a="http://schemas.openxmlformats.org/drawingml/2006/main" noGrp="1"/>
          </p:cNvSpPr>
          <p:nvPr/>
        </p:nvSpPr>
        <p:spPr>
          <a:xfrm xmlns:a="http://schemas.openxmlformats.org/drawingml/2006/main">
            <a:off x="457200" y="4457700"/>
            <a:ext cx="11277600" cy="4953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46" name="">
            <a:extLst xmlns:a="http://schemas.openxmlformats.org/drawingml/2006/main">
              <a:ext uri="{FF2B5EF4-FFF2-40B4-BE49-F238E27FC236}">
                <a16:creationId xmlns:a16="http://schemas.microsoft.com/office/drawing/2014/main" id="{431DDFAE-4A6A-4317-B13D-3418EEAD6F9E}"/>
              </a:ext>
            </a:extLst>
          </p:cNvPr>
          <p:cNvSpPr>
            <a:spLocks xmlns:a="http://schemas.openxmlformats.org/drawingml/2006/main" noGrp="1"/>
          </p:cNvSpPr>
          <p:nvPr/>
        </p:nvSpPr>
        <p:spPr>
          <a:xfrm xmlns:a="http://schemas.openxmlformats.org/drawingml/2006/main">
            <a:off x="590550" y="45339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Analog</a:t>
            </a:r>
          </a:p>
        </p:txBody>
      </p:sp>
      <p:sp>
        <p:nvSpPr>
          <p:cNvPr id="47" name="">
            <a:extLst xmlns:a="http://schemas.openxmlformats.org/drawingml/2006/main">
              <a:ext uri="{FF2B5EF4-FFF2-40B4-BE49-F238E27FC236}">
                <a16:creationId xmlns:a16="http://schemas.microsoft.com/office/drawing/2014/main" id="{E0EF3696-B259-46A4-945A-D3AF3ED6C12C}"/>
              </a:ext>
            </a:extLst>
          </p:cNvPr>
          <p:cNvSpPr>
            <a:spLocks xmlns:a="http://schemas.openxmlformats.org/drawingml/2006/main" noGrp="1"/>
          </p:cNvSpPr>
          <p:nvPr/>
        </p:nvSpPr>
        <p:spPr>
          <a:xfrm xmlns:a="http://schemas.openxmlformats.org/drawingml/2006/main">
            <a:off x="2266950" y="44577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48" name="">
            <a:extLst xmlns:a="http://schemas.openxmlformats.org/drawingml/2006/main">
              <a:ext uri="{FF2B5EF4-FFF2-40B4-BE49-F238E27FC236}">
                <a16:creationId xmlns:a16="http://schemas.microsoft.com/office/drawing/2014/main" id="{C7DAF56A-23B7-4541-AC92-608D27EA255C}"/>
              </a:ext>
            </a:extLst>
          </p:cNvPr>
          <p:cNvSpPr>
            <a:spLocks xmlns:a="http://schemas.openxmlformats.org/drawingml/2006/main" noGrp="1"/>
          </p:cNvSpPr>
          <p:nvPr/>
        </p:nvSpPr>
        <p:spPr>
          <a:xfrm xmlns:a="http://schemas.openxmlformats.org/drawingml/2006/main">
            <a:off x="2400300" y="45339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8-bit SAR, ~200 kSa/s, 2 pins</a:t>
            </a:r>
          </a:p>
        </p:txBody>
      </p:sp>
      <p:sp>
        <p:nvSpPr>
          <p:cNvPr id="49" name="">
            <a:extLst xmlns:a="http://schemas.openxmlformats.org/drawingml/2006/main">
              <a:ext uri="{FF2B5EF4-FFF2-40B4-BE49-F238E27FC236}">
                <a16:creationId xmlns:a16="http://schemas.microsoft.com/office/drawing/2014/main" id="{4EF1C611-340C-4549-96EC-916A69B75B72}"/>
              </a:ext>
            </a:extLst>
          </p:cNvPr>
          <p:cNvSpPr>
            <a:spLocks xmlns:a="http://schemas.openxmlformats.org/drawingml/2006/main" noGrp="1"/>
          </p:cNvSpPr>
          <p:nvPr/>
        </p:nvSpPr>
        <p:spPr>
          <a:xfrm xmlns:a="http://schemas.openxmlformats.org/drawingml/2006/main">
            <a:off x="5543550" y="45339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12-bit, 2.5 MSa/s, up to 16 channels</a:t>
            </a:r>
          </a:p>
        </p:txBody>
      </p:sp>
      <p:sp>
        <p:nvSpPr>
          <p:cNvPr id="50" name="">
            <a:extLst xmlns:a="http://schemas.openxmlformats.org/drawingml/2006/main">
              <a:ext uri="{FF2B5EF4-FFF2-40B4-BE49-F238E27FC236}">
                <a16:creationId xmlns:a16="http://schemas.microsoft.com/office/drawing/2014/main" id="{C2B08933-7A5B-41AD-8195-B48D09293339}"/>
              </a:ext>
            </a:extLst>
          </p:cNvPr>
          <p:cNvSpPr>
            <a:spLocks xmlns:a="http://schemas.openxmlformats.org/drawingml/2006/main" noGrp="1"/>
          </p:cNvSpPr>
          <p:nvPr/>
        </p:nvSpPr>
        <p:spPr>
          <a:xfrm xmlns:a="http://schemas.openxmlformats.org/drawingml/2006/main">
            <a:off x="8686800" y="45339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G0 leads clearly; first roadmap item</a:t>
            </a:r>
          </a:p>
        </p:txBody>
      </p:sp>
      <p:sp>
        <p:nvSpPr>
          <p:cNvPr id="51" name="">
            <a:extLst xmlns:a="http://schemas.openxmlformats.org/drawingml/2006/main">
              <a:ext uri="{FF2B5EF4-FFF2-40B4-BE49-F238E27FC236}">
                <a16:creationId xmlns:a16="http://schemas.microsoft.com/office/drawing/2014/main" id="{5AB9C6A8-7A42-4B0D-8347-334D3ACDCFE2}"/>
              </a:ext>
            </a:extLst>
          </p:cNvPr>
          <p:cNvSpPr>
            <a:spLocks xmlns:a="http://schemas.openxmlformats.org/drawingml/2006/main" noGrp="1"/>
          </p:cNvSpPr>
          <p:nvPr/>
        </p:nvSpPr>
        <p:spPr>
          <a:xfrm xmlns:a="http://schemas.openxmlformats.org/drawingml/2006/main">
            <a:off x="457200" y="4953000"/>
            <a:ext cx="11277600" cy="4953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52" name="">
            <a:extLst xmlns:a="http://schemas.openxmlformats.org/drawingml/2006/main">
              <a:ext uri="{FF2B5EF4-FFF2-40B4-BE49-F238E27FC236}">
                <a16:creationId xmlns:a16="http://schemas.microsoft.com/office/drawing/2014/main" id="{B1A965E7-0639-4F25-B1BA-B3BDC36F3C7C}"/>
              </a:ext>
            </a:extLst>
          </p:cNvPr>
          <p:cNvSpPr>
            <a:spLocks xmlns:a="http://schemas.openxmlformats.org/drawingml/2006/main" noGrp="1"/>
          </p:cNvSpPr>
          <p:nvPr/>
        </p:nvSpPr>
        <p:spPr>
          <a:xfrm xmlns:a="http://schemas.openxmlformats.org/drawingml/2006/main">
            <a:off x="590550" y="50292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Program memory</a:t>
            </a:r>
          </a:p>
        </p:txBody>
      </p:sp>
      <p:sp>
        <p:nvSpPr>
          <p:cNvPr id="53" name="">
            <a:extLst xmlns:a="http://schemas.openxmlformats.org/drawingml/2006/main">
              <a:ext uri="{FF2B5EF4-FFF2-40B4-BE49-F238E27FC236}">
                <a16:creationId xmlns:a16="http://schemas.microsoft.com/office/drawing/2014/main" id="{52BB31EE-C3D9-4162-AB9E-208B6CDC8019}"/>
              </a:ext>
            </a:extLst>
          </p:cNvPr>
          <p:cNvSpPr>
            <a:spLocks xmlns:a="http://schemas.openxmlformats.org/drawingml/2006/main" noGrp="1"/>
          </p:cNvSpPr>
          <p:nvPr/>
        </p:nvSpPr>
        <p:spPr>
          <a:xfrm xmlns:a="http://schemas.openxmlformats.org/drawingml/2006/main">
            <a:off x="2266950" y="49530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54" name="">
            <a:extLst xmlns:a="http://schemas.openxmlformats.org/drawingml/2006/main">
              <a:ext uri="{FF2B5EF4-FFF2-40B4-BE49-F238E27FC236}">
                <a16:creationId xmlns:a16="http://schemas.microsoft.com/office/drawing/2014/main" id="{4F0F30FE-A9A8-4569-AB81-4AE2D8B20079}"/>
              </a:ext>
            </a:extLst>
          </p:cNvPr>
          <p:cNvSpPr>
            <a:spLocks xmlns:a="http://schemas.openxmlformats.org/drawingml/2006/main" noGrp="1"/>
          </p:cNvSpPr>
          <p:nvPr/>
        </p:nvSpPr>
        <p:spPr>
          <a:xfrm xmlns:a="http://schemas.openxmlformats.org/drawingml/2006/main">
            <a:off x="2400300" y="50292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64 KB ROM + external QSPI flash</a:t>
            </a:r>
          </a:p>
        </p:txBody>
      </p:sp>
      <p:sp>
        <p:nvSpPr>
          <p:cNvPr id="55" name="">
            <a:extLst xmlns:a="http://schemas.openxmlformats.org/drawingml/2006/main">
              <a:ext uri="{FF2B5EF4-FFF2-40B4-BE49-F238E27FC236}">
                <a16:creationId xmlns:a16="http://schemas.microsoft.com/office/drawing/2014/main" id="{4A663A34-7709-4C68-9E05-84CB99A4B4FE}"/>
              </a:ext>
            </a:extLst>
          </p:cNvPr>
          <p:cNvSpPr>
            <a:spLocks xmlns:a="http://schemas.openxmlformats.org/drawingml/2006/main" noGrp="1"/>
          </p:cNvSpPr>
          <p:nvPr/>
        </p:nvSpPr>
        <p:spPr>
          <a:xfrm xmlns:a="http://schemas.openxmlformats.org/drawingml/2006/main">
            <a:off x="5543550" y="50292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16–512 KB embedded flash</a:t>
            </a:r>
          </a:p>
        </p:txBody>
      </p:sp>
      <p:sp>
        <p:nvSpPr>
          <p:cNvPr id="56" name="">
            <a:extLst xmlns:a="http://schemas.openxmlformats.org/drawingml/2006/main">
              <a:ext uri="{FF2B5EF4-FFF2-40B4-BE49-F238E27FC236}">
                <a16:creationId xmlns:a16="http://schemas.microsoft.com/office/drawing/2014/main" id="{E0759A83-ACB5-47F0-8A8D-8A8DDCB4501D}"/>
              </a:ext>
            </a:extLst>
          </p:cNvPr>
          <p:cNvSpPr>
            <a:spLocks xmlns:a="http://schemas.openxmlformats.org/drawingml/2006/main" noGrp="1"/>
          </p:cNvSpPr>
          <p:nvPr/>
        </p:nvSpPr>
        <p:spPr>
          <a:xfrm xmlns:a="http://schemas.openxmlformats.org/drawingml/2006/main">
            <a:off x="8686800" y="50292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G0 leads; embedded flash on roadmap</a:t>
            </a:r>
          </a:p>
        </p:txBody>
      </p:sp>
      <p:sp>
        <p:nvSpPr>
          <p:cNvPr id="57" name="">
            <a:extLst xmlns:a="http://schemas.openxmlformats.org/drawingml/2006/main">
              <a:ext uri="{FF2B5EF4-FFF2-40B4-BE49-F238E27FC236}">
                <a16:creationId xmlns:a16="http://schemas.microsoft.com/office/drawing/2014/main" id="{6B502B74-A356-4681-A959-9A8651311E46}"/>
              </a:ext>
            </a:extLst>
          </p:cNvPr>
          <p:cNvSpPr>
            <a:spLocks xmlns:a="http://schemas.openxmlformats.org/drawingml/2006/main" noGrp="1"/>
          </p:cNvSpPr>
          <p:nvPr/>
        </p:nvSpPr>
        <p:spPr>
          <a:xfrm xmlns:a="http://schemas.openxmlformats.org/drawingml/2006/main">
            <a:off x="457200" y="5448300"/>
            <a:ext cx="11277600" cy="4953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58" name="">
            <a:extLst xmlns:a="http://schemas.openxmlformats.org/drawingml/2006/main">
              <a:ext uri="{FF2B5EF4-FFF2-40B4-BE49-F238E27FC236}">
                <a16:creationId xmlns:a16="http://schemas.microsoft.com/office/drawing/2014/main" id="{6ECDE097-11FD-40A8-A47B-3CA39F013EAC}"/>
              </a:ext>
            </a:extLst>
          </p:cNvPr>
          <p:cNvSpPr>
            <a:spLocks xmlns:a="http://schemas.openxmlformats.org/drawingml/2006/main" noGrp="1"/>
          </p:cNvSpPr>
          <p:nvPr/>
        </p:nvSpPr>
        <p:spPr>
          <a:xfrm xmlns:a="http://schemas.openxmlformats.org/drawingml/2006/main">
            <a:off x="590550" y="5524500"/>
            <a:ext cx="16002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Communications</a:t>
            </a:r>
          </a:p>
        </p:txBody>
      </p:sp>
      <p:sp>
        <p:nvSpPr>
          <p:cNvPr id="59" name="">
            <a:extLst xmlns:a="http://schemas.openxmlformats.org/drawingml/2006/main">
              <a:ext uri="{FF2B5EF4-FFF2-40B4-BE49-F238E27FC236}">
                <a16:creationId xmlns:a16="http://schemas.microsoft.com/office/drawing/2014/main" id="{B17413AD-5538-4C4E-9154-B81EC8A5F06F}"/>
              </a:ext>
            </a:extLst>
          </p:cNvPr>
          <p:cNvSpPr>
            <a:spLocks xmlns:a="http://schemas.openxmlformats.org/drawingml/2006/main" noGrp="1"/>
          </p:cNvSpPr>
          <p:nvPr/>
        </p:nvSpPr>
        <p:spPr>
          <a:xfrm xmlns:a="http://schemas.openxmlformats.org/drawingml/2006/main">
            <a:off x="2266950" y="5448300"/>
            <a:ext cx="3143250" cy="495300"/>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60" name="">
            <a:extLst xmlns:a="http://schemas.openxmlformats.org/drawingml/2006/main">
              <a:ext uri="{FF2B5EF4-FFF2-40B4-BE49-F238E27FC236}">
                <a16:creationId xmlns:a16="http://schemas.microsoft.com/office/drawing/2014/main" id="{3FEA0493-F317-4A0A-B5E8-F6264444B7D7}"/>
              </a:ext>
            </a:extLst>
          </p:cNvPr>
          <p:cNvSpPr>
            <a:spLocks xmlns:a="http://schemas.openxmlformats.org/drawingml/2006/main" noGrp="1"/>
          </p:cNvSpPr>
          <p:nvPr/>
        </p:nvSpPr>
        <p:spPr>
          <a:xfrm xmlns:a="http://schemas.openxmlformats.org/drawingml/2006/main">
            <a:off x="2400300" y="55245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2 × UART, SPI, I²C, QSPI</a:t>
            </a:r>
          </a:p>
        </p:txBody>
      </p:sp>
      <p:sp>
        <p:nvSpPr>
          <p:cNvPr id="61" name="">
            <a:extLst xmlns:a="http://schemas.openxmlformats.org/drawingml/2006/main">
              <a:ext uri="{FF2B5EF4-FFF2-40B4-BE49-F238E27FC236}">
                <a16:creationId xmlns:a16="http://schemas.microsoft.com/office/drawing/2014/main" id="{FF7DE399-326D-458D-ABB1-7FA2D605FFE4}"/>
              </a:ext>
            </a:extLst>
          </p:cNvPr>
          <p:cNvSpPr>
            <a:spLocks xmlns:a="http://schemas.openxmlformats.org/drawingml/2006/main" noGrp="1"/>
          </p:cNvSpPr>
          <p:nvPr/>
        </p:nvSpPr>
        <p:spPr>
          <a:xfrm xmlns:a="http://schemas.openxmlformats.org/drawingml/2006/main">
            <a:off x="5543550" y="5524500"/>
            <a:ext cx="29337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Up to 6 USART, USB FS, 2 × FDCAN</a:t>
            </a:r>
          </a:p>
        </p:txBody>
      </p:sp>
      <p:sp>
        <p:nvSpPr>
          <p:cNvPr id="62" name="">
            <a:extLst xmlns:a="http://schemas.openxmlformats.org/drawingml/2006/main">
              <a:ext uri="{FF2B5EF4-FFF2-40B4-BE49-F238E27FC236}">
                <a16:creationId xmlns:a16="http://schemas.microsoft.com/office/drawing/2014/main" id="{713CA29D-5805-4594-B692-1DE92A3CC5E9}"/>
              </a:ext>
            </a:extLst>
          </p:cNvPr>
          <p:cNvSpPr>
            <a:spLocks xmlns:a="http://schemas.openxmlformats.org/drawingml/2006/main" noGrp="1"/>
          </p:cNvSpPr>
          <p:nvPr/>
        </p:nvSpPr>
        <p:spPr>
          <a:xfrm xmlns:a="http://schemas.openxmlformats.org/drawingml/2006/main">
            <a:off x="8686800" y="5524500"/>
            <a:ext cx="2971800" cy="3810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G0 leads; CAN-FD on roadmap</a:t>
            </a:r>
          </a:p>
        </p:txBody>
      </p:sp>
      <p:sp>
        <p:nvSpPr>
          <p:cNvPr id="63" name="">
            <a:extLst xmlns:a="http://schemas.openxmlformats.org/drawingml/2006/main">
              <a:ext uri="{FF2B5EF4-FFF2-40B4-BE49-F238E27FC236}">
                <a16:creationId xmlns:a16="http://schemas.microsoft.com/office/drawing/2014/main" id="{9C6B85EA-6019-482F-985F-3FC4DF0367F1}"/>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DG32-LITE investor block diagram p2. STM32G0 column: public datasheet values (G0x1 / G0B1). DG32-LITE: design values, not measured.</a:t>
            </a:r>
          </a:p>
        </p:txBody>
      </p:sp>
    </p:spTree>
    <p:extLst>
      <p:ext uri="{BB962C8B-B14F-4D97-AF65-F5344CB8AC3E}">
        <p14:creationId xmlns:p14="http://schemas.microsoft.com/office/powerpoint/2010/main" val="796757280"/>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2FB6F608-231B-4E8E-91EF-831248812A24}"/>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7E72F65-1525-4070-806B-AB2E7F8759E2}"/>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77A3"/>
                </a:solidFill>
                <a:latin typeface="Arial"/>
                <a:ea typeface="Arial"/>
                <a:cs typeface="Arial"/>
              </a:defRPr>
            </a:pPr>
            <a:r>
              <a:t>15 · ROADMAP</a:t>
            </a:r>
          </a:p>
        </p:txBody>
      </p:sp>
      <p:sp>
        <p:nvSpPr>
          <p:cNvPr id="3" name="">
            <a:extLst xmlns:a="http://schemas.openxmlformats.org/drawingml/2006/main">
              <a:ext uri="{FF2B5EF4-FFF2-40B4-BE49-F238E27FC236}">
                <a16:creationId xmlns:a16="http://schemas.microsoft.com/office/drawing/2014/main" id="{7792F3EA-509A-49FF-9E2E-5F3BE3487DCF}"/>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The next spin closes the two largest gaps</a:t>
            </a:r>
          </a:p>
        </p:txBody>
      </p:sp>
      <p:sp>
        <p:nvSpPr>
          <p:cNvPr id="4" name="">
            <a:extLst xmlns:a="http://schemas.openxmlformats.org/drawingml/2006/main">
              <a:ext uri="{FF2B5EF4-FFF2-40B4-BE49-F238E27FC236}">
                <a16:creationId xmlns:a16="http://schemas.microsoft.com/office/drawing/2014/main" id="{BD39B409-8E33-448F-AED6-F9F9EE9A5F85}"/>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Where the incumbent leads most clearly is where the second spin starts</a:t>
            </a:r>
          </a:p>
        </p:txBody>
      </p:sp>
      <p:sp>
        <p:nvSpPr>
          <p:cNvPr id="5" name="">
            <a:extLst xmlns:a="http://schemas.openxmlformats.org/drawingml/2006/main">
              <a:ext uri="{FF2B5EF4-FFF2-40B4-BE49-F238E27FC236}">
                <a16:creationId xmlns:a16="http://schemas.microsoft.com/office/drawing/2014/main" id="{A167574B-D87D-44E9-8B04-1A44F5E2FC8F}"/>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87B872A-E5B6-49CA-BD72-B1423B6C050E}"/>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8A69577-1AF7-4056-A0CB-C3CBBA9DFCD8}"/>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DG32-LITE ARCHITECTURE  ·  SEPTEMBER 2026  ·  PRE-SILICON</a:t>
            </a:r>
          </a:p>
        </p:txBody>
      </p:sp>
      <p:sp>
        <p:nvSpPr>
          <p:cNvPr id="8" name="">
            <a:extLst xmlns:a="http://schemas.openxmlformats.org/drawingml/2006/main">
              <a:ext uri="{FF2B5EF4-FFF2-40B4-BE49-F238E27FC236}">
                <a16:creationId xmlns:a16="http://schemas.microsoft.com/office/drawing/2014/main" id="{50E7873F-A31A-45BA-BFB7-03C91427BFA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15</a:t>
            </a:r>
          </a:p>
        </p:txBody>
      </p:sp>
      <p:sp>
        <p:nvSpPr>
          <p:cNvPr id="9" name="">
            <a:extLst xmlns:a="http://schemas.openxmlformats.org/drawingml/2006/main">
              <a:ext uri="{FF2B5EF4-FFF2-40B4-BE49-F238E27FC236}">
                <a16:creationId xmlns:a16="http://schemas.microsoft.com/office/drawing/2014/main" id="{10B30264-0CE5-4AEC-A500-53983DCF9C92}"/>
              </a:ext>
            </a:extLst>
          </p:cNvPr>
          <p:cNvSpPr>
            <a:spLocks xmlns:a="http://schemas.openxmlformats.org/drawingml/2006/main" noGrp="1"/>
          </p:cNvSpPr>
          <p:nvPr/>
        </p:nvSpPr>
        <p:spPr>
          <a:xfrm xmlns:a="http://schemas.openxmlformats.org/drawingml/2006/main">
            <a:off x="647700" y="2286000"/>
            <a:ext cx="10896600" cy="19050"/>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708EF20-60A6-45F9-B735-3AF5ED3BE530}"/>
              </a:ext>
            </a:extLst>
          </p:cNvPr>
          <p:cNvSpPr>
            <a:spLocks xmlns:a="http://schemas.openxmlformats.org/drawingml/2006/main" noGrp="1"/>
          </p:cNvSpPr>
          <p:nvPr/>
        </p:nvSpPr>
        <p:spPr>
          <a:xfrm xmlns:a="http://schemas.openxmlformats.org/drawingml/2006/main">
            <a:off x="457200" y="1790700"/>
            <a:ext cx="2628900" cy="285750"/>
          </a:xfrm>
          <a:prstGeom xmlns:a="http://schemas.openxmlformats.org/drawingml/2006/main" prst="rect">
            <a:avLst/>
          </a:prstGeom>
          <a:solidFill xmlns:a="http://schemas.openxmlformats.org/drawingml/2006/main">
            <a:srgbClr val="0077A3"/>
          </a:solidFill>
          <a:ln xmlns:a="http://schemas.openxmlformats.org/drawingml/2006/main" w="9525">
            <a:solidFill>
              <a:srgbClr val="0077A3"/>
            </a:solidFill>
            <a:prstDash val="solid"/>
          </a:ln>
        </p:spPr>
      </p:sp>
      <p:sp>
        <p:nvSpPr>
          <p:cNvPr id="11" name="">
            <a:extLst xmlns:a="http://schemas.openxmlformats.org/drawingml/2006/main">
              <a:ext uri="{FF2B5EF4-FFF2-40B4-BE49-F238E27FC236}">
                <a16:creationId xmlns:a16="http://schemas.microsoft.com/office/drawing/2014/main" id="{9424FF7D-8C50-4025-888E-5835CD52C54C}"/>
              </a:ext>
            </a:extLst>
          </p:cNvPr>
          <p:cNvSpPr>
            <a:spLocks xmlns:a="http://schemas.openxmlformats.org/drawingml/2006/main" noGrp="1"/>
          </p:cNvSpPr>
          <p:nvPr/>
        </p:nvSpPr>
        <p:spPr>
          <a:xfrm xmlns:a="http://schemas.openxmlformats.org/drawingml/2006/main">
            <a:off x="457200" y="1857375"/>
            <a:ext cx="26289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FFFFFF"/>
                </a:solidFill>
                <a:latin typeface="Arial"/>
                <a:ea typeface="Arial"/>
                <a:cs typeface="Arial"/>
              </a:defRPr>
            </a:pPr>
            <a:r>
              <a:t>NOW</a:t>
            </a:r>
          </a:p>
        </p:txBody>
      </p:sp>
      <p:sp>
        <p:nvSpPr>
          <p:cNvPr id="12" name="">
            <a:extLst xmlns:a="http://schemas.openxmlformats.org/drawingml/2006/main">
              <a:ext uri="{FF2B5EF4-FFF2-40B4-BE49-F238E27FC236}">
                <a16:creationId xmlns:a16="http://schemas.microsoft.com/office/drawing/2014/main" id="{47B4739C-A2EE-4943-A25B-3446328FC542}"/>
              </a:ext>
            </a:extLst>
          </p:cNvPr>
          <p:cNvSpPr>
            <a:spLocks xmlns:a="http://schemas.openxmlformats.org/drawingml/2006/main" noGrp="1"/>
          </p:cNvSpPr>
          <p:nvPr/>
        </p:nvSpPr>
        <p:spPr>
          <a:xfrm xmlns:a="http://schemas.openxmlformats.org/drawingml/2006/main">
            <a:off x="1695450" y="2219325"/>
            <a:ext cx="152400" cy="152400"/>
          </a:xfrm>
          <a:prstGeom xmlns:a="http://schemas.openxmlformats.org/drawingml/2006/main" prst="ellipse">
            <a:avLst/>
          </a:prstGeom>
          <a:solidFill xmlns:a="http://schemas.openxmlformats.org/drawingml/2006/main">
            <a:srgbClr val="0077A3"/>
          </a:solidFill>
          <a:ln xmlns:a="http://schemas.openxmlformats.org/drawingml/2006/main" w="19050">
            <a:solidFill>
              <a:srgbClr val="0077A3"/>
            </a:solidFill>
            <a:prstDash val="solid"/>
          </a:ln>
        </p:spPr>
      </p:sp>
      <p:sp>
        <p:nvSpPr>
          <p:cNvPr id="13" name="">
            <a:extLst xmlns:a="http://schemas.openxmlformats.org/drawingml/2006/main">
              <a:ext uri="{FF2B5EF4-FFF2-40B4-BE49-F238E27FC236}">
                <a16:creationId xmlns:a16="http://schemas.microsoft.com/office/drawing/2014/main" id="{A3710A8B-1721-4812-82D3-6C4C48E04705}"/>
              </a:ext>
            </a:extLst>
          </p:cNvPr>
          <p:cNvSpPr>
            <a:spLocks xmlns:a="http://schemas.openxmlformats.org/drawingml/2006/main" noGrp="1"/>
          </p:cNvSpPr>
          <p:nvPr/>
        </p:nvSpPr>
        <p:spPr>
          <a:xfrm xmlns:a="http://schemas.openxmlformats.org/drawingml/2006/main">
            <a:off x="381000" y="2495550"/>
            <a:ext cx="2781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First silicon</a:t>
            </a:r>
          </a:p>
        </p:txBody>
      </p:sp>
      <p:sp>
        <p:nvSpPr>
          <p:cNvPr id="14" name="">
            <a:extLst xmlns:a="http://schemas.openxmlformats.org/drawingml/2006/main">
              <a:ext uri="{FF2B5EF4-FFF2-40B4-BE49-F238E27FC236}">
                <a16:creationId xmlns:a16="http://schemas.microsoft.com/office/drawing/2014/main" id="{25986E83-5BF7-4AC7-8A49-2EC74EC366ED}"/>
              </a:ext>
            </a:extLst>
          </p:cNvPr>
          <p:cNvSpPr>
            <a:spLocks xmlns:a="http://schemas.openxmlformats.org/drawingml/2006/main" noGrp="1"/>
          </p:cNvSpPr>
          <p:nvPr/>
        </p:nvSpPr>
        <p:spPr>
          <a:xfrm xmlns:a="http://schemas.openxmlformats.org/drawingml/2006/main">
            <a:off x="381000" y="2762250"/>
            <a:ext cx="27813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September 2026 shuttle measures what simulation predicted</a:t>
            </a:r>
          </a:p>
        </p:txBody>
      </p:sp>
      <p:sp>
        <p:nvSpPr>
          <p:cNvPr id="15" name="">
            <a:extLst xmlns:a="http://schemas.openxmlformats.org/drawingml/2006/main">
              <a:ext uri="{FF2B5EF4-FFF2-40B4-BE49-F238E27FC236}">
                <a16:creationId xmlns:a16="http://schemas.microsoft.com/office/drawing/2014/main" id="{72EEDA04-1801-4333-977D-DC729E2BE038}"/>
              </a:ext>
            </a:extLst>
          </p:cNvPr>
          <p:cNvSpPr>
            <a:spLocks xmlns:a="http://schemas.openxmlformats.org/drawingml/2006/main" noGrp="1"/>
          </p:cNvSpPr>
          <p:nvPr/>
        </p:nvSpPr>
        <p:spPr>
          <a:xfrm xmlns:a="http://schemas.openxmlformats.org/drawingml/2006/main">
            <a:off x="3276600" y="1790700"/>
            <a:ext cx="2628900" cy="285750"/>
          </a:xfrm>
          <a:prstGeom xmlns:a="http://schemas.openxmlformats.org/drawingml/2006/main" prst="rect">
            <a:avLst/>
          </a:prstGeom>
          <a:solidFill xmlns:a="http://schemas.openxmlformats.org/drawingml/2006/main">
            <a:srgbClr val="F8FAFC"/>
          </a:solidFill>
          <a:ln xmlns:a="http://schemas.openxmlformats.org/drawingml/2006/main" w="9525">
            <a:solidFill>
              <a:srgbClr val="07686A"/>
            </a:solidFill>
            <a:prstDash val="solid"/>
          </a:ln>
        </p:spPr>
      </p:sp>
      <p:sp>
        <p:nvSpPr>
          <p:cNvPr id="16" name="">
            <a:extLst xmlns:a="http://schemas.openxmlformats.org/drawingml/2006/main">
              <a:ext uri="{FF2B5EF4-FFF2-40B4-BE49-F238E27FC236}">
                <a16:creationId xmlns:a16="http://schemas.microsoft.com/office/drawing/2014/main" id="{DD822F77-EB78-4731-8C7E-38F705DD3945}"/>
              </a:ext>
            </a:extLst>
          </p:cNvPr>
          <p:cNvSpPr>
            <a:spLocks xmlns:a="http://schemas.openxmlformats.org/drawingml/2006/main" noGrp="1"/>
          </p:cNvSpPr>
          <p:nvPr/>
        </p:nvSpPr>
        <p:spPr>
          <a:xfrm xmlns:a="http://schemas.openxmlformats.org/drawingml/2006/main">
            <a:off x="3276600" y="1857375"/>
            <a:ext cx="26289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07686A"/>
                </a:solidFill>
                <a:latin typeface="Arial"/>
                <a:ea typeface="Arial"/>
                <a:cs typeface="Arial"/>
              </a:defRPr>
            </a:pPr>
            <a:r>
              <a:t>NEXT</a:t>
            </a:r>
          </a:p>
        </p:txBody>
      </p:sp>
      <p:sp>
        <p:nvSpPr>
          <p:cNvPr id="17" name="">
            <a:extLst xmlns:a="http://schemas.openxmlformats.org/drawingml/2006/main">
              <a:ext uri="{FF2B5EF4-FFF2-40B4-BE49-F238E27FC236}">
                <a16:creationId xmlns:a16="http://schemas.microsoft.com/office/drawing/2014/main" id="{762ED6DE-3705-4F87-812A-5E7B69C5E450}"/>
              </a:ext>
            </a:extLst>
          </p:cNvPr>
          <p:cNvSpPr>
            <a:spLocks xmlns:a="http://schemas.openxmlformats.org/drawingml/2006/main" noGrp="1"/>
          </p:cNvSpPr>
          <p:nvPr/>
        </p:nvSpPr>
        <p:spPr>
          <a:xfrm xmlns:a="http://schemas.openxmlformats.org/drawingml/2006/main">
            <a:off x="4514850" y="2219325"/>
            <a:ext cx="152400" cy="152400"/>
          </a:xfrm>
          <a:prstGeom xmlns:a="http://schemas.openxmlformats.org/drawingml/2006/main" prst="ellipse">
            <a:avLst/>
          </a:prstGeom>
          <a:solidFill xmlns:a="http://schemas.openxmlformats.org/drawingml/2006/main">
            <a:srgbClr val="FFFFFF"/>
          </a:solidFill>
          <a:ln xmlns:a="http://schemas.openxmlformats.org/drawingml/2006/main" w="19050">
            <a:solidFill>
              <a:srgbClr val="07686A"/>
            </a:solidFill>
            <a:prstDash val="solid"/>
          </a:ln>
        </p:spPr>
      </p:sp>
      <p:sp>
        <p:nvSpPr>
          <p:cNvPr id="18" name="">
            <a:extLst xmlns:a="http://schemas.openxmlformats.org/drawingml/2006/main">
              <a:ext uri="{FF2B5EF4-FFF2-40B4-BE49-F238E27FC236}">
                <a16:creationId xmlns:a16="http://schemas.microsoft.com/office/drawing/2014/main" id="{26A6A38A-6F92-4817-899F-1DA6BDAFBCE6}"/>
              </a:ext>
            </a:extLst>
          </p:cNvPr>
          <p:cNvSpPr>
            <a:spLocks xmlns:a="http://schemas.openxmlformats.org/drawingml/2006/main" noGrp="1"/>
          </p:cNvSpPr>
          <p:nvPr/>
        </p:nvSpPr>
        <p:spPr>
          <a:xfrm xmlns:a="http://schemas.openxmlformats.org/drawingml/2006/main">
            <a:off x="3200400" y="2495550"/>
            <a:ext cx="2781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Second spin</a:t>
            </a:r>
          </a:p>
        </p:txBody>
      </p:sp>
      <p:sp>
        <p:nvSpPr>
          <p:cNvPr id="19" name="">
            <a:extLst xmlns:a="http://schemas.openxmlformats.org/drawingml/2006/main">
              <a:ext uri="{FF2B5EF4-FFF2-40B4-BE49-F238E27FC236}">
                <a16:creationId xmlns:a16="http://schemas.microsoft.com/office/drawing/2014/main" id="{F90529FF-B83A-4FDE-9B49-4509FC79B34A}"/>
              </a:ext>
            </a:extLst>
          </p:cNvPr>
          <p:cNvSpPr>
            <a:spLocks xmlns:a="http://schemas.openxmlformats.org/drawingml/2006/main" noGrp="1"/>
          </p:cNvSpPr>
          <p:nvPr/>
        </p:nvSpPr>
        <p:spPr>
          <a:xfrm xmlns:a="http://schemas.openxmlformats.org/drawingml/2006/main">
            <a:off x="3200400" y="2762250"/>
            <a:ext cx="27813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12-bit multi-channel ADC and embedded flash</a:t>
            </a:r>
          </a:p>
        </p:txBody>
      </p:sp>
      <p:sp>
        <p:nvSpPr>
          <p:cNvPr id="20" name="">
            <a:extLst xmlns:a="http://schemas.openxmlformats.org/drawingml/2006/main">
              <a:ext uri="{FF2B5EF4-FFF2-40B4-BE49-F238E27FC236}">
                <a16:creationId xmlns:a16="http://schemas.microsoft.com/office/drawing/2014/main" id="{88F1B396-ED00-4363-806B-DBF8D64E9C21}"/>
              </a:ext>
            </a:extLst>
          </p:cNvPr>
          <p:cNvSpPr>
            <a:spLocks xmlns:a="http://schemas.openxmlformats.org/drawingml/2006/main" noGrp="1"/>
          </p:cNvSpPr>
          <p:nvPr/>
        </p:nvSpPr>
        <p:spPr>
          <a:xfrm xmlns:a="http://schemas.openxmlformats.org/drawingml/2006/main">
            <a:off x="6096000" y="1790700"/>
            <a:ext cx="2628900" cy="285750"/>
          </a:xfrm>
          <a:prstGeom xmlns:a="http://schemas.openxmlformats.org/drawingml/2006/main" prst="rect">
            <a:avLst/>
          </a:prstGeom>
          <a:solidFill xmlns:a="http://schemas.openxmlformats.org/drawingml/2006/main">
            <a:srgbClr val="F8FAFC"/>
          </a:solidFill>
          <a:ln xmlns:a="http://schemas.openxmlformats.org/drawingml/2006/main" w="9525">
            <a:solidFill>
              <a:srgbClr val="07686A"/>
            </a:solidFill>
            <a:prstDash val="solid"/>
          </a:ln>
        </p:spPr>
      </p:sp>
      <p:sp>
        <p:nvSpPr>
          <p:cNvPr id="21" name="">
            <a:extLst xmlns:a="http://schemas.openxmlformats.org/drawingml/2006/main">
              <a:ext uri="{FF2B5EF4-FFF2-40B4-BE49-F238E27FC236}">
                <a16:creationId xmlns:a16="http://schemas.microsoft.com/office/drawing/2014/main" id="{D9210CFD-ACEF-4B61-A05A-8CBD0A88841F}"/>
              </a:ext>
            </a:extLst>
          </p:cNvPr>
          <p:cNvSpPr>
            <a:spLocks xmlns:a="http://schemas.openxmlformats.org/drawingml/2006/main" noGrp="1"/>
          </p:cNvSpPr>
          <p:nvPr/>
        </p:nvSpPr>
        <p:spPr>
          <a:xfrm xmlns:a="http://schemas.openxmlformats.org/drawingml/2006/main">
            <a:off x="6096000" y="1857375"/>
            <a:ext cx="26289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07686A"/>
                </a:solidFill>
                <a:latin typeface="Arial"/>
                <a:ea typeface="Arial"/>
                <a:cs typeface="Arial"/>
              </a:defRPr>
            </a:pPr>
            <a:r>
              <a:t>THEN</a:t>
            </a:r>
          </a:p>
        </p:txBody>
      </p:sp>
      <p:sp>
        <p:nvSpPr>
          <p:cNvPr id="22" name="">
            <a:extLst xmlns:a="http://schemas.openxmlformats.org/drawingml/2006/main">
              <a:ext uri="{FF2B5EF4-FFF2-40B4-BE49-F238E27FC236}">
                <a16:creationId xmlns:a16="http://schemas.microsoft.com/office/drawing/2014/main" id="{7C245194-E723-44D9-B5FD-BD37107AE529}"/>
              </a:ext>
            </a:extLst>
          </p:cNvPr>
          <p:cNvSpPr>
            <a:spLocks xmlns:a="http://schemas.openxmlformats.org/drawingml/2006/main" noGrp="1"/>
          </p:cNvSpPr>
          <p:nvPr/>
        </p:nvSpPr>
        <p:spPr>
          <a:xfrm xmlns:a="http://schemas.openxmlformats.org/drawingml/2006/main">
            <a:off x="7334250" y="2219325"/>
            <a:ext cx="152400" cy="152400"/>
          </a:xfrm>
          <a:prstGeom xmlns:a="http://schemas.openxmlformats.org/drawingml/2006/main" prst="ellipse">
            <a:avLst/>
          </a:prstGeom>
          <a:solidFill xmlns:a="http://schemas.openxmlformats.org/drawingml/2006/main">
            <a:srgbClr val="FFFFFF"/>
          </a:solidFill>
          <a:ln xmlns:a="http://schemas.openxmlformats.org/drawingml/2006/main" w="19050">
            <a:solidFill>
              <a:srgbClr val="07686A"/>
            </a:solidFill>
            <a:prstDash val="solid"/>
          </a:ln>
        </p:spPr>
      </p:sp>
      <p:sp>
        <p:nvSpPr>
          <p:cNvPr id="23" name="">
            <a:extLst xmlns:a="http://schemas.openxmlformats.org/drawingml/2006/main">
              <a:ext uri="{FF2B5EF4-FFF2-40B4-BE49-F238E27FC236}">
                <a16:creationId xmlns:a16="http://schemas.microsoft.com/office/drawing/2014/main" id="{A3959775-5241-46E6-9E0C-409BE3596C04}"/>
              </a:ext>
            </a:extLst>
          </p:cNvPr>
          <p:cNvSpPr>
            <a:spLocks xmlns:a="http://schemas.openxmlformats.org/drawingml/2006/main" noGrp="1"/>
          </p:cNvSpPr>
          <p:nvPr/>
        </p:nvSpPr>
        <p:spPr>
          <a:xfrm xmlns:a="http://schemas.openxmlformats.org/drawingml/2006/main">
            <a:off x="6019800" y="2495550"/>
            <a:ext cx="2781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Connectivity and debug</a:t>
            </a:r>
          </a:p>
        </p:txBody>
      </p:sp>
      <p:sp>
        <p:nvSpPr>
          <p:cNvPr id="24" name="">
            <a:extLst xmlns:a="http://schemas.openxmlformats.org/drawingml/2006/main">
              <a:ext uri="{FF2B5EF4-FFF2-40B4-BE49-F238E27FC236}">
                <a16:creationId xmlns:a16="http://schemas.microsoft.com/office/drawing/2014/main" id="{6AC6A562-7994-4DE3-B847-2FE6D2D80EDB}"/>
              </a:ext>
            </a:extLst>
          </p:cNvPr>
          <p:cNvSpPr>
            <a:spLocks xmlns:a="http://schemas.openxmlformats.org/drawingml/2006/main" noGrp="1"/>
          </p:cNvSpPr>
          <p:nvPr/>
        </p:nvSpPr>
        <p:spPr>
          <a:xfrm xmlns:a="http://schemas.openxmlformats.org/drawingml/2006/main">
            <a:off x="6019800" y="2762250"/>
            <a:ext cx="27813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CAN-FD and interactive CPU debug</a:t>
            </a:r>
          </a:p>
        </p:txBody>
      </p:sp>
      <p:sp>
        <p:nvSpPr>
          <p:cNvPr id="25" name="">
            <a:extLst xmlns:a="http://schemas.openxmlformats.org/drawingml/2006/main">
              <a:ext uri="{FF2B5EF4-FFF2-40B4-BE49-F238E27FC236}">
                <a16:creationId xmlns:a16="http://schemas.microsoft.com/office/drawing/2014/main" id="{C50E657D-8D5C-4BB2-97B3-D80C2119443D}"/>
              </a:ext>
            </a:extLst>
          </p:cNvPr>
          <p:cNvSpPr>
            <a:spLocks xmlns:a="http://schemas.openxmlformats.org/drawingml/2006/main" noGrp="1"/>
          </p:cNvSpPr>
          <p:nvPr/>
        </p:nvSpPr>
        <p:spPr>
          <a:xfrm xmlns:a="http://schemas.openxmlformats.org/drawingml/2006/main">
            <a:off x="8915400" y="1790700"/>
            <a:ext cx="2628900" cy="285750"/>
          </a:xfrm>
          <a:prstGeom xmlns:a="http://schemas.openxmlformats.org/drawingml/2006/main" prst="rect">
            <a:avLst/>
          </a:prstGeom>
          <a:solidFill xmlns:a="http://schemas.openxmlformats.org/drawingml/2006/main">
            <a:srgbClr val="F8FAFC"/>
          </a:solidFill>
          <a:ln xmlns:a="http://schemas.openxmlformats.org/drawingml/2006/main" w="9525">
            <a:solidFill>
              <a:srgbClr val="07686A"/>
            </a:solidFill>
            <a:prstDash val="solid"/>
          </a:ln>
        </p:spPr>
      </p:sp>
      <p:sp>
        <p:nvSpPr>
          <p:cNvPr id="26" name="">
            <a:extLst xmlns:a="http://schemas.openxmlformats.org/drawingml/2006/main">
              <a:ext uri="{FF2B5EF4-FFF2-40B4-BE49-F238E27FC236}">
                <a16:creationId xmlns:a16="http://schemas.microsoft.com/office/drawing/2014/main" id="{BECC663C-D2A9-4CFC-96CD-6FF86B5B3FAC}"/>
              </a:ext>
            </a:extLst>
          </p:cNvPr>
          <p:cNvSpPr>
            <a:spLocks xmlns:a="http://schemas.openxmlformats.org/drawingml/2006/main" noGrp="1"/>
          </p:cNvSpPr>
          <p:nvPr/>
        </p:nvSpPr>
        <p:spPr>
          <a:xfrm xmlns:a="http://schemas.openxmlformats.org/drawingml/2006/main">
            <a:off x="8915400" y="1857375"/>
            <a:ext cx="26289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00" b="1">
                <a:solidFill>
                  <a:srgbClr val="07686A"/>
                </a:solidFill>
                <a:latin typeface="Arial"/>
                <a:ea typeface="Arial"/>
                <a:cs typeface="Arial"/>
              </a:defRPr>
            </a:pPr>
            <a:r>
              <a:t>PARALLEL</a:t>
            </a:r>
          </a:p>
        </p:txBody>
      </p:sp>
      <p:sp>
        <p:nvSpPr>
          <p:cNvPr id="27" name="">
            <a:extLst xmlns:a="http://schemas.openxmlformats.org/drawingml/2006/main">
              <a:ext uri="{FF2B5EF4-FFF2-40B4-BE49-F238E27FC236}">
                <a16:creationId xmlns:a16="http://schemas.microsoft.com/office/drawing/2014/main" id="{E8947C07-2102-422F-A65E-82EC0D26570A}"/>
              </a:ext>
            </a:extLst>
          </p:cNvPr>
          <p:cNvSpPr>
            <a:spLocks xmlns:a="http://schemas.openxmlformats.org/drawingml/2006/main" noGrp="1"/>
          </p:cNvSpPr>
          <p:nvPr/>
        </p:nvSpPr>
        <p:spPr>
          <a:xfrm xmlns:a="http://schemas.openxmlformats.org/drawingml/2006/main">
            <a:off x="10153650" y="2219325"/>
            <a:ext cx="152400" cy="152400"/>
          </a:xfrm>
          <a:prstGeom xmlns:a="http://schemas.openxmlformats.org/drawingml/2006/main" prst="ellipse">
            <a:avLst/>
          </a:prstGeom>
          <a:solidFill xmlns:a="http://schemas.openxmlformats.org/drawingml/2006/main">
            <a:srgbClr val="FFFFFF"/>
          </a:solidFill>
          <a:ln xmlns:a="http://schemas.openxmlformats.org/drawingml/2006/main" w="19050">
            <a:solidFill>
              <a:srgbClr val="07686A"/>
            </a:solidFill>
            <a:prstDash val="solid"/>
          </a:ln>
        </p:spPr>
      </p:sp>
      <p:sp>
        <p:nvSpPr>
          <p:cNvPr id="28" name="">
            <a:extLst xmlns:a="http://schemas.openxmlformats.org/drawingml/2006/main">
              <a:ext uri="{FF2B5EF4-FFF2-40B4-BE49-F238E27FC236}">
                <a16:creationId xmlns:a16="http://schemas.microsoft.com/office/drawing/2014/main" id="{CFCDF543-8A7D-4296-9C4E-D08C5CECC5DC}"/>
              </a:ext>
            </a:extLst>
          </p:cNvPr>
          <p:cNvSpPr>
            <a:spLocks xmlns:a="http://schemas.openxmlformats.org/drawingml/2006/main" noGrp="1"/>
          </p:cNvSpPr>
          <p:nvPr/>
        </p:nvSpPr>
        <p:spPr>
          <a:xfrm xmlns:a="http://schemas.openxmlformats.org/drawingml/2006/main">
            <a:off x="8839200" y="2495550"/>
            <a:ext cx="27813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1275" b="1">
                <a:solidFill>
                  <a:srgbClr val="1E293B"/>
                </a:solidFill>
                <a:latin typeface="Arial"/>
                <a:ea typeface="Arial"/>
                <a:cs typeface="Arial"/>
              </a:defRPr>
            </a:pPr>
            <a:r>
              <a:t>DG32-2DOM</a:t>
            </a:r>
          </a:p>
        </p:txBody>
      </p:sp>
      <p:sp>
        <p:nvSpPr>
          <p:cNvPr id="29" name="">
            <a:extLst xmlns:a="http://schemas.openxmlformats.org/drawingml/2006/main">
              <a:ext uri="{FF2B5EF4-FFF2-40B4-BE49-F238E27FC236}">
                <a16:creationId xmlns:a16="http://schemas.microsoft.com/office/drawing/2014/main" id="{E53BED93-F2C5-485C-B8C8-129B2C5D7D01}"/>
              </a:ext>
            </a:extLst>
          </p:cNvPr>
          <p:cNvSpPr>
            <a:spLocks xmlns:a="http://schemas.openxmlformats.org/drawingml/2006/main" noGrp="1"/>
          </p:cNvSpPr>
          <p:nvPr/>
        </p:nvSpPr>
        <p:spPr>
          <a:xfrm xmlns:a="http://schemas.openxmlformats.org/drawingml/2006/main">
            <a:off x="8839200" y="2762250"/>
            <a:ext cx="2781300" cy="4191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ctr">
              <a:defRPr sz="975">
                <a:solidFill>
                  <a:srgbClr val="6B7280"/>
                </a:solidFill>
                <a:latin typeface="Arial"/>
                <a:ea typeface="Arial"/>
                <a:cs typeface="Arial"/>
              </a:defRPr>
            </a:pPr>
            <a:r>
              <a:t>INT8 attention variant: design complete, physical trials</a:t>
            </a:r>
          </a:p>
        </p:txBody>
      </p:sp>
      <p:sp>
        <p:nvSpPr>
          <p:cNvPr id="30" name="">
            <a:extLst xmlns:a="http://schemas.openxmlformats.org/drawingml/2006/main">
              <a:ext uri="{FF2B5EF4-FFF2-40B4-BE49-F238E27FC236}">
                <a16:creationId xmlns:a16="http://schemas.microsoft.com/office/drawing/2014/main" id="{67975E02-6460-40F3-BA05-9DD34F5E0954}"/>
              </a:ext>
            </a:extLst>
          </p:cNvPr>
          <p:cNvSpPr>
            <a:spLocks xmlns:a="http://schemas.openxmlformats.org/drawingml/2006/main" noGrp="1"/>
          </p:cNvSpPr>
          <p:nvPr/>
        </p:nvSpPr>
        <p:spPr>
          <a:xfrm xmlns:a="http://schemas.openxmlformats.org/drawingml/2006/main">
            <a:off x="457200" y="3714750"/>
            <a:ext cx="550545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31" name="">
            <a:extLst xmlns:a="http://schemas.openxmlformats.org/drawingml/2006/main">
              <a:ext uri="{FF2B5EF4-FFF2-40B4-BE49-F238E27FC236}">
                <a16:creationId xmlns:a16="http://schemas.microsoft.com/office/drawing/2014/main" id="{05980E81-5E7B-4A27-AC9B-D259115E3D19}"/>
              </a:ext>
            </a:extLst>
          </p:cNvPr>
          <p:cNvSpPr>
            <a:spLocks xmlns:a="http://schemas.openxmlformats.org/drawingml/2006/main" noGrp="1"/>
          </p:cNvSpPr>
          <p:nvPr/>
        </p:nvSpPr>
        <p:spPr>
          <a:xfrm xmlns:a="http://schemas.openxmlformats.org/drawingml/2006/main">
            <a:off x="457200" y="3714750"/>
            <a:ext cx="57150" cy="14954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FC1E2EA2-1581-442C-AFCC-3B840DA86ACB}"/>
              </a:ext>
            </a:extLst>
          </p:cNvPr>
          <p:cNvSpPr>
            <a:spLocks xmlns:a="http://schemas.openxmlformats.org/drawingml/2006/main" noGrp="1"/>
          </p:cNvSpPr>
          <p:nvPr/>
        </p:nvSpPr>
        <p:spPr>
          <a:xfrm xmlns:a="http://schemas.openxmlformats.org/drawingml/2006/main">
            <a:off x="685800" y="3905250"/>
            <a:ext cx="50863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Gaps closed first</a:t>
            </a:r>
          </a:p>
        </p:txBody>
      </p:sp>
      <p:sp>
        <p:nvSpPr>
          <p:cNvPr id="33" name="">
            <a:extLst xmlns:a="http://schemas.openxmlformats.org/drawingml/2006/main">
              <a:ext uri="{FF2B5EF4-FFF2-40B4-BE49-F238E27FC236}">
                <a16:creationId xmlns:a16="http://schemas.microsoft.com/office/drawing/2014/main" id="{77B98B69-B73D-41C2-8F9E-99069CB71150}"/>
              </a:ext>
            </a:extLst>
          </p:cNvPr>
          <p:cNvSpPr>
            <a:spLocks xmlns:a="http://schemas.openxmlformats.org/drawingml/2006/main" noGrp="1"/>
          </p:cNvSpPr>
          <p:nvPr/>
        </p:nvSpPr>
        <p:spPr>
          <a:xfrm xmlns:a="http://schemas.openxmlformats.org/drawingml/2006/main">
            <a:off x="685800" y="4267200"/>
            <a:ext cx="50482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analog front end and program memory are where the STM32G0 leads most clearly, so the second spin targets both before adding connectivity.</a:t>
            </a:r>
          </a:p>
        </p:txBody>
      </p:sp>
      <p:sp>
        <p:nvSpPr>
          <p:cNvPr id="34" name="">
            <a:extLst xmlns:a="http://schemas.openxmlformats.org/drawingml/2006/main">
              <a:ext uri="{FF2B5EF4-FFF2-40B4-BE49-F238E27FC236}">
                <a16:creationId xmlns:a16="http://schemas.microsoft.com/office/drawing/2014/main" id="{FD4715C0-C8E0-4F26-BB22-C07EE54DF7B6}"/>
              </a:ext>
            </a:extLst>
          </p:cNvPr>
          <p:cNvSpPr>
            <a:spLocks xmlns:a="http://schemas.openxmlformats.org/drawingml/2006/main" noGrp="1"/>
          </p:cNvSpPr>
          <p:nvPr/>
        </p:nvSpPr>
        <p:spPr>
          <a:xfrm xmlns:a="http://schemas.openxmlformats.org/drawingml/2006/main">
            <a:off x="6229350" y="3714750"/>
            <a:ext cx="5505450" cy="1495425"/>
          </a:xfrm>
          <a:prstGeom xmlns:a="http://schemas.openxmlformats.org/drawingml/2006/main" prst="roundRect">
            <a:avLst>
              <a:gd name="adj" fmla="val 5096"/>
            </a:avLst>
          </a:prstGeom>
          <a:solidFill xmlns:a="http://schemas.openxmlformats.org/drawingml/2006/main">
            <a:srgbClr val="FFFFFF"/>
          </a:solidFill>
          <a:ln xmlns:a="http://schemas.openxmlformats.org/drawingml/2006/main" w="9525">
            <a:solidFill>
              <a:srgbClr val="E2E8F0"/>
            </a:solidFill>
            <a:prstDash val="solid"/>
          </a:ln>
        </p:spPr>
      </p:sp>
      <p:sp>
        <p:nvSpPr>
          <p:cNvPr id="35" name="">
            <a:extLst xmlns:a="http://schemas.openxmlformats.org/drawingml/2006/main">
              <a:ext uri="{FF2B5EF4-FFF2-40B4-BE49-F238E27FC236}">
                <a16:creationId xmlns:a16="http://schemas.microsoft.com/office/drawing/2014/main" id="{1D511236-9598-434B-A62B-23C7FF7304F2}"/>
              </a:ext>
            </a:extLst>
          </p:cNvPr>
          <p:cNvSpPr>
            <a:spLocks xmlns:a="http://schemas.openxmlformats.org/drawingml/2006/main" noGrp="1"/>
          </p:cNvSpPr>
          <p:nvPr/>
        </p:nvSpPr>
        <p:spPr>
          <a:xfrm xmlns:a="http://schemas.openxmlformats.org/drawingml/2006/main">
            <a:off x="6229350" y="3714750"/>
            <a:ext cx="57150" cy="1495425"/>
          </a:xfrm>
          <a:prstGeom xmlns:a="http://schemas.openxmlformats.org/drawingml/2006/main" prst="rect">
            <a:avLst/>
          </a:prstGeom>
          <a:solidFill xmlns:a="http://schemas.openxmlformats.org/drawingml/2006/main">
            <a:srgbClr val="B45309"/>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B0903CF6-B3E7-40B9-83D1-59B8441D03F1}"/>
              </a:ext>
            </a:extLst>
          </p:cNvPr>
          <p:cNvSpPr>
            <a:spLocks xmlns:a="http://schemas.openxmlformats.org/drawingml/2006/main" noGrp="1"/>
          </p:cNvSpPr>
          <p:nvPr/>
        </p:nvSpPr>
        <p:spPr>
          <a:xfrm xmlns:a="http://schemas.openxmlformats.org/drawingml/2006/main">
            <a:off x="6457950" y="3905250"/>
            <a:ext cx="508635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What this deck does not claim</a:t>
            </a:r>
          </a:p>
        </p:txBody>
      </p:sp>
      <p:sp>
        <p:nvSpPr>
          <p:cNvPr id="37" name="">
            <a:extLst xmlns:a="http://schemas.openxmlformats.org/drawingml/2006/main">
              <a:ext uri="{FF2B5EF4-FFF2-40B4-BE49-F238E27FC236}">
                <a16:creationId xmlns:a16="http://schemas.microsoft.com/office/drawing/2014/main" id="{2E99BAC2-2EBB-48DD-82CA-6C272FC156DF}"/>
              </a:ext>
            </a:extLst>
          </p:cNvPr>
          <p:cNvSpPr>
            <a:spLocks xmlns:a="http://schemas.openxmlformats.org/drawingml/2006/main" noGrp="1"/>
          </p:cNvSpPr>
          <p:nvPr/>
        </p:nvSpPr>
        <p:spPr>
          <a:xfrm xmlns:a="http://schemas.openxmlformats.org/drawingml/2006/main">
            <a:off x="6457950" y="4267200"/>
            <a:ext cx="5048250" cy="809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No measured silicon results and no functional-safety certification. Every figure is a design value until first-silicon bring-up.</a:t>
            </a:r>
          </a:p>
        </p:txBody>
      </p:sp>
      <p:sp>
        <p:nvSpPr>
          <p:cNvPr id="38" name="">
            <a:extLst xmlns:a="http://schemas.openxmlformats.org/drawingml/2006/main">
              <a:ext uri="{FF2B5EF4-FFF2-40B4-BE49-F238E27FC236}">
                <a16:creationId xmlns:a16="http://schemas.microsoft.com/office/drawing/2014/main" id="{D3CF5710-B67D-4CE8-9411-6516A3B47143}"/>
              </a:ext>
            </a:extLst>
          </p:cNvPr>
          <p:cNvSpPr>
            <a:spLocks xmlns:a="http://schemas.openxmlformats.org/drawingml/2006/main" noGrp="1"/>
          </p:cNvSpPr>
          <p:nvPr/>
        </p:nvSpPr>
        <p:spPr>
          <a:xfrm xmlns:a="http://schemas.openxmlformats.org/drawingml/2006/main">
            <a:off x="457200" y="6248400"/>
            <a:ext cx="10477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i="1">
                <a:solidFill>
                  <a:srgbClr val="6B7280"/>
                </a:solidFill>
                <a:latin typeface="Arial"/>
                <a:ea typeface="Arial"/>
                <a:cs typeface="Arial"/>
              </a:defRPr>
            </a:pPr>
            <a:r>
              <a:t>Source: DG32-LITE investor block diagram p2, roadmap to close the gap.</a:t>
            </a:r>
          </a:p>
        </p:txBody>
      </p:sp>
    </p:spTree>
    <p:extLst>
      <p:ext uri="{BB962C8B-B14F-4D97-AF65-F5344CB8AC3E}">
        <p14:creationId xmlns:p14="http://schemas.microsoft.com/office/powerpoint/2010/main" val="1444283220"/>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5BCA625-C63D-443B-92A6-5D4CC5892E7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F00718A-E7E8-4611-8B7F-861400A8C883}"/>
              </a:ext>
            </a:extLst>
          </p:cNvPr>
          <p:cNvSpPr>
            <a:spLocks xmlns:a="http://schemas.openxmlformats.org/drawingml/2006/main" noGrp="1"/>
          </p:cNvSpPr>
          <p:nvPr/>
        </p:nvSpPr>
        <p:spPr>
          <a:xfrm xmlns:a="http://schemas.openxmlformats.org/drawingml/2006/main">
            <a:off x="0" y="0"/>
            <a:ext cx="48768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C34EC765-3A53-4BEA-AC59-362D3F43F117}"/>
              </a:ext>
            </a:extLst>
          </p:cNvPr>
          <p:cNvSpPr>
            <a:spLocks xmlns:a="http://schemas.openxmlformats.org/drawingml/2006/main" noGrp="1"/>
          </p:cNvSpPr>
          <p:nvPr/>
        </p:nvSpPr>
        <p:spPr>
          <a:xfrm xmlns:a="http://schemas.openxmlformats.org/drawingml/2006/main">
            <a:off x="457200" y="609600"/>
            <a:ext cx="381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16 · CLOSE</a:t>
            </a:r>
          </a:p>
        </p:txBody>
      </p:sp>
      <p:sp>
        <p:nvSpPr>
          <p:cNvPr id="4" name="">
            <a:extLst xmlns:a="http://schemas.openxmlformats.org/drawingml/2006/main">
              <a:ext uri="{FF2B5EF4-FFF2-40B4-BE49-F238E27FC236}">
                <a16:creationId xmlns:a16="http://schemas.microsoft.com/office/drawing/2014/main" id="{14EF530F-DE4E-4E57-A01A-506E754FB368}"/>
              </a:ext>
            </a:extLst>
          </p:cNvPr>
          <p:cNvSpPr>
            <a:spLocks xmlns:a="http://schemas.openxmlformats.org/drawingml/2006/main" noGrp="1"/>
          </p:cNvSpPr>
          <p:nvPr/>
        </p:nvSpPr>
        <p:spPr>
          <a:xfrm xmlns:a="http://schemas.openxmlformats.org/drawingml/2006/main">
            <a:off x="457200" y="990600"/>
            <a:ext cx="4000500" cy="19050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375" b="1">
                <a:solidFill>
                  <a:srgbClr val="FFFFFF"/>
                </a:solidFill>
                <a:latin typeface="Georgia"/>
                <a:ea typeface="Georgia"/>
                <a:cs typeface="Georgia"/>
              </a:defRPr>
            </a:pPr>
            <a:r>
              <a:t>Safety in the core. Control in silicon.</a:t>
            </a:r>
          </a:p>
        </p:txBody>
      </p:sp>
      <p:sp>
        <p:nvSpPr>
          <p:cNvPr id="5" name="">
            <a:extLst xmlns:a="http://schemas.openxmlformats.org/drawingml/2006/main">
              <a:ext uri="{FF2B5EF4-FFF2-40B4-BE49-F238E27FC236}">
                <a16:creationId xmlns:a16="http://schemas.microsoft.com/office/drawing/2014/main" id="{362AA375-7727-45BC-A3BE-FCF0A85FD68A}"/>
              </a:ext>
            </a:extLst>
          </p:cNvPr>
          <p:cNvSpPr>
            <a:spLocks xmlns:a="http://schemas.openxmlformats.org/drawingml/2006/main" noGrp="1"/>
          </p:cNvSpPr>
          <p:nvPr/>
        </p:nvSpPr>
        <p:spPr>
          <a:xfrm xmlns:a="http://schemas.openxmlformats.org/drawingml/2006/main">
            <a:off x="457200" y="3028950"/>
            <a:ext cx="1143000" cy="38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BACFFC1-CD85-45E2-8CCC-9EA107C81A78}"/>
              </a:ext>
            </a:extLst>
          </p:cNvPr>
          <p:cNvSpPr>
            <a:spLocks xmlns:a="http://schemas.openxmlformats.org/drawingml/2006/main" noGrp="1"/>
          </p:cNvSpPr>
          <p:nvPr/>
        </p:nvSpPr>
        <p:spPr>
          <a:xfrm xmlns:a="http://schemas.openxmlformats.org/drawingml/2006/main">
            <a:off x="457200" y="3276600"/>
            <a:ext cx="4000500" cy="12382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Next milestone: first-silicon bring-up on the September 2026 shuttle turns these design values into measurements.</a:t>
            </a:r>
          </a:p>
        </p:txBody>
      </p:sp>
      <p:sp>
        <p:nvSpPr>
          <p:cNvPr id="7" name="">
            <a:extLst xmlns:a="http://schemas.openxmlformats.org/drawingml/2006/main">
              <a:ext uri="{FF2B5EF4-FFF2-40B4-BE49-F238E27FC236}">
                <a16:creationId xmlns:a16="http://schemas.microsoft.com/office/drawing/2014/main" id="{9C02C40D-478E-434B-A148-45C8456D43EF}"/>
              </a:ext>
            </a:extLst>
          </p:cNvPr>
          <p:cNvSpPr>
            <a:spLocks xmlns:a="http://schemas.openxmlformats.org/drawingml/2006/main" noGrp="1"/>
          </p:cNvSpPr>
          <p:nvPr/>
        </p:nvSpPr>
        <p:spPr>
          <a:xfrm xmlns:a="http://schemas.openxmlformats.org/drawingml/2006/main">
            <a:off x="5334000" y="609600"/>
            <a:ext cx="6400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THREE THINGS TO REMEMBER</a:t>
            </a:r>
          </a:p>
        </p:txBody>
      </p:sp>
      <p:sp>
        <p:nvSpPr>
          <p:cNvPr id="8" name="">
            <a:extLst xmlns:a="http://schemas.openxmlformats.org/drawingml/2006/main">
              <a:ext uri="{FF2B5EF4-FFF2-40B4-BE49-F238E27FC236}">
                <a16:creationId xmlns:a16="http://schemas.microsoft.com/office/drawing/2014/main" id="{4959E48F-38C4-47C3-9E06-5E4E8662A82A}"/>
              </a:ext>
            </a:extLst>
          </p:cNvPr>
          <p:cNvSpPr>
            <a:spLocks xmlns:a="http://schemas.openxmlformats.org/drawingml/2006/main" noGrp="1"/>
          </p:cNvSpPr>
          <p:nvPr/>
        </p:nvSpPr>
        <p:spPr>
          <a:xfrm xmlns:a="http://schemas.openxmlformats.org/drawingml/2006/main">
            <a:off x="5334000" y="1028700"/>
            <a:ext cx="64008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9" name="">
            <a:extLst xmlns:a="http://schemas.openxmlformats.org/drawingml/2006/main">
              <a:ext uri="{FF2B5EF4-FFF2-40B4-BE49-F238E27FC236}">
                <a16:creationId xmlns:a16="http://schemas.microsoft.com/office/drawing/2014/main" id="{77959C9A-5C8C-402B-AAEF-83CC47A71C17}"/>
              </a:ext>
            </a:extLst>
          </p:cNvPr>
          <p:cNvSpPr>
            <a:spLocks xmlns:a="http://schemas.openxmlformats.org/drawingml/2006/main" noGrp="1"/>
          </p:cNvSpPr>
          <p:nvPr/>
        </p:nvSpPr>
        <p:spPr>
          <a:xfrm xmlns:a="http://schemas.openxmlformats.org/drawingml/2006/main">
            <a:off x="5334000" y="1028700"/>
            <a:ext cx="57150" cy="12477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3CDBFB6-E613-4D31-B588-4C196510896D}"/>
              </a:ext>
            </a:extLst>
          </p:cNvPr>
          <p:cNvSpPr>
            <a:spLocks xmlns:a="http://schemas.openxmlformats.org/drawingml/2006/main" noGrp="1"/>
          </p:cNvSpPr>
          <p:nvPr/>
        </p:nvSpPr>
        <p:spPr>
          <a:xfrm xmlns:a="http://schemas.openxmlformats.org/drawingml/2006/main">
            <a:off x="5562600" y="1219200"/>
            <a:ext cx="5981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1 · Safety is in the core</a:t>
            </a:r>
          </a:p>
        </p:txBody>
      </p:sp>
      <p:sp>
        <p:nvSpPr>
          <p:cNvPr id="11" name="">
            <a:extLst xmlns:a="http://schemas.openxmlformats.org/drawingml/2006/main">
              <a:ext uri="{FF2B5EF4-FFF2-40B4-BE49-F238E27FC236}">
                <a16:creationId xmlns:a16="http://schemas.microsoft.com/office/drawing/2014/main" id="{C14662F5-1B03-4837-832F-1D26A02F4656}"/>
              </a:ext>
            </a:extLst>
          </p:cNvPr>
          <p:cNvSpPr>
            <a:spLocks xmlns:a="http://schemas.openxmlformats.org/drawingml/2006/main" noGrp="1"/>
          </p:cNvSpPr>
          <p:nvPr/>
        </p:nvSpPr>
        <p:spPr>
          <a:xfrm xmlns:a="http://schemas.openxmlformats.org/drawingml/2006/main">
            <a:off x="5562600" y="1581150"/>
            <a:ext cx="5943600" cy="5619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Two RISC-V cores must agree on every committed store. A disagreement latches and drives FAULT_N within 39 simulated cycles.</a:t>
            </a:r>
          </a:p>
        </p:txBody>
      </p:sp>
      <p:sp>
        <p:nvSpPr>
          <p:cNvPr id="12" name="">
            <a:extLst xmlns:a="http://schemas.openxmlformats.org/drawingml/2006/main">
              <a:ext uri="{FF2B5EF4-FFF2-40B4-BE49-F238E27FC236}">
                <a16:creationId xmlns:a16="http://schemas.microsoft.com/office/drawing/2014/main" id="{D59B05A6-C776-42F9-A1CD-20AF85ECF5FD}"/>
              </a:ext>
            </a:extLst>
          </p:cNvPr>
          <p:cNvSpPr>
            <a:spLocks xmlns:a="http://schemas.openxmlformats.org/drawingml/2006/main" noGrp="1"/>
          </p:cNvSpPr>
          <p:nvPr/>
        </p:nvSpPr>
        <p:spPr>
          <a:xfrm xmlns:a="http://schemas.openxmlformats.org/drawingml/2006/main">
            <a:off x="5334000" y="2428875"/>
            <a:ext cx="64008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2036C826-7E2E-4EAA-8829-5258FA1C450D}"/>
              </a:ext>
            </a:extLst>
          </p:cNvPr>
          <p:cNvSpPr>
            <a:spLocks xmlns:a="http://schemas.openxmlformats.org/drawingml/2006/main" noGrp="1"/>
          </p:cNvSpPr>
          <p:nvPr/>
        </p:nvSpPr>
        <p:spPr>
          <a:xfrm xmlns:a="http://schemas.openxmlformats.org/drawingml/2006/main">
            <a:off x="5334000" y="2428875"/>
            <a:ext cx="57150" cy="124777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7BA8693-35A0-4ECE-B7BC-09D92B3EDFBE}"/>
              </a:ext>
            </a:extLst>
          </p:cNvPr>
          <p:cNvSpPr>
            <a:spLocks xmlns:a="http://schemas.openxmlformats.org/drawingml/2006/main" noGrp="1"/>
          </p:cNvSpPr>
          <p:nvPr/>
        </p:nvSpPr>
        <p:spPr>
          <a:xfrm xmlns:a="http://schemas.openxmlformats.org/drawingml/2006/main">
            <a:off x="5562600" y="2619375"/>
            <a:ext cx="5981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2 · Control is in silicon</a:t>
            </a:r>
          </a:p>
        </p:txBody>
      </p:sp>
      <p:sp>
        <p:nvSpPr>
          <p:cNvPr id="15" name="">
            <a:extLst xmlns:a="http://schemas.openxmlformats.org/drawingml/2006/main">
              <a:ext uri="{FF2B5EF4-FFF2-40B4-BE49-F238E27FC236}">
                <a16:creationId xmlns:a16="http://schemas.microsoft.com/office/drawing/2014/main" id="{EA72A5D8-2A46-4FAF-A1AC-79577A19ACA4}"/>
              </a:ext>
            </a:extLst>
          </p:cNvPr>
          <p:cNvSpPr>
            <a:spLocks xmlns:a="http://schemas.openxmlformats.org/drawingml/2006/main" noGrp="1"/>
          </p:cNvSpPr>
          <p:nvPr/>
        </p:nvSpPr>
        <p:spPr>
          <a:xfrm xmlns:a="http://schemas.openxmlformats.org/drawingml/2006/main">
            <a:off x="5562600" y="2981325"/>
            <a:ext cx="5943600" cy="5619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Sampling, transforms and PWM run in dedicated blocks, so one loop costs about 300 hardware cycles at any rate.</a:t>
            </a:r>
          </a:p>
        </p:txBody>
      </p:sp>
      <p:sp>
        <p:nvSpPr>
          <p:cNvPr id="16" name="">
            <a:extLst xmlns:a="http://schemas.openxmlformats.org/drawingml/2006/main">
              <a:ext uri="{FF2B5EF4-FFF2-40B4-BE49-F238E27FC236}">
                <a16:creationId xmlns:a16="http://schemas.microsoft.com/office/drawing/2014/main" id="{2A5BE16A-52AC-492F-9540-364EC0EBD34A}"/>
              </a:ext>
            </a:extLst>
          </p:cNvPr>
          <p:cNvSpPr>
            <a:spLocks xmlns:a="http://schemas.openxmlformats.org/drawingml/2006/main" noGrp="1"/>
          </p:cNvSpPr>
          <p:nvPr/>
        </p:nvSpPr>
        <p:spPr>
          <a:xfrm xmlns:a="http://schemas.openxmlformats.org/drawingml/2006/main">
            <a:off x="5334000" y="3829050"/>
            <a:ext cx="6400800" cy="1247775"/>
          </a:xfrm>
          <a:prstGeom xmlns:a="http://schemas.openxmlformats.org/drawingml/2006/main" prst="roundRect">
            <a:avLst>
              <a:gd name="adj" fmla="val 6107"/>
            </a:avLst>
          </a:prstGeom>
          <a:solidFill xmlns:a="http://schemas.openxmlformats.org/drawingml/2006/main">
            <a:srgbClr val="FFFFFF"/>
          </a:solidFill>
          <a:ln xmlns:a="http://schemas.openxmlformats.org/drawingml/2006/main" w="9525">
            <a:solidFill>
              <a:srgbClr val="E2E8F0"/>
            </a:solidFill>
            <a:prstDash val="solid"/>
          </a:ln>
        </p:spPr>
      </p:sp>
      <p:sp>
        <p:nvSpPr>
          <p:cNvPr id="17" name="">
            <a:extLst xmlns:a="http://schemas.openxmlformats.org/drawingml/2006/main">
              <a:ext uri="{FF2B5EF4-FFF2-40B4-BE49-F238E27FC236}">
                <a16:creationId xmlns:a16="http://schemas.microsoft.com/office/drawing/2014/main" id="{9704B068-DA92-4B16-9529-7EA372A7944B}"/>
              </a:ext>
            </a:extLst>
          </p:cNvPr>
          <p:cNvSpPr>
            <a:spLocks xmlns:a="http://schemas.openxmlformats.org/drawingml/2006/main" noGrp="1"/>
          </p:cNvSpPr>
          <p:nvPr/>
        </p:nvSpPr>
        <p:spPr>
          <a:xfrm xmlns:a="http://schemas.openxmlformats.org/drawingml/2006/main">
            <a:off x="5334000" y="3829050"/>
            <a:ext cx="57150" cy="12477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7A747106-7867-4733-A819-026126FBC4F7}"/>
              </a:ext>
            </a:extLst>
          </p:cNvPr>
          <p:cNvSpPr>
            <a:spLocks xmlns:a="http://schemas.openxmlformats.org/drawingml/2006/main" noGrp="1"/>
          </p:cNvSpPr>
          <p:nvPr/>
        </p:nvSpPr>
        <p:spPr>
          <a:xfrm xmlns:a="http://schemas.openxmlformats.org/drawingml/2006/main">
            <a:off x="5562600" y="4019550"/>
            <a:ext cx="5981700" cy="2667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3 · The gaps are on the roadmap</a:t>
            </a:r>
          </a:p>
        </p:txBody>
      </p:sp>
      <p:sp>
        <p:nvSpPr>
          <p:cNvPr id="19" name="">
            <a:extLst xmlns:a="http://schemas.openxmlformats.org/drawingml/2006/main">
              <a:ext uri="{FF2B5EF4-FFF2-40B4-BE49-F238E27FC236}">
                <a16:creationId xmlns:a16="http://schemas.microsoft.com/office/drawing/2014/main" id="{DA018ADD-A7E7-4FE8-9071-34F7ADEDFD5C}"/>
              </a:ext>
            </a:extLst>
          </p:cNvPr>
          <p:cNvSpPr>
            <a:spLocks xmlns:a="http://schemas.openxmlformats.org/drawingml/2006/main" noGrp="1"/>
          </p:cNvSpPr>
          <p:nvPr/>
        </p:nvSpPr>
        <p:spPr>
          <a:xfrm xmlns:a="http://schemas.openxmlformats.org/drawingml/2006/main">
            <a:off x="5562600" y="4381500"/>
            <a:ext cx="5943600" cy="5619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12-bit ADC and embedded flash come first, then CAN-FD and debug. DG32-2DOM adds on-chip AI in the same footprint.</a:t>
            </a:r>
          </a:p>
        </p:txBody>
      </p:sp>
      <p:sp>
        <p:nvSpPr>
          <p:cNvPr id="20" name="">
            <a:extLst xmlns:a="http://schemas.openxmlformats.org/drawingml/2006/main">
              <a:ext uri="{FF2B5EF4-FFF2-40B4-BE49-F238E27FC236}">
                <a16:creationId xmlns:a16="http://schemas.microsoft.com/office/drawing/2014/main" id="{528A374B-78F6-4BBB-BE1B-C7387600B52D}"/>
              </a:ext>
            </a:extLst>
          </p:cNvPr>
          <p:cNvSpPr>
            <a:spLocks xmlns:a="http://schemas.openxmlformats.org/drawingml/2006/main" noGrp="1"/>
          </p:cNvSpPr>
          <p:nvPr/>
        </p:nvSpPr>
        <p:spPr>
          <a:xfrm xmlns:a="http://schemas.openxmlformats.org/drawingml/2006/main">
            <a:off x="457200" y="6486525"/>
            <a:ext cx="40005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870DC4B-7AAA-403E-9F75-0039EC81F989}"/>
              </a:ext>
            </a:extLst>
          </p:cNvPr>
          <p:cNvSpPr>
            <a:spLocks xmlns:a="http://schemas.openxmlformats.org/drawingml/2006/main" noGrp="1"/>
          </p:cNvSpPr>
          <p:nvPr/>
        </p:nvSpPr>
        <p:spPr>
          <a:xfrm xmlns:a="http://schemas.openxmlformats.org/drawingml/2006/main">
            <a:off x="5334000" y="6486525"/>
            <a:ext cx="64008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3C448654-80B7-4195-86AB-3FF7AE26E926}"/>
              </a:ext>
            </a:extLst>
          </p:cNvPr>
          <p:cNvSpPr>
            <a:spLocks xmlns:a="http://schemas.openxmlformats.org/drawingml/2006/main" noGrp="1"/>
          </p:cNvSpPr>
          <p:nvPr/>
        </p:nvSpPr>
        <p:spPr>
          <a:xfrm xmlns:a="http://schemas.openxmlformats.org/drawingml/2006/main">
            <a:off x="457200" y="6572250"/>
            <a:ext cx="4191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DG32-LITE ARCHITECTURE</a:t>
            </a:r>
          </a:p>
        </p:txBody>
      </p:sp>
      <p:sp>
        <p:nvSpPr>
          <p:cNvPr id="23" name="">
            <a:extLst xmlns:a="http://schemas.openxmlformats.org/drawingml/2006/main">
              <a:ext uri="{FF2B5EF4-FFF2-40B4-BE49-F238E27FC236}">
                <a16:creationId xmlns:a16="http://schemas.microsoft.com/office/drawing/2014/main" id="{20768397-E19C-4183-BA70-3E3185526677}"/>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16</a:t>
            </a:r>
          </a:p>
        </p:txBody>
      </p:sp>
    </p:spTree>
    <p:extLst>
      <p:ext uri="{BB962C8B-B14F-4D97-AF65-F5344CB8AC3E}">
        <p14:creationId xmlns:p14="http://schemas.microsoft.com/office/powerpoint/2010/main" val="173744727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2026-09-13T13:28:51.7500000Z</dcterms:created>
  <dcterms:modified xsi:type="dcterms:W3CDTF">2026-09-13T13:28:51.7500000Z</dcterms:modified>
</coreProperties>
</file>