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b02df6bc004efd" /><Relationship Type="http://schemas.openxmlformats.org/officeDocument/2006/relationships/extended-properties" Target="/docProps/app.xml" Id="Rc20c1617360c4ba1" /><Relationship Type="http://schemas.openxmlformats.org/officeDocument/2006/relationships/officeDocument" Target="/ppt/presentation.xml" Id="R05685a1742be47ce" /></Relationships>
</file>

<file path=ppt/presentation.xml><?xml version="1.0" encoding="utf-8"?>
<p:presentation xmlns:p="http://schemas.openxmlformats.org/presentationml/2006/main">
  <p:sldMasterIdLst>
    <p:sldMasterId xmlns:r="http://schemas.openxmlformats.org/officeDocument/2006/relationships" id="2147483648" r:id="Rc8350d9ff4ab4a01"/>
  </p:sldMasterIdLst>
  <p:notesMasterIdLst>
    <p:notesMasterId xmlns:r="http://schemas.openxmlformats.org/officeDocument/2006/relationships" r:id="R45bac66742c44930"/>
  </p:notesMasterIdLst>
  <p:sldIdLst>
    <p:sldId xmlns:r="http://schemas.openxmlformats.org/officeDocument/2006/relationships" id="256" r:id="R8a74c55ad33e478d"/>
    <p:sldId xmlns:r="http://schemas.openxmlformats.org/officeDocument/2006/relationships" id="257" r:id="R30dc0a0135b94f10"/>
    <p:sldId xmlns:r="http://schemas.openxmlformats.org/officeDocument/2006/relationships" id="258" r:id="Rd1f3812008674790"/>
    <p:sldId xmlns:r="http://schemas.openxmlformats.org/officeDocument/2006/relationships" id="259" r:id="R5a55e3e480a94aed"/>
    <p:sldId xmlns:r="http://schemas.openxmlformats.org/officeDocument/2006/relationships" id="260" r:id="R87d9b2d995384bb0"/>
    <p:sldId xmlns:r="http://schemas.openxmlformats.org/officeDocument/2006/relationships" id="261" r:id="Re2027e4f8e654e6f"/>
    <p:sldId xmlns:r="http://schemas.openxmlformats.org/officeDocument/2006/relationships" id="262" r:id="Ree94ef2b4921453c"/>
    <p:sldId xmlns:r="http://schemas.openxmlformats.org/officeDocument/2006/relationships" id="263" r:id="Rc8ad77d45f4a4cf9"/>
    <p:sldId xmlns:r="http://schemas.openxmlformats.org/officeDocument/2006/relationships" id="264" r:id="Rb01055ffcdbe4e89"/>
    <p:sldId xmlns:r="http://schemas.openxmlformats.org/officeDocument/2006/relationships" id="265" r:id="Ra51a282ae4144a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32a352bb3d40bc" /><Relationship Type="http://schemas.openxmlformats.org/officeDocument/2006/relationships/slideMaster" Target="/ppt/slideMasters/slideMaster1.xml" Id="Rc8350d9ff4ab4a01" /><Relationship Type="http://schemas.openxmlformats.org/officeDocument/2006/relationships/notesMaster" Target="/ppt/notesMasters/notesMaster1.xml" Id="R45bac66742c44930" /><Relationship Type="http://schemas.openxmlformats.org/officeDocument/2006/relationships/presProps" Target="/ppt/presProps.xml" Id="Re235869cb9b54942" /><Relationship Type="http://schemas.openxmlformats.org/officeDocument/2006/relationships/tableStyles" Target="/ppt/tableStyles.xml" Id="R7bee4ff926804958" /><Relationship Type="http://schemas.openxmlformats.org/officeDocument/2006/relationships/slide" Target="/ppt/slides/slide1.xml" Id="R8a74c55ad33e478d" /><Relationship Type="http://schemas.openxmlformats.org/officeDocument/2006/relationships/slide" Target="/ppt/slides/slide2.xml" Id="R30dc0a0135b94f10" /><Relationship Type="http://schemas.openxmlformats.org/officeDocument/2006/relationships/slide" Target="/ppt/slides/slide3.xml" Id="Rd1f3812008674790" /><Relationship Type="http://schemas.openxmlformats.org/officeDocument/2006/relationships/slide" Target="/ppt/slides/slide4.xml" Id="R5a55e3e480a94aed" /><Relationship Type="http://schemas.openxmlformats.org/officeDocument/2006/relationships/slide" Target="/ppt/slides/slide5.xml" Id="R87d9b2d995384bb0" /><Relationship Type="http://schemas.openxmlformats.org/officeDocument/2006/relationships/slide" Target="/ppt/slides/slide6.xml" Id="Re2027e4f8e654e6f" /><Relationship Type="http://schemas.openxmlformats.org/officeDocument/2006/relationships/slide" Target="/ppt/slides/slide7.xml" Id="Ree94ef2b4921453c" /><Relationship Type="http://schemas.openxmlformats.org/officeDocument/2006/relationships/slide" Target="/ppt/slides/slide8.xml" Id="Rc8ad77d45f4a4cf9" /><Relationship Type="http://schemas.openxmlformats.org/officeDocument/2006/relationships/slide" Target="/ppt/slides/slide9.xml" Id="Rb01055ffcdbe4e89" /><Relationship Type="http://schemas.openxmlformats.org/officeDocument/2006/relationships/slide" Target="/ppt/slides/slide10.xml" Id="Ra51a282ae4144a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10a5868d0c46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6193f5ad6c424b" /><Relationship Type="http://schemas.openxmlformats.org/officeDocument/2006/relationships/notesMaster" Target="/ppt/notesMasters/notesMaster1.xml" Id="R70ddad7d7e304823"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606b26d0a54117" /><Relationship Type="http://schemas.openxmlformats.org/officeDocument/2006/relationships/notesMaster" Target="/ppt/notesMasters/notesMaster1.xml" Id="R53fa48ce6f8a4e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d82bb18f934508" /><Relationship Type="http://schemas.openxmlformats.org/officeDocument/2006/relationships/notesMaster" Target="/ppt/notesMasters/notesMaster1.xml" Id="R6a66d10d4fb346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3c42a10c7c74cfa" /><Relationship Type="http://schemas.openxmlformats.org/officeDocument/2006/relationships/notesMaster" Target="/ppt/notesMasters/notesMaster1.xml" Id="Rf832960012cd4f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6c49605b06bf46d8" /><Relationship Type="http://schemas.openxmlformats.org/officeDocument/2006/relationships/notesMaster" Target="/ppt/notesMasters/notesMaster1.xml" Id="R2c83533b160742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6341022397e4fd1" /><Relationship Type="http://schemas.openxmlformats.org/officeDocument/2006/relationships/notesMaster" Target="/ppt/notesMasters/notesMaster1.xml" Id="Rdd7bca3003e543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2cbbb10a4c4bb8" /><Relationship Type="http://schemas.openxmlformats.org/officeDocument/2006/relationships/notesMaster" Target="/ppt/notesMasters/notesMaster1.xml" Id="Rd9642e19145746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b6acce888c0428b" /><Relationship Type="http://schemas.openxmlformats.org/officeDocument/2006/relationships/notesMaster" Target="/ppt/notesMasters/notesMaster1.xml" Id="R7338b1014efc4e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c216af9e39f4a90" /><Relationship Type="http://schemas.openxmlformats.org/officeDocument/2006/relationships/notesMaster" Target="/ppt/notesMasters/notesMaster1.xml" Id="R10ac8f6e440f476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4b9758b86794368" /><Relationship Type="http://schemas.openxmlformats.org/officeDocument/2006/relationships/notesMaster" Target="/ppt/notesMasters/notesMaster1.xml" Id="R485e3d6d41f9461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SKU-1 is the BLDC motor controller in the DeepGrid portfolio. Headline and lede: SKU-1 product page. Figures: product page specs (5 V to 120 V pre-driver rail, hardware PID under 1 µs, DGridRiscV RV32IM at 200 MHz). Status: the portfolio status record for SKU-1 says the motor control datapath runs as circuit code on an FPGA and the part is in the first multi-project wafer run, cycle 1.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product page, lede and block note; SKU-1 Architecture Guide, "What is SKU-1?". The product page states SKU-1 collapses the usual two-chip motor drive, a microcontroller plus a separate gate pre-driver, into one 130 nm BCD die, and that the processor configures and supervises but does not sit in the loop. Card figures come from the product page blocks and specs.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product page, physics (requirement and consequence, three pairs), quoted. Process: product page specs, "130 nm BCD / high-voltage CMOS". Where the Technical Annex v3 sheet 2 labels the node "130 nm CMOS", the product page wins.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diagram specification and SKU-1 Architecture Guide, "Architecture Overview" and the five component sections; figure redrawn from Technical Annex v3, sheet 2, as native editable shapes. Host control plane, mixed signal and power path sit on one AXI bus with a memory-mapped register file at 200 MHz; the field-oriented control datapath and the sensor feedback sit below it. Markers follow the guide's Key Data Flows: 1 commands reach the host; 2 the datapath turns the torque command into phase drive; 3 PWM drives the three half-bridge pre-drivers; 4 current and angle feedback closes the PID loop; F a thermal, overcurrent or overvoltage fault shuts the gates and latches. The processor configures and supervises; it does not sit in the loop.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Architecture Guide, component sections (Sensor + feedback, Mixed signal, Field-oriented control datapath, Power path, Host control plane); SKU-1 product page blocks. Values: on-die temperature sense −40 to +125 °C; hardware PID under 1 µs tuning latency; PWM ×7 up to 200 kHz, six bridge plus one auxiliary; pre-drivers R, Y, B with per-phase clock gating; protection is thermal, overcurrent and overvoltage to a latched gate shutdown.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product page physics, blocks, specs and questions; SKU-1 Architecture Guide, "Why it exists" lines for the host, power path and datapath. The "what it asks of the design" column restates the four engineering questions on the product page (substrate isolation, loop deadline under bus load, ReRAM at temperature, shoot-through); the fifth row restates the guide: star or delta winding selection is runtime selectable and the waveform lookup offers sinusoidal or six-step drive.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Architecture Guide, "Key Data Flows" (markers 1 to 4 and F), and the Field-oriented control datapath section: "The loop runs in hardware, so its latency is fixed and stays under 1 µs." Product page block note: the processor configures and supervises; it does not sit in the loop.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product page specs (seven rows, quoted) and designedToward list. SKU-1 Architecture Guide header: "Every value is a design target, not a measurement. Standards appear only as targets the design is developed toward; no certificate exists for any DeepGrid part."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SKU-1 product page, questions (four, quoted verbatim): substrate isolation, loop deadline under bus load, ReRAM at temperature, shoot-through. The figures in them (10 V/ns edges, 120 V half-bridge, 16-bit ADC, 1 µs deadline, 125 °C junction) are from the same record.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Summary of slides 1 to 9. Sources: SKU-1 product page (headline, lede, specs, designedToward, questions); SKU-1 Architecture Guide; portfolio status record for SKU-1 (motor control datapath FPGA-validated; first multi-project wafer run, cycle 1). Contact address from the DeepGrid site contact page. Status: pre-silicon. Every figure is an architecture target from the SKU-1 product page,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d6646ff9d649e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50d40eeadc4040" /><Relationship Type="http://schemas.openxmlformats.org/officeDocument/2006/relationships/slideLayout" Target="/ppt/slideLayouts/slideLayout1.xml" Id="R4bc99561e96c4f0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c99561e96c4f0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0d7670816f74235" /><Relationship Type="http://schemas.openxmlformats.org/officeDocument/2006/relationships/notesSlide" Target="/ppt/notesSlides/notesSlide1.xml" Id="R9e25830467764d4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abd29a7e86e4dbf" /><Relationship Type="http://schemas.openxmlformats.org/officeDocument/2006/relationships/notesSlide" Target="/ppt/notesSlides/notesSlide2.xml" Id="R3ec6f7f9e17a48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e3b9e0aa432454c" /><Relationship Type="http://schemas.openxmlformats.org/officeDocument/2006/relationships/notesSlide" Target="/ppt/notesSlides/notesSlide3.xml" Id="R3f009fc2c69a44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640dc179ab34b97" /><Relationship Type="http://schemas.openxmlformats.org/officeDocument/2006/relationships/notesSlide" Target="/ppt/notesSlides/notesSlide4.xml" Id="R78bd62ceff1343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2879d4f66804510" /><Relationship Type="http://schemas.openxmlformats.org/officeDocument/2006/relationships/notesSlide" Target="/ppt/notesSlides/notesSlide5.xml" Id="Rcb0d63036fb441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d2b0596cf594f98" /><Relationship Type="http://schemas.openxmlformats.org/officeDocument/2006/relationships/notesSlide" Target="/ppt/notesSlides/notesSlide6.xml" Id="R7c21e82ca7594b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98e3fe6bbf444ab" /><Relationship Type="http://schemas.openxmlformats.org/officeDocument/2006/relationships/notesSlide" Target="/ppt/notesSlides/notesSlide7.xml" Id="Raa60bef80faf4ba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7c93c1086f34f04" /><Relationship Type="http://schemas.openxmlformats.org/officeDocument/2006/relationships/notesSlide" Target="/ppt/notesSlides/notesSlide8.xml" Id="Rc15d39309f2443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d064231193e4fb6" /><Relationship Type="http://schemas.openxmlformats.org/officeDocument/2006/relationships/notesSlide" Target="/ppt/notesSlides/notesSlide9.xml" Id="Rd8bbec0f286b429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1096fc0e9ba40ae" /><Relationship Type="http://schemas.openxmlformats.org/officeDocument/2006/relationships/notesSlide" Target="/ppt/notesSlides/notesSlide10.xml" Id="R85adff472dc84ca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6F41BBC-7B41-4D63-9341-DB9AFDFAF74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7DE86CE-475B-42D4-A325-A12268255780}"/>
              </a:ext>
            </a:extLst>
          </p:cNvPr>
          <p:cNvSpPr>
            <a:spLocks xmlns:a="http://schemas.openxmlformats.org/drawingml/2006/main" noGrp="1"/>
          </p:cNvSpPr>
          <p:nvPr/>
        </p:nvSpPr>
        <p:spPr>
          <a:xfrm xmlns:a="http://schemas.openxmlformats.org/drawingml/2006/main">
            <a:off x="0" y="0"/>
            <a:ext cx="12192000" cy="38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8B2EBD3-BDCD-43EB-A348-6863C7E1C4F1}"/>
              </a:ext>
            </a:extLst>
          </p:cNvPr>
          <p:cNvSpPr>
            <a:spLocks xmlns:a="http://schemas.openxmlformats.org/drawingml/2006/main" noGrp="1"/>
          </p:cNvSpPr>
          <p:nvPr/>
        </p:nvSpPr>
        <p:spPr>
          <a:xfrm xmlns:a="http://schemas.openxmlformats.org/drawingml/2006/main">
            <a:off x="457200" y="876300"/>
            <a:ext cx="85725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DEEPGRID SEMI  ·  SKU-1  ·  BLDC MOTOR CONTROLLER</a:t>
            </a:r>
          </a:p>
        </p:txBody>
      </p:sp>
      <p:sp>
        <p:nvSpPr>
          <p:cNvPr id="4" name="">
            <a:extLst xmlns:a="http://schemas.openxmlformats.org/drawingml/2006/main">
              <a:ext uri="{FF2B5EF4-FFF2-40B4-BE49-F238E27FC236}">
                <a16:creationId xmlns:a16="http://schemas.microsoft.com/office/drawing/2014/main" id="{DFA74F83-B501-4484-95E9-980900614518}"/>
              </a:ext>
            </a:extLst>
          </p:cNvPr>
          <p:cNvSpPr>
            <a:spLocks xmlns:a="http://schemas.openxmlformats.org/drawingml/2006/main" noGrp="1"/>
          </p:cNvSpPr>
          <p:nvPr/>
        </p:nvSpPr>
        <p:spPr>
          <a:xfrm xmlns:a="http://schemas.openxmlformats.org/drawingml/2006/main">
            <a:off x="457200" y="1257300"/>
            <a:ext cx="1257300" cy="285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BCD864C-0B7B-4953-9CE1-1F57529207E2}"/>
              </a:ext>
            </a:extLst>
          </p:cNvPr>
          <p:cNvSpPr>
            <a:spLocks xmlns:a="http://schemas.openxmlformats.org/drawingml/2006/main" noGrp="1"/>
          </p:cNvSpPr>
          <p:nvPr/>
        </p:nvSpPr>
        <p:spPr>
          <a:xfrm xmlns:a="http://schemas.openxmlformats.org/drawingml/2006/main">
            <a:off x="457200" y="1600200"/>
            <a:ext cx="10477500" cy="1428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4425" b="1">
                <a:solidFill>
                  <a:srgbClr val="FFFFFF"/>
                </a:solidFill>
                <a:latin typeface="Georgia"/>
                <a:ea typeface="Georgia"/>
                <a:cs typeface="Georgia"/>
              </a:defRPr>
            </a:pPr>
            <a:r>
              <a:t>One die runs the motor and drives its power stage.</a:t>
            </a:r>
          </a:p>
        </p:txBody>
      </p:sp>
      <p:sp>
        <p:nvSpPr>
          <p:cNvPr id="6" name="">
            <a:extLst xmlns:a="http://schemas.openxmlformats.org/drawingml/2006/main">
              <a:ext uri="{FF2B5EF4-FFF2-40B4-BE49-F238E27FC236}">
                <a16:creationId xmlns:a16="http://schemas.microsoft.com/office/drawing/2014/main" id="{45B5C6DD-D791-433C-9A7D-33E175DE6F37}"/>
              </a:ext>
            </a:extLst>
          </p:cNvPr>
          <p:cNvSpPr>
            <a:spLocks xmlns:a="http://schemas.openxmlformats.org/drawingml/2006/main" noGrp="1"/>
          </p:cNvSpPr>
          <p:nvPr/>
        </p:nvSpPr>
        <p:spPr>
          <a:xfrm xmlns:a="http://schemas.openxmlformats.org/drawingml/2006/main">
            <a:off x="457200" y="3181350"/>
            <a:ext cx="9525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A 130 nm BCD controller that runs field-oriented control in hardware and drives the high-voltage stage from the same die.</a:t>
            </a:r>
          </a:p>
        </p:txBody>
      </p:sp>
      <p:sp>
        <p:nvSpPr>
          <p:cNvPr id="7" name="">
            <a:extLst xmlns:a="http://schemas.openxmlformats.org/drawingml/2006/main">
              <a:ext uri="{FF2B5EF4-FFF2-40B4-BE49-F238E27FC236}">
                <a16:creationId xmlns:a16="http://schemas.microsoft.com/office/drawing/2014/main" id="{311DB78F-CA6B-429E-8B58-4E3DFC473E3F}"/>
              </a:ext>
            </a:extLst>
          </p:cNvPr>
          <p:cNvSpPr>
            <a:spLocks xmlns:a="http://schemas.openxmlformats.org/drawingml/2006/main" noGrp="1"/>
          </p:cNvSpPr>
          <p:nvPr/>
        </p:nvSpPr>
        <p:spPr>
          <a:xfrm xmlns:a="http://schemas.openxmlformats.org/drawingml/2006/main">
            <a:off x="457200" y="4000500"/>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7F8967A7-D106-4775-98BD-7F7A13B2C442}"/>
              </a:ext>
            </a:extLst>
          </p:cNvPr>
          <p:cNvSpPr>
            <a:spLocks xmlns:a="http://schemas.openxmlformats.org/drawingml/2006/main" noGrp="1"/>
          </p:cNvSpPr>
          <p:nvPr/>
        </p:nvSpPr>
        <p:spPr>
          <a:xfrm xmlns:a="http://schemas.openxmlformats.org/drawingml/2006/main">
            <a:off x="457200" y="4191000"/>
            <a:ext cx="3632200" cy="628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825" b="1">
                <a:solidFill>
                  <a:srgbClr val="00B4D8"/>
                </a:solidFill>
                <a:latin typeface="Georgia"/>
                <a:ea typeface="Georgia"/>
                <a:cs typeface="Georgia"/>
              </a:defRPr>
            </a:pPr>
            <a:r>
              <a:t>5 to 120 V</a:t>
            </a:r>
          </a:p>
        </p:txBody>
      </p:sp>
      <p:sp>
        <p:nvSpPr>
          <p:cNvPr id="9" name="">
            <a:extLst xmlns:a="http://schemas.openxmlformats.org/drawingml/2006/main">
              <a:ext uri="{FF2B5EF4-FFF2-40B4-BE49-F238E27FC236}">
                <a16:creationId xmlns:a16="http://schemas.microsoft.com/office/drawing/2014/main" id="{57CF15AA-2DD2-408F-AFFD-5908B63B33A8}"/>
              </a:ext>
            </a:extLst>
          </p:cNvPr>
          <p:cNvSpPr>
            <a:spLocks xmlns:a="http://schemas.openxmlformats.org/drawingml/2006/main" noGrp="1"/>
          </p:cNvSpPr>
          <p:nvPr/>
        </p:nvSpPr>
        <p:spPr>
          <a:xfrm xmlns:a="http://schemas.openxmlformats.org/drawingml/2006/main">
            <a:off x="457200" y="4857750"/>
            <a:ext cx="3632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PRE-DRIVER RAIL</a:t>
            </a:r>
          </a:p>
        </p:txBody>
      </p:sp>
      <p:sp>
        <p:nvSpPr>
          <p:cNvPr id="10" name="">
            <a:extLst xmlns:a="http://schemas.openxmlformats.org/drawingml/2006/main">
              <a:ext uri="{FF2B5EF4-FFF2-40B4-BE49-F238E27FC236}">
                <a16:creationId xmlns:a16="http://schemas.microsoft.com/office/drawing/2014/main" id="{1C878197-49A0-4137-B0E5-79C4799C2AB2}"/>
              </a:ext>
            </a:extLst>
          </p:cNvPr>
          <p:cNvSpPr>
            <a:spLocks xmlns:a="http://schemas.openxmlformats.org/drawingml/2006/main" noGrp="1"/>
          </p:cNvSpPr>
          <p:nvPr/>
        </p:nvSpPr>
        <p:spPr>
          <a:xfrm xmlns:a="http://schemas.openxmlformats.org/drawingml/2006/main">
            <a:off x="4279900" y="4191000"/>
            <a:ext cx="3632200" cy="628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825" b="1">
                <a:solidFill>
                  <a:srgbClr val="00B4D8"/>
                </a:solidFill>
                <a:latin typeface="Georgia"/>
                <a:ea typeface="Georgia"/>
                <a:cs typeface="Georgia"/>
              </a:defRPr>
            </a:pPr>
            <a:r>
              <a:t>&lt; 1 µs</a:t>
            </a:r>
          </a:p>
        </p:txBody>
      </p:sp>
      <p:sp>
        <p:nvSpPr>
          <p:cNvPr id="11" name="">
            <a:extLst xmlns:a="http://schemas.openxmlformats.org/drawingml/2006/main">
              <a:ext uri="{FF2B5EF4-FFF2-40B4-BE49-F238E27FC236}">
                <a16:creationId xmlns:a16="http://schemas.microsoft.com/office/drawing/2014/main" id="{50BF3860-BF32-4CA8-AE13-D66627599B61}"/>
              </a:ext>
            </a:extLst>
          </p:cNvPr>
          <p:cNvSpPr>
            <a:spLocks xmlns:a="http://schemas.openxmlformats.org/drawingml/2006/main" noGrp="1"/>
          </p:cNvSpPr>
          <p:nvPr/>
        </p:nvSpPr>
        <p:spPr>
          <a:xfrm xmlns:a="http://schemas.openxmlformats.org/drawingml/2006/main">
            <a:off x="4279900" y="4857750"/>
            <a:ext cx="3632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HARDWARE PID</a:t>
            </a:r>
          </a:p>
        </p:txBody>
      </p:sp>
      <p:sp>
        <p:nvSpPr>
          <p:cNvPr id="12" name="">
            <a:extLst xmlns:a="http://schemas.openxmlformats.org/drawingml/2006/main">
              <a:ext uri="{FF2B5EF4-FFF2-40B4-BE49-F238E27FC236}">
                <a16:creationId xmlns:a16="http://schemas.microsoft.com/office/drawing/2014/main" id="{19E34CFA-256B-475F-9255-291C2E7E5AA2}"/>
              </a:ext>
            </a:extLst>
          </p:cNvPr>
          <p:cNvSpPr>
            <a:spLocks xmlns:a="http://schemas.openxmlformats.org/drawingml/2006/main" noGrp="1"/>
          </p:cNvSpPr>
          <p:nvPr/>
        </p:nvSpPr>
        <p:spPr>
          <a:xfrm xmlns:a="http://schemas.openxmlformats.org/drawingml/2006/main">
            <a:off x="8102600" y="4191000"/>
            <a:ext cx="3632200" cy="628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825" b="1">
                <a:solidFill>
                  <a:srgbClr val="00B4D8"/>
                </a:solidFill>
                <a:latin typeface="Georgia"/>
                <a:ea typeface="Georgia"/>
                <a:cs typeface="Georgia"/>
              </a:defRPr>
            </a:pPr>
            <a:r>
              <a:t>200 MHz</a:t>
            </a:r>
          </a:p>
        </p:txBody>
      </p:sp>
      <p:sp>
        <p:nvSpPr>
          <p:cNvPr id="13" name="">
            <a:extLst xmlns:a="http://schemas.openxmlformats.org/drawingml/2006/main">
              <a:ext uri="{FF2B5EF4-FFF2-40B4-BE49-F238E27FC236}">
                <a16:creationId xmlns:a16="http://schemas.microsoft.com/office/drawing/2014/main" id="{AC1C9DED-547E-4311-A9D3-B35876C83364}"/>
              </a:ext>
            </a:extLst>
          </p:cNvPr>
          <p:cNvSpPr>
            <a:spLocks xmlns:a="http://schemas.openxmlformats.org/drawingml/2006/main" noGrp="1"/>
          </p:cNvSpPr>
          <p:nvPr/>
        </p:nvSpPr>
        <p:spPr>
          <a:xfrm xmlns:a="http://schemas.openxmlformats.org/drawingml/2006/main">
            <a:off x="8102600" y="4857750"/>
            <a:ext cx="3632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DGRIDRISCV HOST</a:t>
            </a:r>
          </a:p>
        </p:txBody>
      </p:sp>
      <p:sp>
        <p:nvSpPr>
          <p:cNvPr id="14" name="">
            <a:extLst xmlns:a="http://schemas.openxmlformats.org/drawingml/2006/main">
              <a:ext uri="{FF2B5EF4-FFF2-40B4-BE49-F238E27FC236}">
                <a16:creationId xmlns:a16="http://schemas.microsoft.com/office/drawing/2014/main" id="{AB8F9577-6C9F-4C88-A018-D91540A25892}"/>
              </a:ext>
            </a:extLst>
          </p:cNvPr>
          <p:cNvSpPr>
            <a:spLocks xmlns:a="http://schemas.openxmlformats.org/drawingml/2006/main" noGrp="1"/>
          </p:cNvSpPr>
          <p:nvPr/>
        </p:nvSpPr>
        <p:spPr>
          <a:xfrm xmlns:a="http://schemas.openxmlformats.org/drawingml/2006/main">
            <a:off x="457200" y="5295900"/>
            <a:ext cx="11277600" cy="876300"/>
          </a:xfrm>
          <a:prstGeom xmlns:a="http://schemas.openxmlformats.org/drawingml/2006/main" prst="roundRect">
            <a:avLst>
              <a:gd name="adj" fmla="val 8696"/>
            </a:avLst>
          </a:prstGeom>
          <a:solidFill xmlns:a="http://schemas.openxmlformats.org/drawingml/2006/main">
            <a:srgbClr val="12243A"/>
          </a:solidFill>
          <a:ln xmlns:a="http://schemas.openxmlformats.org/drawingml/2006/main" w="9525">
            <a:solidFill>
              <a:srgbClr val="23364C"/>
            </a:solidFill>
            <a:prstDash val="solid"/>
          </a:ln>
        </p:spPr>
      </p:sp>
      <p:sp>
        <p:nvSpPr>
          <p:cNvPr id="15" name="">
            <a:extLst xmlns:a="http://schemas.openxmlformats.org/drawingml/2006/main">
              <a:ext uri="{FF2B5EF4-FFF2-40B4-BE49-F238E27FC236}">
                <a16:creationId xmlns:a16="http://schemas.microsoft.com/office/drawing/2014/main" id="{6420C00B-BB41-4734-806F-DFBD2F4496AD}"/>
              </a:ext>
            </a:extLst>
          </p:cNvPr>
          <p:cNvSpPr>
            <a:spLocks xmlns:a="http://schemas.openxmlformats.org/drawingml/2006/main" noGrp="1"/>
          </p:cNvSpPr>
          <p:nvPr/>
        </p:nvSpPr>
        <p:spPr>
          <a:xfrm xmlns:a="http://schemas.openxmlformats.org/drawingml/2006/main">
            <a:off x="457200" y="5295900"/>
            <a:ext cx="57150" cy="8763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6778581-7F9F-4431-A6B0-3EEF04489A6A}"/>
              </a:ext>
            </a:extLst>
          </p:cNvPr>
          <p:cNvSpPr>
            <a:spLocks xmlns:a="http://schemas.openxmlformats.org/drawingml/2006/main" noGrp="1"/>
          </p:cNvSpPr>
          <p:nvPr/>
        </p:nvSpPr>
        <p:spPr>
          <a:xfrm xmlns:a="http://schemas.openxmlformats.org/drawingml/2006/main">
            <a:off x="685800" y="5410200"/>
            <a:ext cx="3429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PRE-SILICON ARCHITECTURE</a:t>
            </a:r>
          </a:p>
        </p:txBody>
      </p:sp>
      <p:sp>
        <p:nvSpPr>
          <p:cNvPr id="17" name="">
            <a:extLst xmlns:a="http://schemas.openxmlformats.org/drawingml/2006/main">
              <a:ext uri="{FF2B5EF4-FFF2-40B4-BE49-F238E27FC236}">
                <a16:creationId xmlns:a16="http://schemas.microsoft.com/office/drawing/2014/main" id="{BE43CDB8-A218-4A27-8F5B-8563AF18FE3C}"/>
              </a:ext>
            </a:extLst>
          </p:cNvPr>
          <p:cNvSpPr>
            <a:spLocks xmlns:a="http://schemas.openxmlformats.org/drawingml/2006/main" noGrp="1"/>
          </p:cNvSpPr>
          <p:nvPr/>
        </p:nvSpPr>
        <p:spPr>
          <a:xfrm xmlns:a="http://schemas.openxmlformats.org/drawingml/2006/main">
            <a:off x="685800" y="5638800"/>
            <a:ext cx="108585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C5D3E3"/>
                </a:solidFill>
                <a:latin typeface="Arial"/>
                <a:ea typeface="Arial"/>
                <a:cs typeface="Arial"/>
              </a:defRPr>
            </a:pPr>
            <a:r>
              <a:t>Every figure in this deck is a design target. The motor control datapath is FPGA-validated; first multi-project wafer run, cycle 1.</a:t>
            </a:r>
          </a:p>
        </p:txBody>
      </p:sp>
      <p:sp>
        <p:nvSpPr>
          <p:cNvPr id="18" name="">
            <a:extLst xmlns:a="http://schemas.openxmlformats.org/drawingml/2006/main">
              <a:ext uri="{FF2B5EF4-FFF2-40B4-BE49-F238E27FC236}">
                <a16:creationId xmlns:a16="http://schemas.microsoft.com/office/drawing/2014/main" id="{900A3FB8-CF68-481F-97F7-F434212FD3DE}"/>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SKU-1 ARCHITECTURE  ·  OCTOBER 2026</a:t>
            </a:r>
          </a:p>
        </p:txBody>
      </p:sp>
    </p:spTree>
    <p:extLst>
      <p:ext uri="{BB962C8B-B14F-4D97-AF65-F5344CB8AC3E}">
        <p14:creationId xmlns:p14="http://schemas.microsoft.com/office/powerpoint/2010/main" val="2100908100"/>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C5C3C8B3-E2B0-4053-A285-E2783338BFA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F923071-317F-4443-A6DD-A9B57ADCDDEA}"/>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01 · WHAT IT IS</a:t>
            </a:r>
          </a:p>
        </p:txBody>
      </p:sp>
      <p:sp>
        <p:nvSpPr>
          <p:cNvPr id="3" name="">
            <a:extLst xmlns:a="http://schemas.openxmlformats.org/drawingml/2006/main">
              <a:ext uri="{FF2B5EF4-FFF2-40B4-BE49-F238E27FC236}">
                <a16:creationId xmlns:a16="http://schemas.microsoft.com/office/drawing/2014/main" id="{D0D6D700-FDC2-4A12-AA85-03CC1D70081E}"/>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SKU-1 replaces a two-chip motor drive with one die</a:t>
            </a:r>
          </a:p>
        </p:txBody>
      </p:sp>
      <p:sp>
        <p:nvSpPr>
          <p:cNvPr id="4" name="">
            <a:extLst xmlns:a="http://schemas.openxmlformats.org/drawingml/2006/main">
              <a:ext uri="{FF2B5EF4-FFF2-40B4-BE49-F238E27FC236}">
                <a16:creationId xmlns:a16="http://schemas.microsoft.com/office/drawing/2014/main" id="{6D949407-FDC7-46AA-BAA5-E128A9A2D5AF}"/>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microcontroller and gate pre-driver merge, and the control loop moves from firmware into hardware.</a:t>
            </a:r>
          </a:p>
        </p:txBody>
      </p:sp>
      <p:sp>
        <p:nvSpPr>
          <p:cNvPr id="5" name="">
            <a:extLst xmlns:a="http://schemas.openxmlformats.org/drawingml/2006/main">
              <a:ext uri="{FF2B5EF4-FFF2-40B4-BE49-F238E27FC236}">
                <a16:creationId xmlns:a16="http://schemas.microsoft.com/office/drawing/2014/main" id="{1C35321D-576B-4F7A-AD4D-023A7F2B793F}"/>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196AFB9-F818-4CB3-987D-A49BE9FB510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23341C9-A58B-4604-8669-D90A417969DB}"/>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7515CA82-88DB-4A26-BB3A-28503FF88168}"/>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02</a:t>
            </a:r>
          </a:p>
        </p:txBody>
      </p:sp>
      <p:sp>
        <p:nvSpPr>
          <p:cNvPr id="9" name="">
            <a:extLst xmlns:a="http://schemas.openxmlformats.org/drawingml/2006/main">
              <a:ext uri="{FF2B5EF4-FFF2-40B4-BE49-F238E27FC236}">
                <a16:creationId xmlns:a16="http://schemas.microsoft.com/office/drawing/2014/main" id="{53FD8BA7-5D2D-41F3-9789-E573F593CD31}"/>
              </a:ext>
            </a:extLst>
          </p:cNvPr>
          <p:cNvSpPr>
            <a:spLocks xmlns:a="http://schemas.openxmlformats.org/drawingml/2006/main" noGrp="1"/>
          </p:cNvSpPr>
          <p:nvPr/>
        </p:nvSpPr>
        <p:spPr>
          <a:xfrm xmlns:a="http://schemas.openxmlformats.org/drawingml/2006/main">
            <a:off x="457200" y="1600200"/>
            <a:ext cx="4587875" cy="1571625"/>
          </a:xfrm>
          <a:prstGeom xmlns:a="http://schemas.openxmlformats.org/drawingml/2006/main" prst="roundRect">
            <a:avLst>
              <a:gd name="adj" fmla="val 4848"/>
            </a:avLst>
          </a:prstGeom>
          <a:solidFill xmlns:a="http://schemas.openxmlformats.org/drawingml/2006/main">
            <a:srgbClr val="F8FAFC"/>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945652D6-4051-4969-8B67-090EA58DD2D7}"/>
              </a:ext>
            </a:extLst>
          </p:cNvPr>
          <p:cNvSpPr>
            <a:spLocks xmlns:a="http://schemas.openxmlformats.org/drawingml/2006/main" noGrp="1"/>
          </p:cNvSpPr>
          <p:nvPr/>
        </p:nvSpPr>
        <p:spPr>
          <a:xfrm xmlns:a="http://schemas.openxmlformats.org/drawingml/2006/main">
            <a:off x="457200" y="1600200"/>
            <a:ext cx="57150" cy="157162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477C75C-6678-4C55-9F23-691FCAB0F495}"/>
              </a:ext>
            </a:extLst>
          </p:cNvPr>
          <p:cNvSpPr>
            <a:spLocks xmlns:a="http://schemas.openxmlformats.org/drawingml/2006/main" noGrp="1"/>
          </p:cNvSpPr>
          <p:nvPr/>
        </p:nvSpPr>
        <p:spPr>
          <a:xfrm xmlns:a="http://schemas.openxmlformats.org/drawingml/2006/main">
            <a:off x="685800" y="1790700"/>
            <a:ext cx="4130675"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The usual drive: two chips</a:t>
            </a:r>
          </a:p>
        </p:txBody>
      </p:sp>
      <p:sp>
        <p:nvSpPr>
          <p:cNvPr id="12" name="">
            <a:extLst xmlns:a="http://schemas.openxmlformats.org/drawingml/2006/main">
              <a:ext uri="{FF2B5EF4-FFF2-40B4-BE49-F238E27FC236}">
                <a16:creationId xmlns:a16="http://schemas.microsoft.com/office/drawing/2014/main" id="{44B54B65-B558-4D60-A56A-5B3E9F475DE3}"/>
              </a:ext>
            </a:extLst>
          </p:cNvPr>
          <p:cNvSpPr>
            <a:spLocks xmlns:a="http://schemas.openxmlformats.org/drawingml/2006/main" noGrp="1"/>
          </p:cNvSpPr>
          <p:nvPr/>
        </p:nvSpPr>
        <p:spPr>
          <a:xfrm xmlns:a="http://schemas.openxmlformats.org/drawingml/2006/main">
            <a:off x="685800" y="2171700"/>
            <a:ext cx="4130675"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microcontroller runs the control loop in firmware.</a:t>
            </a:r>
          </a:p>
          <a:p xmlns:a="http://schemas.openxmlformats.org/drawingml/2006/main">
            <a:pPr algn="l">
              <a:defRPr sz="1275">
                <a:solidFill>
                  <a:srgbClr val="6B7280"/>
                </a:solidFill>
                <a:latin typeface="Arial"/>
                <a:ea typeface="Arial"/>
                <a:cs typeface="Arial"/>
              </a:defRPr>
            </a:pPr>
            <a:r>
              <a:t>A separate gate pre-driver drives the high-voltage stage.</a:t>
            </a:r>
          </a:p>
        </p:txBody>
      </p:sp>
      <p:sp>
        <p:nvSpPr>
          <p:cNvPr id="13" name="">
            <a:extLst xmlns:a="http://schemas.openxmlformats.org/drawingml/2006/main">
              <a:ext uri="{FF2B5EF4-FFF2-40B4-BE49-F238E27FC236}">
                <a16:creationId xmlns:a16="http://schemas.microsoft.com/office/drawing/2014/main" id="{7559ECB6-A33E-4AD5-8F84-777B7A488FC3}"/>
              </a:ext>
            </a:extLst>
          </p:cNvPr>
          <p:cNvSpPr>
            <a:spLocks xmlns:a="http://schemas.openxmlformats.org/drawingml/2006/main" noGrp="1"/>
          </p:cNvSpPr>
          <p:nvPr/>
        </p:nvSpPr>
        <p:spPr>
          <a:xfrm xmlns:a="http://schemas.openxmlformats.org/drawingml/2006/main">
            <a:off x="6191250" y="1600200"/>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44A5A7E6-E3FE-4FB7-B8E8-4309FA322BB0}"/>
              </a:ext>
            </a:extLst>
          </p:cNvPr>
          <p:cNvSpPr>
            <a:spLocks xmlns:a="http://schemas.openxmlformats.org/drawingml/2006/main" noGrp="1"/>
          </p:cNvSpPr>
          <p:nvPr/>
        </p:nvSpPr>
        <p:spPr>
          <a:xfrm xmlns:a="http://schemas.openxmlformats.org/drawingml/2006/main">
            <a:off x="6191250" y="1600200"/>
            <a:ext cx="57150" cy="1571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E58F91E-FA8A-4358-846F-733F8357300D}"/>
              </a:ext>
            </a:extLst>
          </p:cNvPr>
          <p:cNvSpPr>
            <a:spLocks xmlns:a="http://schemas.openxmlformats.org/drawingml/2006/main" noGrp="1"/>
          </p:cNvSpPr>
          <p:nvPr/>
        </p:nvSpPr>
        <p:spPr>
          <a:xfrm xmlns:a="http://schemas.openxmlformats.org/drawingml/2006/main">
            <a:off x="641985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SKU-1: one 130 nm BCD die</a:t>
            </a:r>
          </a:p>
        </p:txBody>
      </p:sp>
      <p:sp>
        <p:nvSpPr>
          <p:cNvPr id="16" name="">
            <a:extLst xmlns:a="http://schemas.openxmlformats.org/drawingml/2006/main">
              <a:ext uri="{FF2B5EF4-FFF2-40B4-BE49-F238E27FC236}">
                <a16:creationId xmlns:a16="http://schemas.microsoft.com/office/drawing/2014/main" id="{2F8CAE5D-EEF6-4CD2-BFBC-14CF80EA6D12}"/>
              </a:ext>
            </a:extLst>
          </p:cNvPr>
          <p:cNvSpPr>
            <a:spLocks xmlns:a="http://schemas.openxmlformats.org/drawingml/2006/main" noGrp="1"/>
          </p:cNvSpPr>
          <p:nvPr/>
        </p:nvSpPr>
        <p:spPr>
          <a:xfrm xmlns:a="http://schemas.openxmlformats.org/drawingml/2006/main">
            <a:off x="6419850" y="2171700"/>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hardware datapath closes the loop; the processor configures and supervises.</a:t>
            </a:r>
          </a:p>
          <a:p xmlns:a="http://schemas.openxmlformats.org/drawingml/2006/main">
            <a:pPr algn="l">
              <a:defRPr sz="1275">
                <a:solidFill>
                  <a:srgbClr val="6B7280"/>
                </a:solidFill>
                <a:latin typeface="Arial"/>
                <a:ea typeface="Arial"/>
                <a:cs typeface="Arial"/>
              </a:defRPr>
            </a:pPr>
            <a:r>
              <a:t>The same die drives the 5 V to 120 V stage.</a:t>
            </a:r>
          </a:p>
        </p:txBody>
      </p:sp>
      <p:sp>
        <p:nvSpPr>
          <p:cNvPr id="17" name="">
            <a:extLst xmlns:a="http://schemas.openxmlformats.org/drawingml/2006/main">
              <a:ext uri="{FF2B5EF4-FFF2-40B4-BE49-F238E27FC236}">
                <a16:creationId xmlns:a16="http://schemas.microsoft.com/office/drawing/2014/main" id="{7BBC30AE-DFAC-46B4-886D-2EA63715B130}"/>
              </a:ext>
            </a:extLst>
          </p:cNvPr>
          <p:cNvSpPr>
            <a:spLocks xmlns:a="http://schemas.openxmlformats.org/drawingml/2006/main" noGrp="1"/>
          </p:cNvSpPr>
          <p:nvPr/>
        </p:nvSpPr>
        <p:spPr>
          <a:xfrm xmlns:a="http://schemas.openxmlformats.org/drawingml/2006/main">
            <a:off x="5408612" y="2233613"/>
            <a:ext cx="419100" cy="3048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8" name="">
            <a:extLst xmlns:a="http://schemas.openxmlformats.org/drawingml/2006/main">
              <a:ext uri="{FF2B5EF4-FFF2-40B4-BE49-F238E27FC236}">
                <a16:creationId xmlns:a16="http://schemas.microsoft.com/office/drawing/2014/main" id="{26092351-7A1E-4310-9054-3483E38DE42B}"/>
              </a:ext>
            </a:extLst>
          </p:cNvPr>
          <p:cNvSpPr>
            <a:spLocks xmlns:a="http://schemas.openxmlformats.org/drawingml/2006/main" noGrp="1"/>
          </p:cNvSpPr>
          <p:nvPr/>
        </p:nvSpPr>
        <p:spPr>
          <a:xfrm xmlns:a="http://schemas.openxmlformats.org/drawingml/2006/main">
            <a:off x="457200" y="3381375"/>
            <a:ext cx="3632200" cy="1971675"/>
          </a:xfrm>
          <a:prstGeom xmlns:a="http://schemas.openxmlformats.org/drawingml/2006/main" prst="roundRect">
            <a:avLst>
              <a:gd name="adj" fmla="val 3865"/>
            </a:avLst>
          </a:prstGeom>
          <a:solidFill xmlns:a="http://schemas.openxmlformats.org/drawingml/2006/main">
            <a:srgbClr val="FFFFFF"/>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B3318EB9-832A-486D-B377-89C173E5221B}"/>
              </a:ext>
            </a:extLst>
          </p:cNvPr>
          <p:cNvSpPr>
            <a:spLocks xmlns:a="http://schemas.openxmlformats.org/drawingml/2006/main" noGrp="1"/>
          </p:cNvSpPr>
          <p:nvPr/>
        </p:nvSpPr>
        <p:spPr>
          <a:xfrm xmlns:a="http://schemas.openxmlformats.org/drawingml/2006/main">
            <a:off x="457200" y="3381375"/>
            <a:ext cx="57150" cy="197167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DD115612-BD1A-42B2-A3AB-60EAADA9C763}"/>
              </a:ext>
            </a:extLst>
          </p:cNvPr>
          <p:cNvSpPr>
            <a:spLocks xmlns:a="http://schemas.openxmlformats.org/drawingml/2006/main" noGrp="1"/>
          </p:cNvSpPr>
          <p:nvPr/>
        </p:nvSpPr>
        <p:spPr>
          <a:xfrm xmlns:a="http://schemas.openxmlformats.org/drawingml/2006/main">
            <a:off x="685800" y="3571875"/>
            <a:ext cx="31750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Senses the rotor</a:t>
            </a:r>
          </a:p>
        </p:txBody>
      </p:sp>
      <p:sp>
        <p:nvSpPr>
          <p:cNvPr id="21" name="">
            <a:extLst xmlns:a="http://schemas.openxmlformats.org/drawingml/2006/main">
              <a:ext uri="{FF2B5EF4-FFF2-40B4-BE49-F238E27FC236}">
                <a16:creationId xmlns:a16="http://schemas.microsoft.com/office/drawing/2014/main" id="{6CCCF372-B99F-48A0-A500-F278297729A1}"/>
              </a:ext>
            </a:extLst>
          </p:cNvPr>
          <p:cNvSpPr>
            <a:spLocks xmlns:a="http://schemas.openxmlformats.org/drawingml/2006/main" noGrp="1"/>
          </p:cNvSpPr>
          <p:nvPr/>
        </p:nvSpPr>
        <p:spPr>
          <a:xfrm xmlns:a="http://schemas.openxmlformats.org/drawingml/2006/main">
            <a:off x="685800" y="3952875"/>
            <a:ext cx="3175000" cy="1247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Hall, quadrature or encoder input gives angle and speed. Three current-sense amplifiers and a 16-bit synchronised ADC digitise phase, bus and temperature.</a:t>
            </a:r>
          </a:p>
        </p:txBody>
      </p:sp>
      <p:sp>
        <p:nvSpPr>
          <p:cNvPr id="22" name="">
            <a:extLst xmlns:a="http://schemas.openxmlformats.org/drawingml/2006/main">
              <a:ext uri="{FF2B5EF4-FFF2-40B4-BE49-F238E27FC236}">
                <a16:creationId xmlns:a16="http://schemas.microsoft.com/office/drawing/2014/main" id="{8C773109-9D55-4182-BA78-D003F735732A}"/>
              </a:ext>
            </a:extLst>
          </p:cNvPr>
          <p:cNvSpPr>
            <a:spLocks xmlns:a="http://schemas.openxmlformats.org/drawingml/2006/main" noGrp="1"/>
          </p:cNvSpPr>
          <p:nvPr/>
        </p:nvSpPr>
        <p:spPr>
          <a:xfrm xmlns:a="http://schemas.openxmlformats.org/drawingml/2006/main">
            <a:off x="4279900" y="3381375"/>
            <a:ext cx="3632200" cy="1971675"/>
          </a:xfrm>
          <a:prstGeom xmlns:a="http://schemas.openxmlformats.org/drawingml/2006/main" prst="roundRect">
            <a:avLst>
              <a:gd name="adj" fmla="val 3865"/>
            </a:avLst>
          </a:prstGeom>
          <a:solidFill xmlns:a="http://schemas.openxmlformats.org/drawingml/2006/main">
            <a:srgbClr val="FFFFFF"/>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94DBE221-14C7-43AF-A0F1-133666EAEE00}"/>
              </a:ext>
            </a:extLst>
          </p:cNvPr>
          <p:cNvSpPr>
            <a:spLocks xmlns:a="http://schemas.openxmlformats.org/drawingml/2006/main" noGrp="1"/>
          </p:cNvSpPr>
          <p:nvPr/>
        </p:nvSpPr>
        <p:spPr>
          <a:xfrm xmlns:a="http://schemas.openxmlformats.org/drawingml/2006/main">
            <a:off x="4279900" y="3381375"/>
            <a:ext cx="57150" cy="19716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16EB7B4F-3027-45C9-B133-B943F3D16BB0}"/>
              </a:ext>
            </a:extLst>
          </p:cNvPr>
          <p:cNvSpPr>
            <a:spLocks xmlns:a="http://schemas.openxmlformats.org/drawingml/2006/main" noGrp="1"/>
          </p:cNvSpPr>
          <p:nvPr/>
        </p:nvSpPr>
        <p:spPr>
          <a:xfrm xmlns:a="http://schemas.openxmlformats.org/drawingml/2006/main">
            <a:off x="4508500" y="3571875"/>
            <a:ext cx="31750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Controls in hardware</a:t>
            </a:r>
          </a:p>
        </p:txBody>
      </p:sp>
      <p:sp>
        <p:nvSpPr>
          <p:cNvPr id="25" name="">
            <a:extLst xmlns:a="http://schemas.openxmlformats.org/drawingml/2006/main">
              <a:ext uri="{FF2B5EF4-FFF2-40B4-BE49-F238E27FC236}">
                <a16:creationId xmlns:a16="http://schemas.microsoft.com/office/drawing/2014/main" id="{B069C1D8-4B6E-49B1-8A48-35BFE1B52690}"/>
              </a:ext>
            </a:extLst>
          </p:cNvPr>
          <p:cNvSpPr>
            <a:spLocks xmlns:a="http://schemas.openxmlformats.org/drawingml/2006/main" noGrp="1"/>
          </p:cNvSpPr>
          <p:nvPr/>
        </p:nvSpPr>
        <p:spPr>
          <a:xfrm xmlns:a="http://schemas.openxmlformats.org/drawingml/2006/main">
            <a:off x="4508500" y="3952875"/>
            <a:ext cx="317500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PID, CORDIC and inverse Clarke and Park run as a datapath, so the loop closes in under 1 µs without waiting on firmware.</a:t>
            </a:r>
          </a:p>
        </p:txBody>
      </p:sp>
      <p:sp>
        <p:nvSpPr>
          <p:cNvPr id="26" name="">
            <a:extLst xmlns:a="http://schemas.openxmlformats.org/drawingml/2006/main">
              <a:ext uri="{FF2B5EF4-FFF2-40B4-BE49-F238E27FC236}">
                <a16:creationId xmlns:a16="http://schemas.microsoft.com/office/drawing/2014/main" id="{7C383037-0994-4F8E-9FE6-935097C9D4A7}"/>
              </a:ext>
            </a:extLst>
          </p:cNvPr>
          <p:cNvSpPr>
            <a:spLocks xmlns:a="http://schemas.openxmlformats.org/drawingml/2006/main" noGrp="1"/>
          </p:cNvSpPr>
          <p:nvPr/>
        </p:nvSpPr>
        <p:spPr>
          <a:xfrm xmlns:a="http://schemas.openxmlformats.org/drawingml/2006/main">
            <a:off x="8102600" y="3381375"/>
            <a:ext cx="3632200" cy="1971675"/>
          </a:xfrm>
          <a:prstGeom xmlns:a="http://schemas.openxmlformats.org/drawingml/2006/main" prst="roundRect">
            <a:avLst>
              <a:gd name="adj" fmla="val 3865"/>
            </a:avLst>
          </a:prstGeom>
          <a:solidFill xmlns:a="http://schemas.openxmlformats.org/drawingml/2006/main">
            <a:srgbClr val="FFFFFF"/>
          </a:solidFill>
          <a:ln xmlns:a="http://schemas.openxmlformats.org/drawingml/2006/main" w="9525">
            <a:solidFill>
              <a:srgbClr val="E2E8F0"/>
            </a:solidFill>
            <a:prstDash val="solid"/>
          </a:ln>
        </p:spPr>
      </p:sp>
      <p:sp>
        <p:nvSpPr>
          <p:cNvPr id="27" name="">
            <a:extLst xmlns:a="http://schemas.openxmlformats.org/drawingml/2006/main">
              <a:ext uri="{FF2B5EF4-FFF2-40B4-BE49-F238E27FC236}">
                <a16:creationId xmlns:a16="http://schemas.microsoft.com/office/drawing/2014/main" id="{7B83DC63-4D11-4118-B81B-C86D2EA80474}"/>
              </a:ext>
            </a:extLst>
          </p:cNvPr>
          <p:cNvSpPr>
            <a:spLocks xmlns:a="http://schemas.openxmlformats.org/drawingml/2006/main" noGrp="1"/>
          </p:cNvSpPr>
          <p:nvPr/>
        </p:nvSpPr>
        <p:spPr>
          <a:xfrm xmlns:a="http://schemas.openxmlformats.org/drawingml/2006/main">
            <a:off x="8102600" y="3381375"/>
            <a:ext cx="57150" cy="1971675"/>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4DD91B38-7161-4A70-9262-28ABBB529F19}"/>
              </a:ext>
            </a:extLst>
          </p:cNvPr>
          <p:cNvSpPr>
            <a:spLocks xmlns:a="http://schemas.openxmlformats.org/drawingml/2006/main" noGrp="1"/>
          </p:cNvSpPr>
          <p:nvPr/>
        </p:nvSpPr>
        <p:spPr>
          <a:xfrm xmlns:a="http://schemas.openxmlformats.org/drawingml/2006/main">
            <a:off x="8331200" y="3571875"/>
            <a:ext cx="31750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Drives up to 120 V</a:t>
            </a:r>
          </a:p>
        </p:txBody>
      </p:sp>
      <p:sp>
        <p:nvSpPr>
          <p:cNvPr id="29" name="">
            <a:extLst xmlns:a="http://schemas.openxmlformats.org/drawingml/2006/main">
              <a:ext uri="{FF2B5EF4-FFF2-40B4-BE49-F238E27FC236}">
                <a16:creationId xmlns:a16="http://schemas.microsoft.com/office/drawing/2014/main" id="{6040EC80-4391-4A62-9D19-65BDD7CD049C}"/>
              </a:ext>
            </a:extLst>
          </p:cNvPr>
          <p:cNvSpPr>
            <a:spLocks xmlns:a="http://schemas.openxmlformats.org/drawingml/2006/main" noGrp="1"/>
          </p:cNvSpPr>
          <p:nvPr/>
        </p:nvSpPr>
        <p:spPr>
          <a:xfrm xmlns:a="http://schemas.openxmlformats.org/drawingml/2006/main">
            <a:off x="8331200" y="3952875"/>
            <a:ext cx="31750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buck-boost pre-driver rail spans 5 V to 120 V. Seven PWM channels feed three half-bridge pre-drivers, star or delta at runtime.</a:t>
            </a:r>
          </a:p>
        </p:txBody>
      </p:sp>
    </p:spTree>
    <p:extLst>
      <p:ext uri="{BB962C8B-B14F-4D97-AF65-F5344CB8AC3E}">
        <p14:creationId xmlns:p14="http://schemas.microsoft.com/office/powerpoint/2010/main" val="90234715"/>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B9115309-5FC8-4514-817E-64F5839D0B54}"/>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E1735C8-B7AB-4932-84C0-93FE91B7A861}"/>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02 · WHY IT NEEDS ITS OWN SILICON</a:t>
            </a:r>
          </a:p>
        </p:txBody>
      </p:sp>
      <p:sp>
        <p:nvSpPr>
          <p:cNvPr id="3" name="">
            <a:extLst xmlns:a="http://schemas.openxmlformats.org/drawingml/2006/main">
              <a:ext uri="{FF2B5EF4-FFF2-40B4-BE49-F238E27FC236}">
                <a16:creationId xmlns:a16="http://schemas.microsoft.com/office/drawing/2014/main" id="{CC3329FB-7C93-4B88-9ACD-CEDEE912597F}"/>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Three physical limits force a 130 nm BCD die</a:t>
            </a:r>
          </a:p>
        </p:txBody>
      </p:sp>
      <p:sp>
        <p:nvSpPr>
          <p:cNvPr id="4" name="">
            <a:extLst xmlns:a="http://schemas.openxmlformats.org/drawingml/2006/main">
              <a:ext uri="{FF2B5EF4-FFF2-40B4-BE49-F238E27FC236}">
                <a16:creationId xmlns:a16="http://schemas.microsoft.com/office/drawing/2014/main" id="{9D7239B9-EBA6-4A46-B374-D9349264C4C7}"/>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Each requirement of the motor drive has a direct consequence for how the die is built.</a:t>
            </a:r>
          </a:p>
        </p:txBody>
      </p:sp>
      <p:sp>
        <p:nvSpPr>
          <p:cNvPr id="5" name="">
            <a:extLst xmlns:a="http://schemas.openxmlformats.org/drawingml/2006/main">
              <a:ext uri="{FF2B5EF4-FFF2-40B4-BE49-F238E27FC236}">
                <a16:creationId xmlns:a16="http://schemas.microsoft.com/office/drawing/2014/main" id="{1F207BB3-0A8C-4225-8B31-EB735339EDC1}"/>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5EEEE20-E144-4EB6-9FD8-15CF5B2F88EC}"/>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4B91358-0683-481D-84E2-C3BCE78E303B}"/>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035FF8EE-F58C-43F6-A953-DBA826D1C644}"/>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03</a:t>
            </a:r>
          </a:p>
        </p:txBody>
      </p:sp>
      <p:sp>
        <p:nvSpPr>
          <p:cNvPr id="9" name="">
            <a:extLst xmlns:a="http://schemas.openxmlformats.org/drawingml/2006/main">
              <a:ext uri="{FF2B5EF4-FFF2-40B4-BE49-F238E27FC236}">
                <a16:creationId xmlns:a16="http://schemas.microsoft.com/office/drawing/2014/main" id="{636062C0-74E1-44A4-96F3-C397A3E3111D}"/>
              </a:ext>
            </a:extLst>
          </p:cNvPr>
          <p:cNvSpPr>
            <a:spLocks xmlns:a="http://schemas.openxmlformats.org/drawingml/2006/main" noGrp="1"/>
          </p:cNvSpPr>
          <p:nvPr/>
        </p:nvSpPr>
        <p:spPr>
          <a:xfrm xmlns:a="http://schemas.openxmlformats.org/drawingml/2006/main">
            <a:off x="457200" y="1924050"/>
            <a:ext cx="4953000" cy="962025"/>
          </a:xfrm>
          <a:prstGeom xmlns:a="http://schemas.openxmlformats.org/drawingml/2006/main" prst="roundRect">
            <a:avLst>
              <a:gd name="adj" fmla="val 7921"/>
            </a:avLst>
          </a:prstGeom>
          <a:solidFill xmlns:a="http://schemas.openxmlformats.org/drawingml/2006/main">
            <a:srgbClr val="F8FAFC"/>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F865A891-1E31-4011-B18A-7072E98E6942}"/>
              </a:ext>
            </a:extLst>
          </p:cNvPr>
          <p:cNvSpPr>
            <a:spLocks xmlns:a="http://schemas.openxmlformats.org/drawingml/2006/main" noGrp="1"/>
          </p:cNvSpPr>
          <p:nvPr/>
        </p:nvSpPr>
        <p:spPr>
          <a:xfrm xmlns:a="http://schemas.openxmlformats.org/drawingml/2006/main">
            <a:off x="6096000" y="1924050"/>
            <a:ext cx="5638800" cy="962025"/>
          </a:xfrm>
          <a:prstGeom xmlns:a="http://schemas.openxmlformats.org/drawingml/2006/main" prst="roundRect">
            <a:avLst>
              <a:gd name="adj" fmla="val 7921"/>
            </a:avLst>
          </a:prstGeom>
          <a:solidFill xmlns:a="http://schemas.openxmlformats.org/drawingml/2006/main">
            <a:srgbClr val="FFFFFF"/>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A32EE1DE-F77F-4855-8BF7-D5F42354AD3B}"/>
              </a:ext>
            </a:extLst>
          </p:cNvPr>
          <p:cNvSpPr>
            <a:spLocks xmlns:a="http://schemas.openxmlformats.org/drawingml/2006/main" noGrp="1"/>
          </p:cNvSpPr>
          <p:nvPr/>
        </p:nvSpPr>
        <p:spPr>
          <a:xfrm xmlns:a="http://schemas.openxmlformats.org/drawingml/2006/main">
            <a:off x="6096000" y="1924050"/>
            <a:ext cx="57150" cy="9620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B0AD8B0-F6E5-400F-AE0A-021E0940FA80}"/>
              </a:ext>
            </a:extLst>
          </p:cNvPr>
          <p:cNvSpPr>
            <a:spLocks xmlns:a="http://schemas.openxmlformats.org/drawingml/2006/main" noGrp="1"/>
          </p:cNvSpPr>
          <p:nvPr/>
        </p:nvSpPr>
        <p:spPr>
          <a:xfrm xmlns:a="http://schemas.openxmlformats.org/drawingml/2006/main">
            <a:off x="5562600" y="2271713"/>
            <a:ext cx="3810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3" name="">
            <a:extLst xmlns:a="http://schemas.openxmlformats.org/drawingml/2006/main">
              <a:ext uri="{FF2B5EF4-FFF2-40B4-BE49-F238E27FC236}">
                <a16:creationId xmlns:a16="http://schemas.microsoft.com/office/drawing/2014/main" id="{EF9A85A2-4C53-468E-A625-C52C6CE5CC23}"/>
              </a:ext>
            </a:extLst>
          </p:cNvPr>
          <p:cNvSpPr>
            <a:spLocks xmlns:a="http://schemas.openxmlformats.org/drawingml/2006/main" noGrp="1"/>
          </p:cNvSpPr>
          <p:nvPr/>
        </p:nvSpPr>
        <p:spPr>
          <a:xfrm xmlns:a="http://schemas.openxmlformats.org/drawingml/2006/main">
            <a:off x="457200" y="3038475"/>
            <a:ext cx="4953000" cy="1028700"/>
          </a:xfrm>
          <a:prstGeom xmlns:a="http://schemas.openxmlformats.org/drawingml/2006/main" prst="roundRect">
            <a:avLst>
              <a:gd name="adj" fmla="val 7407"/>
            </a:avLst>
          </a:prstGeom>
          <a:solidFill xmlns:a="http://schemas.openxmlformats.org/drawingml/2006/main">
            <a:srgbClr val="F8FAFC"/>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28D4F64D-172A-45F3-93E5-0B064EAA48BA}"/>
              </a:ext>
            </a:extLst>
          </p:cNvPr>
          <p:cNvSpPr>
            <a:spLocks xmlns:a="http://schemas.openxmlformats.org/drawingml/2006/main" noGrp="1"/>
          </p:cNvSpPr>
          <p:nvPr/>
        </p:nvSpPr>
        <p:spPr>
          <a:xfrm xmlns:a="http://schemas.openxmlformats.org/drawingml/2006/main">
            <a:off x="6096000" y="3038475"/>
            <a:ext cx="5638800" cy="1028700"/>
          </a:xfrm>
          <a:prstGeom xmlns:a="http://schemas.openxmlformats.org/drawingml/2006/main" prst="roundRect">
            <a:avLst>
              <a:gd name="adj" fmla="val 7407"/>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98B2957D-FEAE-42F0-8C3A-26977D7302C8}"/>
              </a:ext>
            </a:extLst>
          </p:cNvPr>
          <p:cNvSpPr>
            <a:spLocks xmlns:a="http://schemas.openxmlformats.org/drawingml/2006/main" noGrp="1"/>
          </p:cNvSpPr>
          <p:nvPr/>
        </p:nvSpPr>
        <p:spPr>
          <a:xfrm xmlns:a="http://schemas.openxmlformats.org/drawingml/2006/main">
            <a:off x="6096000" y="3038475"/>
            <a:ext cx="57150" cy="10287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98F93D7-333F-48B1-9853-1DBA33B7E05A}"/>
              </a:ext>
            </a:extLst>
          </p:cNvPr>
          <p:cNvSpPr>
            <a:spLocks xmlns:a="http://schemas.openxmlformats.org/drawingml/2006/main" noGrp="1"/>
          </p:cNvSpPr>
          <p:nvPr/>
        </p:nvSpPr>
        <p:spPr>
          <a:xfrm xmlns:a="http://schemas.openxmlformats.org/drawingml/2006/main">
            <a:off x="5562600" y="3419475"/>
            <a:ext cx="3810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7" name="">
            <a:extLst xmlns:a="http://schemas.openxmlformats.org/drawingml/2006/main">
              <a:ext uri="{FF2B5EF4-FFF2-40B4-BE49-F238E27FC236}">
                <a16:creationId xmlns:a16="http://schemas.microsoft.com/office/drawing/2014/main" id="{CB99EF03-D26A-492A-B304-C2B0A438F974}"/>
              </a:ext>
            </a:extLst>
          </p:cNvPr>
          <p:cNvSpPr>
            <a:spLocks xmlns:a="http://schemas.openxmlformats.org/drawingml/2006/main" noGrp="1"/>
          </p:cNvSpPr>
          <p:nvPr/>
        </p:nvSpPr>
        <p:spPr>
          <a:xfrm xmlns:a="http://schemas.openxmlformats.org/drawingml/2006/main">
            <a:off x="457200" y="4219575"/>
            <a:ext cx="4953000" cy="838200"/>
          </a:xfrm>
          <a:prstGeom xmlns:a="http://schemas.openxmlformats.org/drawingml/2006/main" prst="roundRect">
            <a:avLst>
              <a:gd name="adj" fmla="val 9091"/>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ACAE21FD-BC91-4DFD-932C-49900C82D1B1}"/>
              </a:ext>
            </a:extLst>
          </p:cNvPr>
          <p:cNvSpPr>
            <a:spLocks xmlns:a="http://schemas.openxmlformats.org/drawingml/2006/main" noGrp="1"/>
          </p:cNvSpPr>
          <p:nvPr/>
        </p:nvSpPr>
        <p:spPr>
          <a:xfrm xmlns:a="http://schemas.openxmlformats.org/drawingml/2006/main">
            <a:off x="6096000" y="4219575"/>
            <a:ext cx="5638800" cy="838200"/>
          </a:xfrm>
          <a:prstGeom xmlns:a="http://schemas.openxmlformats.org/drawingml/2006/main" prst="roundRect">
            <a:avLst>
              <a:gd name="adj" fmla="val 9091"/>
            </a:avLst>
          </a:prstGeom>
          <a:solidFill xmlns:a="http://schemas.openxmlformats.org/drawingml/2006/main">
            <a:srgbClr val="FFFFFF"/>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E4EEBA7B-DFA4-4FB9-9995-6B35F160C27F}"/>
              </a:ext>
            </a:extLst>
          </p:cNvPr>
          <p:cNvSpPr>
            <a:spLocks xmlns:a="http://schemas.openxmlformats.org/drawingml/2006/main" noGrp="1"/>
          </p:cNvSpPr>
          <p:nvPr/>
        </p:nvSpPr>
        <p:spPr>
          <a:xfrm xmlns:a="http://schemas.openxmlformats.org/drawingml/2006/main">
            <a:off x="6096000" y="4219575"/>
            <a:ext cx="57150" cy="838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3D16DDA4-3D63-46C9-AE0B-1168958923F3}"/>
              </a:ext>
            </a:extLst>
          </p:cNvPr>
          <p:cNvSpPr>
            <a:spLocks xmlns:a="http://schemas.openxmlformats.org/drawingml/2006/main" noGrp="1"/>
          </p:cNvSpPr>
          <p:nvPr/>
        </p:nvSpPr>
        <p:spPr>
          <a:xfrm xmlns:a="http://schemas.openxmlformats.org/drawingml/2006/main">
            <a:off x="5562600" y="4505325"/>
            <a:ext cx="3810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1" name="">
            <a:extLst xmlns:a="http://schemas.openxmlformats.org/drawingml/2006/main">
              <a:ext uri="{FF2B5EF4-FFF2-40B4-BE49-F238E27FC236}">
                <a16:creationId xmlns:a16="http://schemas.microsoft.com/office/drawing/2014/main" id="{874F9215-3598-4DE9-A313-D6BD16649C8D}"/>
              </a:ext>
            </a:extLst>
          </p:cNvPr>
          <p:cNvSpPr>
            <a:spLocks xmlns:a="http://schemas.openxmlformats.org/drawingml/2006/main" noGrp="1"/>
          </p:cNvSpPr>
          <p:nvPr/>
        </p:nvSpPr>
        <p:spPr>
          <a:xfrm xmlns:a="http://schemas.openxmlformats.org/drawingml/2006/main">
            <a:off x="457200" y="5210175"/>
            <a:ext cx="11277600" cy="514350"/>
          </a:xfrm>
          <a:prstGeom xmlns:a="http://schemas.openxmlformats.org/drawingml/2006/main" prst="roundRect">
            <a:avLst>
              <a:gd name="adj" fmla="val 14815"/>
            </a:avLst>
          </a:prstGeom>
          <a:solidFill xmlns:a="http://schemas.openxmlformats.org/drawingml/2006/main">
            <a:srgbClr val="0A162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03BCADA1-7D20-4631-811F-37A6DEADD23D}"/>
              </a:ext>
            </a:extLst>
          </p:cNvPr>
          <p:cNvSpPr>
            <a:spLocks xmlns:a="http://schemas.openxmlformats.org/drawingml/2006/main" noGrp="1"/>
          </p:cNvSpPr>
          <p:nvPr/>
        </p:nvSpPr>
        <p:spPr>
          <a:xfrm xmlns:a="http://schemas.openxmlformats.org/drawingml/2006/main">
            <a:off x="457200" y="1600200"/>
            <a:ext cx="4953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6B7280"/>
                </a:solidFill>
                <a:latin typeface="Arial"/>
                <a:ea typeface="Arial"/>
                <a:cs typeface="Arial"/>
              </a:defRPr>
            </a:pPr>
            <a:r>
              <a:t>REQUIREMENT</a:t>
            </a:r>
          </a:p>
        </p:txBody>
      </p:sp>
      <p:sp>
        <p:nvSpPr>
          <p:cNvPr id="23" name="">
            <a:extLst xmlns:a="http://schemas.openxmlformats.org/drawingml/2006/main">
              <a:ext uri="{FF2B5EF4-FFF2-40B4-BE49-F238E27FC236}">
                <a16:creationId xmlns:a16="http://schemas.microsoft.com/office/drawing/2014/main" id="{842D184B-D5EF-48CC-B476-52747E40517C}"/>
              </a:ext>
            </a:extLst>
          </p:cNvPr>
          <p:cNvSpPr>
            <a:spLocks xmlns:a="http://schemas.openxmlformats.org/drawingml/2006/main" noGrp="1"/>
          </p:cNvSpPr>
          <p:nvPr/>
        </p:nvSpPr>
        <p:spPr>
          <a:xfrm xmlns:a="http://schemas.openxmlformats.org/drawingml/2006/main">
            <a:off x="6096000" y="1600200"/>
            <a:ext cx="5638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6B7280"/>
                </a:solidFill>
                <a:latin typeface="Arial"/>
                <a:ea typeface="Arial"/>
                <a:cs typeface="Arial"/>
              </a:defRPr>
            </a:pPr>
            <a:r>
              <a:t>CONSEQUENCE FOR THE DIE</a:t>
            </a:r>
          </a:p>
        </p:txBody>
      </p:sp>
      <p:sp>
        <p:nvSpPr>
          <p:cNvPr id="24" name="">
            <a:extLst xmlns:a="http://schemas.openxmlformats.org/drawingml/2006/main">
              <a:ext uri="{FF2B5EF4-FFF2-40B4-BE49-F238E27FC236}">
                <a16:creationId xmlns:a16="http://schemas.microsoft.com/office/drawing/2014/main" id="{67E9D3B9-1AFB-46A3-B2D7-31AF139F5763}"/>
              </a:ext>
            </a:extLst>
          </p:cNvPr>
          <p:cNvSpPr>
            <a:spLocks xmlns:a="http://schemas.openxmlformats.org/drawingml/2006/main" noGrp="1"/>
          </p:cNvSpPr>
          <p:nvPr/>
        </p:nvSpPr>
        <p:spPr>
          <a:xfrm xmlns:a="http://schemas.openxmlformats.org/drawingml/2006/main">
            <a:off x="647700" y="2138363"/>
            <a:ext cx="1428750" cy="5334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2625" b="1">
                <a:solidFill>
                  <a:srgbClr val="0A9396"/>
                </a:solidFill>
                <a:latin typeface="Georgia"/>
                <a:ea typeface="Georgia"/>
                <a:cs typeface="Georgia"/>
              </a:defRPr>
            </a:pPr>
            <a:r>
              <a:t>120 V</a:t>
            </a:r>
          </a:p>
        </p:txBody>
      </p:sp>
      <p:sp>
        <p:nvSpPr>
          <p:cNvPr id="25" name="">
            <a:extLst xmlns:a="http://schemas.openxmlformats.org/drawingml/2006/main">
              <a:ext uri="{FF2B5EF4-FFF2-40B4-BE49-F238E27FC236}">
                <a16:creationId xmlns:a16="http://schemas.microsoft.com/office/drawing/2014/main" id="{99B8D663-EEA0-4C05-8496-C4337594F1CE}"/>
              </a:ext>
            </a:extLst>
          </p:cNvPr>
          <p:cNvSpPr>
            <a:spLocks xmlns:a="http://schemas.openxmlformats.org/drawingml/2006/main" noGrp="1"/>
          </p:cNvSpPr>
          <p:nvPr/>
        </p:nvSpPr>
        <p:spPr>
          <a:xfrm xmlns:a="http://schemas.openxmlformats.org/drawingml/2006/main">
            <a:off x="2133600" y="2019300"/>
            <a:ext cx="3143250" cy="771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425" b="1">
                <a:solidFill>
                  <a:srgbClr val="1E293B"/>
                </a:solidFill>
                <a:latin typeface="Arial"/>
                <a:ea typeface="Arial"/>
                <a:cs typeface="Arial"/>
              </a:defRPr>
            </a:pPr>
            <a:r>
              <a:t>The pre-driver rail spans 5 V to 120 V.</a:t>
            </a:r>
          </a:p>
        </p:txBody>
      </p:sp>
      <p:sp>
        <p:nvSpPr>
          <p:cNvPr id="26" name="">
            <a:extLst xmlns:a="http://schemas.openxmlformats.org/drawingml/2006/main">
              <a:ext uri="{FF2B5EF4-FFF2-40B4-BE49-F238E27FC236}">
                <a16:creationId xmlns:a16="http://schemas.microsoft.com/office/drawing/2014/main" id="{20FEA0EA-2373-4D10-8B17-97220A0D3818}"/>
              </a:ext>
            </a:extLst>
          </p:cNvPr>
          <p:cNvSpPr>
            <a:spLocks xmlns:a="http://schemas.openxmlformats.org/drawingml/2006/main" noGrp="1"/>
          </p:cNvSpPr>
          <p:nvPr/>
        </p:nvSpPr>
        <p:spPr>
          <a:xfrm xmlns:a="http://schemas.openxmlformats.org/drawingml/2006/main">
            <a:off x="6324600" y="2019300"/>
            <a:ext cx="5181600" cy="771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That needs BCD power devices on the same die as the logic; thin-oxide advanced nodes cannot hold the voltage.</a:t>
            </a:r>
          </a:p>
        </p:txBody>
      </p:sp>
      <p:sp>
        <p:nvSpPr>
          <p:cNvPr id="27" name="">
            <a:extLst xmlns:a="http://schemas.openxmlformats.org/drawingml/2006/main">
              <a:ext uri="{FF2B5EF4-FFF2-40B4-BE49-F238E27FC236}">
                <a16:creationId xmlns:a16="http://schemas.microsoft.com/office/drawing/2014/main" id="{A417B52C-B5B1-4704-BE47-CE4B4FBDC77A}"/>
              </a:ext>
            </a:extLst>
          </p:cNvPr>
          <p:cNvSpPr>
            <a:spLocks xmlns:a="http://schemas.openxmlformats.org/drawingml/2006/main" noGrp="1"/>
          </p:cNvSpPr>
          <p:nvPr/>
        </p:nvSpPr>
        <p:spPr>
          <a:xfrm xmlns:a="http://schemas.openxmlformats.org/drawingml/2006/main">
            <a:off x="647700" y="3286125"/>
            <a:ext cx="1428750" cy="5334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2625" b="1">
                <a:solidFill>
                  <a:srgbClr val="0A9396"/>
                </a:solidFill>
                <a:latin typeface="Georgia"/>
                <a:ea typeface="Georgia"/>
                <a:cs typeface="Georgia"/>
              </a:defRPr>
            </a:pPr>
            <a:r>
              <a:t>16-bit</a:t>
            </a:r>
          </a:p>
        </p:txBody>
      </p:sp>
      <p:sp>
        <p:nvSpPr>
          <p:cNvPr id="28" name="">
            <a:extLst xmlns:a="http://schemas.openxmlformats.org/drawingml/2006/main">
              <a:ext uri="{FF2B5EF4-FFF2-40B4-BE49-F238E27FC236}">
                <a16:creationId xmlns:a16="http://schemas.microsoft.com/office/drawing/2014/main" id="{271C449C-C868-4454-AC53-9828BC4B54FD}"/>
              </a:ext>
            </a:extLst>
          </p:cNvPr>
          <p:cNvSpPr>
            <a:spLocks xmlns:a="http://schemas.openxmlformats.org/drawingml/2006/main" noGrp="1"/>
          </p:cNvSpPr>
          <p:nvPr/>
        </p:nvSpPr>
        <p:spPr>
          <a:xfrm xmlns:a="http://schemas.openxmlformats.org/drawingml/2006/main">
            <a:off x="2133600" y="3133725"/>
            <a:ext cx="3143250" cy="838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425" b="1">
                <a:solidFill>
                  <a:srgbClr val="1E293B"/>
                </a:solidFill>
                <a:latin typeface="Arial"/>
                <a:ea typeface="Arial"/>
                <a:cs typeface="Arial"/>
              </a:defRPr>
            </a:pPr>
            <a:r>
              <a:t>A 16-bit ADC shares the die with a switching half-bridge.</a:t>
            </a:r>
          </a:p>
        </p:txBody>
      </p:sp>
      <p:sp>
        <p:nvSpPr>
          <p:cNvPr id="29" name="">
            <a:extLst xmlns:a="http://schemas.openxmlformats.org/drawingml/2006/main">
              <a:ext uri="{FF2B5EF4-FFF2-40B4-BE49-F238E27FC236}">
                <a16:creationId xmlns:a16="http://schemas.microsoft.com/office/drawing/2014/main" id="{BA49B291-5B5E-4EAE-96CF-02564C6059D9}"/>
              </a:ext>
            </a:extLst>
          </p:cNvPr>
          <p:cNvSpPr>
            <a:spLocks xmlns:a="http://schemas.openxmlformats.org/drawingml/2006/main" noGrp="1"/>
          </p:cNvSpPr>
          <p:nvPr/>
        </p:nvSpPr>
        <p:spPr>
          <a:xfrm xmlns:a="http://schemas.openxmlformats.org/drawingml/2006/main">
            <a:off x="6324600" y="3133725"/>
            <a:ext cx="5181600" cy="838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Fast switching edges couple into the substrate, so the analog section needs guard rings and separate grounds.</a:t>
            </a:r>
          </a:p>
        </p:txBody>
      </p:sp>
      <p:sp>
        <p:nvSpPr>
          <p:cNvPr id="30" name="">
            <a:extLst xmlns:a="http://schemas.openxmlformats.org/drawingml/2006/main">
              <a:ext uri="{FF2B5EF4-FFF2-40B4-BE49-F238E27FC236}">
                <a16:creationId xmlns:a16="http://schemas.microsoft.com/office/drawing/2014/main" id="{604B1C0C-8E21-4AE1-8BC7-FBF651D38B78}"/>
              </a:ext>
            </a:extLst>
          </p:cNvPr>
          <p:cNvSpPr>
            <a:spLocks xmlns:a="http://schemas.openxmlformats.org/drawingml/2006/main" noGrp="1"/>
          </p:cNvSpPr>
          <p:nvPr/>
        </p:nvSpPr>
        <p:spPr>
          <a:xfrm xmlns:a="http://schemas.openxmlformats.org/drawingml/2006/main">
            <a:off x="647700" y="4371975"/>
            <a:ext cx="1428750" cy="5334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2625" b="1">
                <a:solidFill>
                  <a:srgbClr val="0A9396"/>
                </a:solidFill>
                <a:latin typeface="Georgia"/>
                <a:ea typeface="Georgia"/>
                <a:cs typeface="Georgia"/>
              </a:defRPr>
            </a:pPr>
            <a:r>
              <a:t>&lt; 1 µs</a:t>
            </a:r>
          </a:p>
        </p:txBody>
      </p:sp>
      <p:sp>
        <p:nvSpPr>
          <p:cNvPr id="31" name="">
            <a:extLst xmlns:a="http://schemas.openxmlformats.org/drawingml/2006/main">
              <a:ext uri="{FF2B5EF4-FFF2-40B4-BE49-F238E27FC236}">
                <a16:creationId xmlns:a16="http://schemas.microsoft.com/office/drawing/2014/main" id="{386D4B6D-EFED-421F-A5E0-6D4FBA7E03A9}"/>
              </a:ext>
            </a:extLst>
          </p:cNvPr>
          <p:cNvSpPr>
            <a:spLocks xmlns:a="http://schemas.openxmlformats.org/drawingml/2006/main" noGrp="1"/>
          </p:cNvSpPr>
          <p:nvPr/>
        </p:nvSpPr>
        <p:spPr>
          <a:xfrm xmlns:a="http://schemas.openxmlformats.org/drawingml/2006/main">
            <a:off x="2133600" y="4314825"/>
            <a:ext cx="3143250" cy="6477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425" b="1">
                <a:solidFill>
                  <a:srgbClr val="1E293B"/>
                </a:solidFill>
                <a:latin typeface="Arial"/>
                <a:ea typeface="Arial"/>
                <a:cs typeface="Arial"/>
              </a:defRPr>
            </a:pPr>
            <a:r>
              <a:t>The control loop must close in under a microsecond.</a:t>
            </a:r>
          </a:p>
        </p:txBody>
      </p:sp>
      <p:sp>
        <p:nvSpPr>
          <p:cNvPr id="32" name="">
            <a:extLst xmlns:a="http://schemas.openxmlformats.org/drawingml/2006/main">
              <a:ext uri="{FF2B5EF4-FFF2-40B4-BE49-F238E27FC236}">
                <a16:creationId xmlns:a16="http://schemas.microsoft.com/office/drawing/2014/main" id="{369ABE06-33F1-4335-91E8-58A38E096A3F}"/>
              </a:ext>
            </a:extLst>
          </p:cNvPr>
          <p:cNvSpPr>
            <a:spLocks xmlns:a="http://schemas.openxmlformats.org/drawingml/2006/main" noGrp="1"/>
          </p:cNvSpPr>
          <p:nvPr/>
        </p:nvSpPr>
        <p:spPr>
          <a:xfrm xmlns:a="http://schemas.openxmlformats.org/drawingml/2006/main">
            <a:off x="6324600" y="4314825"/>
            <a:ext cx="5181600" cy="6477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PID, CORDIC and the Clarke and Park transforms run as a hardware datapath, not as firmware.</a:t>
            </a:r>
          </a:p>
        </p:txBody>
      </p:sp>
      <p:sp>
        <p:nvSpPr>
          <p:cNvPr id="33" name="">
            <a:extLst xmlns:a="http://schemas.openxmlformats.org/drawingml/2006/main">
              <a:ext uri="{FF2B5EF4-FFF2-40B4-BE49-F238E27FC236}">
                <a16:creationId xmlns:a16="http://schemas.microsoft.com/office/drawing/2014/main" id="{6E9E8264-75B9-40DD-A474-C394AC20E174}"/>
              </a:ext>
            </a:extLst>
          </p:cNvPr>
          <p:cNvSpPr>
            <a:spLocks xmlns:a="http://schemas.openxmlformats.org/drawingml/2006/main" noGrp="1"/>
          </p:cNvSpPr>
          <p:nvPr/>
        </p:nvSpPr>
        <p:spPr>
          <a:xfrm xmlns:a="http://schemas.openxmlformats.org/drawingml/2006/main">
            <a:off x="685800" y="5334000"/>
            <a:ext cx="10820400" cy="2667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350" b="1">
                <a:solidFill>
                  <a:srgbClr val="FFFFFF"/>
                </a:solidFill>
                <a:latin typeface="Arial"/>
                <a:ea typeface="Arial"/>
                <a:cs typeface="Arial"/>
              </a:defRPr>
            </a:pPr>
            <a:r>
              <a:t>Together these set the part: 130 nm BCD / high-voltage CMOS, with the control loop built as hardware.</a:t>
            </a:r>
          </a:p>
        </p:txBody>
      </p:sp>
    </p:spTree>
    <p:extLst>
      <p:ext uri="{BB962C8B-B14F-4D97-AF65-F5344CB8AC3E}">
        <p14:creationId xmlns:p14="http://schemas.microsoft.com/office/powerpoint/2010/main" val="1089611632"/>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30" name="">
            <a:extLst xmlns:a="http://schemas.openxmlformats.org/drawingml/2006/main">
              <a:ext uri="{FF2B5EF4-FFF2-40B4-BE49-F238E27FC236}">
                <a16:creationId xmlns:a16="http://schemas.microsoft.com/office/drawing/2014/main" id="{65918A65-0F17-4062-AC83-8EA9042297D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5F825A2-9EF6-4C3E-8B76-5BE887E61E4D}"/>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03 · SYSTEM ARCHITECTURE</a:t>
            </a:r>
          </a:p>
        </p:txBody>
      </p:sp>
      <p:sp>
        <p:nvSpPr>
          <p:cNvPr id="3" name="">
            <a:extLst xmlns:a="http://schemas.openxmlformats.org/drawingml/2006/main">
              <a:ext uri="{FF2B5EF4-FFF2-40B4-BE49-F238E27FC236}">
                <a16:creationId xmlns:a16="http://schemas.microsoft.com/office/drawing/2014/main" id="{E19FBD8B-723F-4B5F-A853-4C57BFCB31A9}"/>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Five zones, one bus, and no CPU in the loop</a:t>
            </a:r>
          </a:p>
        </p:txBody>
      </p:sp>
      <p:sp>
        <p:nvSpPr>
          <p:cNvPr id="4" name="">
            <a:extLst xmlns:a="http://schemas.openxmlformats.org/drawingml/2006/main">
              <a:ext uri="{FF2B5EF4-FFF2-40B4-BE49-F238E27FC236}">
                <a16:creationId xmlns:a16="http://schemas.microsoft.com/office/drawing/2014/main" id="{935E764D-BD5C-442D-AADB-2164DA1FB3F2}"/>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Redrawn from Technical Annex v3, sheet 2. Follow markers 1 to 4; F is the latched fault trip.</a:t>
            </a:r>
          </a:p>
        </p:txBody>
      </p:sp>
      <p:sp>
        <p:nvSpPr>
          <p:cNvPr id="5" name="">
            <a:extLst xmlns:a="http://schemas.openxmlformats.org/drawingml/2006/main">
              <a:ext uri="{FF2B5EF4-FFF2-40B4-BE49-F238E27FC236}">
                <a16:creationId xmlns:a16="http://schemas.microsoft.com/office/drawing/2014/main" id="{38C96967-9D43-4270-910B-F3FED4B3A5B8}"/>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6C5D8EF-6060-41B9-ACE4-BF6A46A48F12}"/>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5B94A1D-3461-469C-8050-A03C0072BA1A}"/>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8B1B41CB-CD1E-424C-BF31-C8458DE27C48}"/>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04</a:t>
            </a:r>
          </a:p>
        </p:txBody>
      </p:sp>
      <p:sp>
        <p:nvSpPr>
          <p:cNvPr id="9" name="">
            <a:extLst xmlns:a="http://schemas.openxmlformats.org/drawingml/2006/main">
              <a:ext uri="{FF2B5EF4-FFF2-40B4-BE49-F238E27FC236}">
                <a16:creationId xmlns:a16="http://schemas.microsoft.com/office/drawing/2014/main" id="{1B7338D8-F1F1-4562-8EF5-2668C8423E15}"/>
              </a:ext>
            </a:extLst>
          </p:cNvPr>
          <p:cNvSpPr>
            <a:spLocks xmlns:a="http://schemas.openxmlformats.org/drawingml/2006/main" noGrp="1"/>
          </p:cNvSpPr>
          <p:nvPr/>
        </p:nvSpPr>
        <p:spPr>
          <a:xfrm xmlns:a="http://schemas.openxmlformats.org/drawingml/2006/main">
            <a:off x="457200" y="1543050"/>
            <a:ext cx="3800475" cy="209550"/>
          </a:xfrm>
          <a:prstGeom xmlns:a="http://schemas.openxmlformats.org/drawingml/2006/main" prst="rect">
            <a:avLst/>
          </a:prstGeom>
          <a:solidFill xmlns:a="http://schemas.openxmlformats.org/drawingml/2006/main">
            <a:srgbClr val="E8F8FC"/>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FA7D1C-2772-4F42-8210-F3549E19A25B}"/>
              </a:ext>
            </a:extLst>
          </p:cNvPr>
          <p:cNvSpPr>
            <a:spLocks xmlns:a="http://schemas.openxmlformats.org/drawingml/2006/main" noGrp="1"/>
          </p:cNvSpPr>
          <p:nvPr/>
        </p:nvSpPr>
        <p:spPr>
          <a:xfrm xmlns:a="http://schemas.openxmlformats.org/drawingml/2006/main">
            <a:off x="7248525" y="1543050"/>
            <a:ext cx="4486275" cy="209550"/>
          </a:xfrm>
          <a:prstGeom xmlns:a="http://schemas.openxmlformats.org/drawingml/2006/main" prst="rect">
            <a:avLst/>
          </a:prstGeom>
          <a:solidFill xmlns:a="http://schemas.openxmlformats.org/drawingml/2006/main">
            <a:srgbClr val="FDECE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0294783-C853-46C9-9451-E6852F061762}"/>
              </a:ext>
            </a:extLst>
          </p:cNvPr>
          <p:cNvSpPr>
            <a:spLocks xmlns:a="http://schemas.openxmlformats.org/drawingml/2006/main" noGrp="1"/>
          </p:cNvSpPr>
          <p:nvPr/>
        </p:nvSpPr>
        <p:spPr>
          <a:xfrm xmlns:a="http://schemas.openxmlformats.org/drawingml/2006/main">
            <a:off x="457200" y="1905000"/>
            <a:ext cx="3800475" cy="1752600"/>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12" name="">
            <a:extLst xmlns:a="http://schemas.openxmlformats.org/drawingml/2006/main">
              <a:ext uri="{FF2B5EF4-FFF2-40B4-BE49-F238E27FC236}">
                <a16:creationId xmlns:a16="http://schemas.microsoft.com/office/drawing/2014/main" id="{12FF36FB-4E0A-464D-8BBB-F5FCD61D0541}"/>
              </a:ext>
            </a:extLst>
          </p:cNvPr>
          <p:cNvSpPr>
            <a:spLocks xmlns:a="http://schemas.openxmlformats.org/drawingml/2006/main" noGrp="1"/>
          </p:cNvSpPr>
          <p:nvPr/>
        </p:nvSpPr>
        <p:spPr>
          <a:xfrm xmlns:a="http://schemas.openxmlformats.org/drawingml/2006/main">
            <a:off x="457200" y="1905000"/>
            <a:ext cx="3800475" cy="381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40E40462-954E-4FD3-92CE-66211BBEEB19}"/>
              </a:ext>
            </a:extLst>
          </p:cNvPr>
          <p:cNvSpPr>
            <a:spLocks xmlns:a="http://schemas.openxmlformats.org/drawingml/2006/main" noGrp="1"/>
          </p:cNvSpPr>
          <p:nvPr/>
        </p:nvSpPr>
        <p:spPr>
          <a:xfrm xmlns:a="http://schemas.openxmlformats.org/drawingml/2006/main">
            <a:off x="533400" y="2152650"/>
            <a:ext cx="1785938"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2C681B12-B7FD-42C2-8A33-B16AB506F820}"/>
              </a:ext>
            </a:extLst>
          </p:cNvPr>
          <p:cNvSpPr>
            <a:spLocks xmlns:a="http://schemas.openxmlformats.org/drawingml/2006/main" noGrp="1"/>
          </p:cNvSpPr>
          <p:nvPr/>
        </p:nvSpPr>
        <p:spPr>
          <a:xfrm xmlns:a="http://schemas.openxmlformats.org/drawingml/2006/main">
            <a:off x="2395538" y="2152650"/>
            <a:ext cx="1785938"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205CA50A-18D7-4AE6-AC2B-A14F28DEDE32}"/>
              </a:ext>
            </a:extLst>
          </p:cNvPr>
          <p:cNvSpPr>
            <a:spLocks xmlns:a="http://schemas.openxmlformats.org/drawingml/2006/main" noGrp="1"/>
          </p:cNvSpPr>
          <p:nvPr/>
        </p:nvSpPr>
        <p:spPr>
          <a:xfrm xmlns:a="http://schemas.openxmlformats.org/drawingml/2006/main">
            <a:off x="533400" y="2647950"/>
            <a:ext cx="1785938"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7E3513FA-4F69-46D6-B340-B7CD0A51389C}"/>
              </a:ext>
            </a:extLst>
          </p:cNvPr>
          <p:cNvSpPr>
            <a:spLocks xmlns:a="http://schemas.openxmlformats.org/drawingml/2006/main" noGrp="1"/>
          </p:cNvSpPr>
          <p:nvPr/>
        </p:nvSpPr>
        <p:spPr>
          <a:xfrm xmlns:a="http://schemas.openxmlformats.org/drawingml/2006/main">
            <a:off x="2395538" y="2647950"/>
            <a:ext cx="1785938"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7" name="">
            <a:extLst xmlns:a="http://schemas.openxmlformats.org/drawingml/2006/main">
              <a:ext uri="{FF2B5EF4-FFF2-40B4-BE49-F238E27FC236}">
                <a16:creationId xmlns:a16="http://schemas.microsoft.com/office/drawing/2014/main" id="{884AC3BA-A2B5-4DAC-A5CC-5C5CFB10698C}"/>
              </a:ext>
            </a:extLst>
          </p:cNvPr>
          <p:cNvSpPr>
            <a:spLocks xmlns:a="http://schemas.openxmlformats.org/drawingml/2006/main" noGrp="1"/>
          </p:cNvSpPr>
          <p:nvPr/>
        </p:nvSpPr>
        <p:spPr>
          <a:xfrm xmlns:a="http://schemas.openxmlformats.org/drawingml/2006/main">
            <a:off x="533400" y="3143250"/>
            <a:ext cx="3648075"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990B1DB8-AC73-47B9-9C6D-A0BAD95BF56F}"/>
              </a:ext>
            </a:extLst>
          </p:cNvPr>
          <p:cNvSpPr>
            <a:spLocks xmlns:a="http://schemas.openxmlformats.org/drawingml/2006/main" noGrp="1"/>
          </p:cNvSpPr>
          <p:nvPr/>
        </p:nvSpPr>
        <p:spPr>
          <a:xfrm xmlns:a="http://schemas.openxmlformats.org/drawingml/2006/main">
            <a:off x="4371975" y="1905000"/>
            <a:ext cx="2762250" cy="1752600"/>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19" name="">
            <a:extLst xmlns:a="http://schemas.openxmlformats.org/drawingml/2006/main">
              <a:ext uri="{FF2B5EF4-FFF2-40B4-BE49-F238E27FC236}">
                <a16:creationId xmlns:a16="http://schemas.microsoft.com/office/drawing/2014/main" id="{DE23E381-1850-4A77-8399-FA62D72D915B}"/>
              </a:ext>
            </a:extLst>
          </p:cNvPr>
          <p:cNvSpPr>
            <a:spLocks xmlns:a="http://schemas.openxmlformats.org/drawingml/2006/main" noGrp="1"/>
          </p:cNvSpPr>
          <p:nvPr/>
        </p:nvSpPr>
        <p:spPr>
          <a:xfrm xmlns:a="http://schemas.openxmlformats.org/drawingml/2006/main">
            <a:off x="4371975" y="1905000"/>
            <a:ext cx="2762250" cy="38100"/>
          </a:xfrm>
          <a:prstGeom xmlns:a="http://schemas.openxmlformats.org/drawingml/2006/main" prst="rect">
            <a:avLst/>
          </a:prstGeom>
          <a:solidFill xmlns:a="http://schemas.openxmlformats.org/drawingml/2006/main">
            <a:srgbClr val="B45309"/>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16B736C7-4B3A-45E6-AE59-F9BB9EBBEA9C}"/>
              </a:ext>
            </a:extLst>
          </p:cNvPr>
          <p:cNvSpPr>
            <a:spLocks xmlns:a="http://schemas.openxmlformats.org/drawingml/2006/main" noGrp="1"/>
          </p:cNvSpPr>
          <p:nvPr/>
        </p:nvSpPr>
        <p:spPr>
          <a:xfrm xmlns:a="http://schemas.openxmlformats.org/drawingml/2006/main">
            <a:off x="4448175" y="2152650"/>
            <a:ext cx="1266825"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1" name="">
            <a:extLst xmlns:a="http://schemas.openxmlformats.org/drawingml/2006/main">
              <a:ext uri="{FF2B5EF4-FFF2-40B4-BE49-F238E27FC236}">
                <a16:creationId xmlns:a16="http://schemas.microsoft.com/office/drawing/2014/main" id="{55B9B095-3EA4-4A08-B9DA-F87FEBB150C2}"/>
              </a:ext>
            </a:extLst>
          </p:cNvPr>
          <p:cNvSpPr>
            <a:spLocks xmlns:a="http://schemas.openxmlformats.org/drawingml/2006/main" noGrp="1"/>
          </p:cNvSpPr>
          <p:nvPr/>
        </p:nvSpPr>
        <p:spPr>
          <a:xfrm xmlns:a="http://schemas.openxmlformats.org/drawingml/2006/main">
            <a:off x="5791200" y="2152650"/>
            <a:ext cx="1266825"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A28E4729-522C-4256-9FEE-C839342889C9}"/>
              </a:ext>
            </a:extLst>
          </p:cNvPr>
          <p:cNvSpPr>
            <a:spLocks xmlns:a="http://schemas.openxmlformats.org/drawingml/2006/main" noGrp="1"/>
          </p:cNvSpPr>
          <p:nvPr/>
        </p:nvSpPr>
        <p:spPr>
          <a:xfrm xmlns:a="http://schemas.openxmlformats.org/drawingml/2006/main">
            <a:off x="4448175" y="2781300"/>
            <a:ext cx="1266825"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D5DF6BDC-0421-43F1-8B08-4400E368E23B}"/>
              </a:ext>
            </a:extLst>
          </p:cNvPr>
          <p:cNvSpPr>
            <a:spLocks xmlns:a="http://schemas.openxmlformats.org/drawingml/2006/main" noGrp="1"/>
          </p:cNvSpPr>
          <p:nvPr/>
        </p:nvSpPr>
        <p:spPr>
          <a:xfrm xmlns:a="http://schemas.openxmlformats.org/drawingml/2006/main">
            <a:off x="5791200" y="2781300"/>
            <a:ext cx="1266825"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4" name="">
            <a:extLst xmlns:a="http://schemas.openxmlformats.org/drawingml/2006/main">
              <a:ext uri="{FF2B5EF4-FFF2-40B4-BE49-F238E27FC236}">
                <a16:creationId xmlns:a16="http://schemas.microsoft.com/office/drawing/2014/main" id="{180F4D02-71B8-4808-85E6-C5141E791A5B}"/>
              </a:ext>
            </a:extLst>
          </p:cNvPr>
          <p:cNvSpPr>
            <a:spLocks xmlns:a="http://schemas.openxmlformats.org/drawingml/2006/main" noGrp="1"/>
          </p:cNvSpPr>
          <p:nvPr/>
        </p:nvSpPr>
        <p:spPr>
          <a:xfrm xmlns:a="http://schemas.openxmlformats.org/drawingml/2006/main">
            <a:off x="7248525" y="1905000"/>
            <a:ext cx="4486275" cy="1752600"/>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25" name="">
            <a:extLst xmlns:a="http://schemas.openxmlformats.org/drawingml/2006/main">
              <a:ext uri="{FF2B5EF4-FFF2-40B4-BE49-F238E27FC236}">
                <a16:creationId xmlns:a16="http://schemas.microsoft.com/office/drawing/2014/main" id="{7DB0A6E7-BD69-4BEE-9A75-C0004479F3D4}"/>
              </a:ext>
            </a:extLst>
          </p:cNvPr>
          <p:cNvSpPr>
            <a:spLocks xmlns:a="http://schemas.openxmlformats.org/drawingml/2006/main" noGrp="1"/>
          </p:cNvSpPr>
          <p:nvPr/>
        </p:nvSpPr>
        <p:spPr>
          <a:xfrm xmlns:a="http://schemas.openxmlformats.org/drawingml/2006/main">
            <a:off x="7248525" y="1905000"/>
            <a:ext cx="4486275" cy="38100"/>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A0F3AA68-F1A3-4779-B1A9-D939AA74334B}"/>
              </a:ext>
            </a:extLst>
          </p:cNvPr>
          <p:cNvSpPr>
            <a:spLocks xmlns:a="http://schemas.openxmlformats.org/drawingml/2006/main" noGrp="1"/>
          </p:cNvSpPr>
          <p:nvPr/>
        </p:nvSpPr>
        <p:spPr>
          <a:xfrm xmlns:a="http://schemas.openxmlformats.org/drawingml/2006/main">
            <a:off x="7324725" y="2152650"/>
            <a:ext cx="1292225"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7" name="">
            <a:extLst xmlns:a="http://schemas.openxmlformats.org/drawingml/2006/main">
              <a:ext uri="{FF2B5EF4-FFF2-40B4-BE49-F238E27FC236}">
                <a16:creationId xmlns:a16="http://schemas.microsoft.com/office/drawing/2014/main" id="{F32A3D0A-E3A5-42A7-AB26-7CF5F2245CB4}"/>
              </a:ext>
            </a:extLst>
          </p:cNvPr>
          <p:cNvSpPr>
            <a:spLocks xmlns:a="http://schemas.openxmlformats.org/drawingml/2006/main" noGrp="1"/>
          </p:cNvSpPr>
          <p:nvPr/>
        </p:nvSpPr>
        <p:spPr>
          <a:xfrm xmlns:a="http://schemas.openxmlformats.org/drawingml/2006/main">
            <a:off x="8845550" y="2152650"/>
            <a:ext cx="1292225"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B91BFBE6-7A80-4467-B042-28B0F4E2484C}"/>
              </a:ext>
            </a:extLst>
          </p:cNvPr>
          <p:cNvSpPr>
            <a:spLocks xmlns:a="http://schemas.openxmlformats.org/drawingml/2006/main" noGrp="1"/>
          </p:cNvSpPr>
          <p:nvPr/>
        </p:nvSpPr>
        <p:spPr>
          <a:xfrm xmlns:a="http://schemas.openxmlformats.org/drawingml/2006/main">
            <a:off x="10366375" y="2152650"/>
            <a:ext cx="1292225"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9" name="">
            <a:extLst xmlns:a="http://schemas.openxmlformats.org/drawingml/2006/main">
              <a:ext uri="{FF2B5EF4-FFF2-40B4-BE49-F238E27FC236}">
                <a16:creationId xmlns:a16="http://schemas.microsoft.com/office/drawing/2014/main" id="{D659E7EB-9F9F-48C1-AEC9-4B4B30B54086}"/>
              </a:ext>
            </a:extLst>
          </p:cNvPr>
          <p:cNvSpPr>
            <a:spLocks xmlns:a="http://schemas.openxmlformats.org/drawingml/2006/main" noGrp="1"/>
          </p:cNvSpPr>
          <p:nvPr/>
        </p:nvSpPr>
        <p:spPr>
          <a:xfrm xmlns:a="http://schemas.openxmlformats.org/drawingml/2006/main">
            <a:off x="7324725" y="2914650"/>
            <a:ext cx="1292225"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4D9F9BD3-1FF9-4501-BFB2-408351E0D75B}"/>
              </a:ext>
            </a:extLst>
          </p:cNvPr>
          <p:cNvSpPr>
            <a:spLocks xmlns:a="http://schemas.openxmlformats.org/drawingml/2006/main" noGrp="1"/>
          </p:cNvSpPr>
          <p:nvPr/>
        </p:nvSpPr>
        <p:spPr>
          <a:xfrm xmlns:a="http://schemas.openxmlformats.org/drawingml/2006/main">
            <a:off x="8845550" y="2914650"/>
            <a:ext cx="281305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1" name="">
            <a:extLst xmlns:a="http://schemas.openxmlformats.org/drawingml/2006/main">
              <a:ext uri="{FF2B5EF4-FFF2-40B4-BE49-F238E27FC236}">
                <a16:creationId xmlns:a16="http://schemas.microsoft.com/office/drawing/2014/main" id="{76BF1B2F-13B8-4780-90DB-75B286D12D2C}"/>
              </a:ext>
            </a:extLst>
          </p:cNvPr>
          <p:cNvSpPr>
            <a:spLocks xmlns:a="http://schemas.openxmlformats.org/drawingml/2006/main" noGrp="1"/>
          </p:cNvSpPr>
          <p:nvPr/>
        </p:nvSpPr>
        <p:spPr>
          <a:xfrm xmlns:a="http://schemas.openxmlformats.org/drawingml/2006/main">
            <a:off x="457200" y="3752850"/>
            <a:ext cx="11277600" cy="228600"/>
          </a:xfrm>
          <a:prstGeom xmlns:a="http://schemas.openxmlformats.org/drawingml/2006/main" prst="rect">
            <a:avLst/>
          </a:prstGeom>
          <a:solidFill xmlns:a="http://schemas.openxmlformats.org/drawingml/2006/main">
            <a:srgbClr val="E8F8FC"/>
          </a:solidFill>
          <a:ln xmlns:a="http://schemas.openxmlformats.org/drawingml/2006/main" w="9525">
            <a:solidFill>
              <a:srgbClr val="00B4D8"/>
            </a:solidFill>
            <a:prstDash val="solid"/>
          </a:ln>
        </p:spPr>
      </p:sp>
      <p:sp>
        <p:nvSpPr>
          <p:cNvPr id="32" name="">
            <a:extLst xmlns:a="http://schemas.openxmlformats.org/drawingml/2006/main">
              <a:ext uri="{FF2B5EF4-FFF2-40B4-BE49-F238E27FC236}">
                <a16:creationId xmlns:a16="http://schemas.microsoft.com/office/drawing/2014/main" id="{E37C9037-A058-4651-B582-856CAF4B5813}"/>
              </a:ext>
            </a:extLst>
          </p:cNvPr>
          <p:cNvSpPr>
            <a:spLocks xmlns:a="http://schemas.openxmlformats.org/drawingml/2006/main" noGrp="1"/>
          </p:cNvSpPr>
          <p:nvPr/>
        </p:nvSpPr>
        <p:spPr>
          <a:xfrm xmlns:a="http://schemas.openxmlformats.org/drawingml/2006/main">
            <a:off x="457200" y="4076700"/>
            <a:ext cx="7239000" cy="1390650"/>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33" name="">
            <a:extLst xmlns:a="http://schemas.openxmlformats.org/drawingml/2006/main">
              <a:ext uri="{FF2B5EF4-FFF2-40B4-BE49-F238E27FC236}">
                <a16:creationId xmlns:a16="http://schemas.microsoft.com/office/drawing/2014/main" id="{50AB9EB5-50F4-45B9-B072-ECFB4C6516CE}"/>
              </a:ext>
            </a:extLst>
          </p:cNvPr>
          <p:cNvSpPr>
            <a:spLocks xmlns:a="http://schemas.openxmlformats.org/drawingml/2006/main" noGrp="1"/>
          </p:cNvSpPr>
          <p:nvPr/>
        </p:nvSpPr>
        <p:spPr>
          <a:xfrm xmlns:a="http://schemas.openxmlformats.org/drawingml/2006/main">
            <a:off x="457200" y="4076700"/>
            <a:ext cx="7239000" cy="38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63BEF8F2-3EC8-4205-9F28-1D975D1255E5}"/>
              </a:ext>
            </a:extLst>
          </p:cNvPr>
          <p:cNvSpPr>
            <a:spLocks xmlns:a="http://schemas.openxmlformats.org/drawingml/2006/main" noGrp="1"/>
          </p:cNvSpPr>
          <p:nvPr/>
        </p:nvSpPr>
        <p:spPr>
          <a:xfrm xmlns:a="http://schemas.openxmlformats.org/drawingml/2006/main">
            <a:off x="533400" y="4324350"/>
            <a:ext cx="16002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5" name="">
            <a:extLst xmlns:a="http://schemas.openxmlformats.org/drawingml/2006/main">
              <a:ext uri="{FF2B5EF4-FFF2-40B4-BE49-F238E27FC236}">
                <a16:creationId xmlns:a16="http://schemas.microsoft.com/office/drawing/2014/main" id="{9BF869C9-0E79-459E-8F0C-BD219938FC56}"/>
              </a:ext>
            </a:extLst>
          </p:cNvPr>
          <p:cNvSpPr>
            <a:spLocks xmlns:a="http://schemas.openxmlformats.org/drawingml/2006/main" noGrp="1"/>
          </p:cNvSpPr>
          <p:nvPr/>
        </p:nvSpPr>
        <p:spPr>
          <a:xfrm xmlns:a="http://schemas.openxmlformats.org/drawingml/2006/main">
            <a:off x="2362200" y="4324350"/>
            <a:ext cx="16002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6" name="">
            <a:extLst xmlns:a="http://schemas.openxmlformats.org/drawingml/2006/main">
              <a:ext uri="{FF2B5EF4-FFF2-40B4-BE49-F238E27FC236}">
                <a16:creationId xmlns:a16="http://schemas.microsoft.com/office/drawing/2014/main" id="{4148CBC5-04EF-401F-8C58-FD0B25D11E15}"/>
              </a:ext>
            </a:extLst>
          </p:cNvPr>
          <p:cNvSpPr>
            <a:spLocks xmlns:a="http://schemas.openxmlformats.org/drawingml/2006/main" noGrp="1"/>
          </p:cNvSpPr>
          <p:nvPr/>
        </p:nvSpPr>
        <p:spPr>
          <a:xfrm xmlns:a="http://schemas.openxmlformats.org/drawingml/2006/main">
            <a:off x="4191000" y="4324350"/>
            <a:ext cx="16002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7" name="">
            <a:extLst xmlns:a="http://schemas.openxmlformats.org/drawingml/2006/main">
              <a:ext uri="{FF2B5EF4-FFF2-40B4-BE49-F238E27FC236}">
                <a16:creationId xmlns:a16="http://schemas.microsoft.com/office/drawing/2014/main" id="{43D5CBB9-AD42-4B05-A1FA-DCE359BDAF83}"/>
              </a:ext>
            </a:extLst>
          </p:cNvPr>
          <p:cNvSpPr>
            <a:spLocks xmlns:a="http://schemas.openxmlformats.org/drawingml/2006/main" noGrp="1"/>
          </p:cNvSpPr>
          <p:nvPr/>
        </p:nvSpPr>
        <p:spPr>
          <a:xfrm xmlns:a="http://schemas.openxmlformats.org/drawingml/2006/main">
            <a:off x="6019800" y="4324350"/>
            <a:ext cx="16002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8" name="">
            <a:extLst xmlns:a="http://schemas.openxmlformats.org/drawingml/2006/main">
              <a:ext uri="{FF2B5EF4-FFF2-40B4-BE49-F238E27FC236}">
                <a16:creationId xmlns:a16="http://schemas.microsoft.com/office/drawing/2014/main" id="{B3E74AF8-3AF2-40AD-953A-21F1FCA8D347}"/>
              </a:ext>
            </a:extLst>
          </p:cNvPr>
          <p:cNvSpPr>
            <a:spLocks xmlns:a="http://schemas.openxmlformats.org/drawingml/2006/main" noGrp="1"/>
          </p:cNvSpPr>
          <p:nvPr/>
        </p:nvSpPr>
        <p:spPr>
          <a:xfrm xmlns:a="http://schemas.openxmlformats.org/drawingml/2006/main">
            <a:off x="8077200" y="4076700"/>
            <a:ext cx="3657600" cy="1390650"/>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39" name="">
            <a:extLst xmlns:a="http://schemas.openxmlformats.org/drawingml/2006/main">
              <a:ext uri="{FF2B5EF4-FFF2-40B4-BE49-F238E27FC236}">
                <a16:creationId xmlns:a16="http://schemas.microsoft.com/office/drawing/2014/main" id="{445AC5D9-5DCA-448F-B962-4782721683CE}"/>
              </a:ext>
            </a:extLst>
          </p:cNvPr>
          <p:cNvSpPr>
            <a:spLocks xmlns:a="http://schemas.openxmlformats.org/drawingml/2006/main" noGrp="1"/>
          </p:cNvSpPr>
          <p:nvPr/>
        </p:nvSpPr>
        <p:spPr>
          <a:xfrm xmlns:a="http://schemas.openxmlformats.org/drawingml/2006/main">
            <a:off x="8077200" y="4076700"/>
            <a:ext cx="3657600" cy="381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041B70C9-CC3F-4380-AC2A-AA56EBC270F6}"/>
              </a:ext>
            </a:extLst>
          </p:cNvPr>
          <p:cNvSpPr>
            <a:spLocks xmlns:a="http://schemas.openxmlformats.org/drawingml/2006/main" noGrp="1"/>
          </p:cNvSpPr>
          <p:nvPr/>
        </p:nvSpPr>
        <p:spPr>
          <a:xfrm xmlns:a="http://schemas.openxmlformats.org/drawingml/2006/main">
            <a:off x="8153400" y="4324350"/>
            <a:ext cx="17145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1" name="">
            <a:extLst xmlns:a="http://schemas.openxmlformats.org/drawingml/2006/main">
              <a:ext uri="{FF2B5EF4-FFF2-40B4-BE49-F238E27FC236}">
                <a16:creationId xmlns:a16="http://schemas.microsoft.com/office/drawing/2014/main" id="{A45ACC09-0E1D-49AC-BBFC-6DA6908D2EBB}"/>
              </a:ext>
            </a:extLst>
          </p:cNvPr>
          <p:cNvSpPr>
            <a:spLocks xmlns:a="http://schemas.openxmlformats.org/drawingml/2006/main" noGrp="1"/>
          </p:cNvSpPr>
          <p:nvPr/>
        </p:nvSpPr>
        <p:spPr>
          <a:xfrm xmlns:a="http://schemas.openxmlformats.org/drawingml/2006/main">
            <a:off x="9944100" y="4324350"/>
            <a:ext cx="1714500" cy="5715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7C376B31-7C81-417E-8F7C-44465FD89A80}"/>
              </a:ext>
            </a:extLst>
          </p:cNvPr>
          <p:cNvSpPr>
            <a:spLocks xmlns:a="http://schemas.openxmlformats.org/drawingml/2006/main" noGrp="1"/>
          </p:cNvSpPr>
          <p:nvPr/>
        </p:nvSpPr>
        <p:spPr>
          <a:xfrm xmlns:a="http://schemas.openxmlformats.org/drawingml/2006/main">
            <a:off x="8153400" y="4953000"/>
            <a:ext cx="1714500"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3" name="">
            <a:extLst xmlns:a="http://schemas.openxmlformats.org/drawingml/2006/main">
              <a:ext uri="{FF2B5EF4-FFF2-40B4-BE49-F238E27FC236}">
                <a16:creationId xmlns:a16="http://schemas.microsoft.com/office/drawing/2014/main" id="{DF956226-DE76-4924-8CB1-70022F505D5B}"/>
              </a:ext>
            </a:extLst>
          </p:cNvPr>
          <p:cNvSpPr>
            <a:spLocks xmlns:a="http://schemas.openxmlformats.org/drawingml/2006/main" noGrp="1"/>
          </p:cNvSpPr>
          <p:nvPr/>
        </p:nvSpPr>
        <p:spPr>
          <a:xfrm xmlns:a="http://schemas.openxmlformats.org/drawingml/2006/main">
            <a:off x="9944100" y="4953000"/>
            <a:ext cx="1714500"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4" name="">
            <a:extLst xmlns:a="http://schemas.openxmlformats.org/drawingml/2006/main">
              <a:ext uri="{FF2B5EF4-FFF2-40B4-BE49-F238E27FC236}">
                <a16:creationId xmlns:a16="http://schemas.microsoft.com/office/drawing/2014/main" id="{E10536BA-285E-401C-B396-DE6514918226}"/>
              </a:ext>
            </a:extLst>
          </p:cNvPr>
          <p:cNvSpPr>
            <a:spLocks xmlns:a="http://schemas.openxmlformats.org/drawingml/2006/main" noGrp="1"/>
          </p:cNvSpPr>
          <p:nvPr/>
        </p:nvSpPr>
        <p:spPr>
          <a:xfrm xmlns:a="http://schemas.openxmlformats.org/drawingml/2006/main">
            <a:off x="2290763" y="1752600"/>
            <a:ext cx="133350" cy="152400"/>
          </a:xfrm>
          <a:prstGeom xmlns:a="http://schemas.openxmlformats.org/drawingml/2006/main" prst="downArrow">
            <a:avLst/>
          </a:prstGeom>
          <a:solidFill xmlns:a="http://schemas.openxmlformats.org/drawingml/2006/main">
            <a:srgbClr val="00B4D8"/>
          </a:solidFill>
          <a:ln xmlns:a="http://schemas.openxmlformats.org/drawingml/2006/main" w="9525">
            <a:solidFill>
              <a:srgbClr val="00B4D8"/>
            </a:solidFill>
            <a:prstDash val="solid"/>
          </a:ln>
        </p:spPr>
      </p:sp>
      <p:sp>
        <p:nvSpPr>
          <p:cNvPr id="45" name="">
            <a:extLst xmlns:a="http://schemas.openxmlformats.org/drawingml/2006/main">
              <a:ext uri="{FF2B5EF4-FFF2-40B4-BE49-F238E27FC236}">
                <a16:creationId xmlns:a16="http://schemas.microsoft.com/office/drawing/2014/main" id="{E8A4FEB8-EC99-4911-9499-2BF989BEEBC0}"/>
              </a:ext>
            </a:extLst>
          </p:cNvPr>
          <p:cNvSpPr>
            <a:spLocks xmlns:a="http://schemas.openxmlformats.org/drawingml/2006/main" noGrp="1"/>
          </p:cNvSpPr>
          <p:nvPr/>
        </p:nvSpPr>
        <p:spPr>
          <a:xfrm xmlns:a="http://schemas.openxmlformats.org/drawingml/2006/main">
            <a:off x="9424988" y="1752600"/>
            <a:ext cx="133350" cy="152400"/>
          </a:xfrm>
          <a:prstGeom xmlns:a="http://schemas.openxmlformats.org/drawingml/2006/main" prst="downArrow">
            <a:avLst/>
          </a:prstGeom>
          <a:solidFill xmlns:a="http://schemas.openxmlformats.org/drawingml/2006/main">
            <a:srgbClr val="B42318"/>
          </a:solidFill>
          <a:ln xmlns:a="http://schemas.openxmlformats.org/drawingml/2006/main" w="9525">
            <a:solidFill>
              <a:srgbClr val="B42318"/>
            </a:solidFill>
            <a:prstDash val="solid"/>
          </a:ln>
        </p:spPr>
      </p:sp>
      <p:sp>
        <p:nvSpPr>
          <p:cNvPr id="46" name="">
            <a:extLst xmlns:a="http://schemas.openxmlformats.org/drawingml/2006/main">
              <a:ext uri="{FF2B5EF4-FFF2-40B4-BE49-F238E27FC236}">
                <a16:creationId xmlns:a16="http://schemas.microsoft.com/office/drawing/2014/main" id="{A0171359-6C30-4F98-8745-6740C26B3B49}"/>
              </a:ext>
            </a:extLst>
          </p:cNvPr>
          <p:cNvSpPr>
            <a:spLocks xmlns:a="http://schemas.openxmlformats.org/drawingml/2006/main" noGrp="1"/>
          </p:cNvSpPr>
          <p:nvPr/>
        </p:nvSpPr>
        <p:spPr>
          <a:xfrm xmlns:a="http://schemas.openxmlformats.org/drawingml/2006/main">
            <a:off x="2171700" y="4552950"/>
            <a:ext cx="152400" cy="1143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47" name="">
            <a:extLst xmlns:a="http://schemas.openxmlformats.org/drawingml/2006/main">
              <a:ext uri="{FF2B5EF4-FFF2-40B4-BE49-F238E27FC236}">
                <a16:creationId xmlns:a16="http://schemas.microsoft.com/office/drawing/2014/main" id="{5EAEB76D-199C-40D2-8314-7DB21A781699}"/>
              </a:ext>
            </a:extLst>
          </p:cNvPr>
          <p:cNvSpPr>
            <a:spLocks xmlns:a="http://schemas.openxmlformats.org/drawingml/2006/main" noGrp="1"/>
          </p:cNvSpPr>
          <p:nvPr/>
        </p:nvSpPr>
        <p:spPr>
          <a:xfrm xmlns:a="http://schemas.openxmlformats.org/drawingml/2006/main">
            <a:off x="4000500" y="4552950"/>
            <a:ext cx="152400" cy="1143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48" name="">
            <a:extLst xmlns:a="http://schemas.openxmlformats.org/drawingml/2006/main">
              <a:ext uri="{FF2B5EF4-FFF2-40B4-BE49-F238E27FC236}">
                <a16:creationId xmlns:a16="http://schemas.microsoft.com/office/drawing/2014/main" id="{932C3CB1-EC33-43BA-82D0-721C8B4D3B86}"/>
              </a:ext>
            </a:extLst>
          </p:cNvPr>
          <p:cNvSpPr>
            <a:spLocks xmlns:a="http://schemas.openxmlformats.org/drawingml/2006/main" noGrp="1"/>
          </p:cNvSpPr>
          <p:nvPr/>
        </p:nvSpPr>
        <p:spPr>
          <a:xfrm xmlns:a="http://schemas.openxmlformats.org/drawingml/2006/main">
            <a:off x="5829300" y="4552950"/>
            <a:ext cx="152400" cy="1143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49" name="">
            <a:extLst xmlns:a="http://schemas.openxmlformats.org/drawingml/2006/main">
              <a:ext uri="{FF2B5EF4-FFF2-40B4-BE49-F238E27FC236}">
                <a16:creationId xmlns:a16="http://schemas.microsoft.com/office/drawing/2014/main" id="{AFC24EE2-08A1-49A8-A653-3D5753FFE16E}"/>
              </a:ext>
            </a:extLst>
          </p:cNvPr>
          <p:cNvSpPr>
            <a:spLocks xmlns:a="http://schemas.openxmlformats.org/drawingml/2006/main" noGrp="1"/>
          </p:cNvSpPr>
          <p:nvPr/>
        </p:nvSpPr>
        <p:spPr>
          <a:xfrm xmlns:a="http://schemas.openxmlformats.org/drawingml/2006/main">
            <a:off x="7629525" y="3676650"/>
            <a:ext cx="152400" cy="381000"/>
          </a:xfrm>
          <a:prstGeom xmlns:a="http://schemas.openxmlformats.org/drawingml/2006/main" prst="upArrow">
            <a:avLst/>
          </a:prstGeom>
          <a:solidFill xmlns:a="http://schemas.openxmlformats.org/drawingml/2006/main">
            <a:srgbClr val="00B4D8"/>
          </a:solidFill>
          <a:ln xmlns:a="http://schemas.openxmlformats.org/drawingml/2006/main" w="9525">
            <a:solidFill>
              <a:srgbClr val="00B4D8"/>
            </a:solidFill>
            <a:prstDash val="solid"/>
          </a:ln>
        </p:spPr>
      </p:sp>
      <p:sp>
        <p:nvSpPr>
          <p:cNvPr id="50" name="">
            <a:extLst xmlns:a="http://schemas.openxmlformats.org/drawingml/2006/main">
              <a:ext uri="{FF2B5EF4-FFF2-40B4-BE49-F238E27FC236}">
                <a16:creationId xmlns:a16="http://schemas.microsoft.com/office/drawing/2014/main" id="{201FD304-8324-4918-AE3B-91561F456EF3}"/>
              </a:ext>
            </a:extLst>
          </p:cNvPr>
          <p:cNvSpPr>
            <a:spLocks xmlns:a="http://schemas.openxmlformats.org/drawingml/2006/main" noGrp="1"/>
          </p:cNvSpPr>
          <p:nvPr/>
        </p:nvSpPr>
        <p:spPr>
          <a:xfrm xmlns:a="http://schemas.openxmlformats.org/drawingml/2006/main">
            <a:off x="8645525" y="2381250"/>
            <a:ext cx="171450" cy="114300"/>
          </a:xfrm>
          <a:prstGeom xmlns:a="http://schemas.openxmlformats.org/drawingml/2006/main" prst="rightArrow">
            <a:avLst/>
          </a:prstGeom>
          <a:solidFill xmlns:a="http://schemas.openxmlformats.org/drawingml/2006/main">
            <a:srgbClr val="B45309"/>
          </a:solidFill>
          <a:ln xmlns:a="http://schemas.openxmlformats.org/drawingml/2006/main" w="9525">
            <a:solidFill>
              <a:srgbClr val="B45309"/>
            </a:solidFill>
            <a:prstDash val="solid"/>
          </a:ln>
        </p:spPr>
      </p:sp>
      <p:sp>
        <p:nvSpPr>
          <p:cNvPr id="51" name="">
            <a:extLst xmlns:a="http://schemas.openxmlformats.org/drawingml/2006/main">
              <a:ext uri="{FF2B5EF4-FFF2-40B4-BE49-F238E27FC236}">
                <a16:creationId xmlns:a16="http://schemas.microsoft.com/office/drawing/2014/main" id="{441BC16C-43CB-4C78-9E3B-6A58422150CD}"/>
              </a:ext>
            </a:extLst>
          </p:cNvPr>
          <p:cNvSpPr>
            <a:spLocks xmlns:a="http://schemas.openxmlformats.org/drawingml/2006/main" noGrp="1"/>
          </p:cNvSpPr>
          <p:nvPr/>
        </p:nvSpPr>
        <p:spPr>
          <a:xfrm xmlns:a="http://schemas.openxmlformats.org/drawingml/2006/main">
            <a:off x="10166350" y="2381250"/>
            <a:ext cx="171450" cy="1143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52" name="">
            <a:extLst xmlns:a="http://schemas.openxmlformats.org/drawingml/2006/main">
              <a:ext uri="{FF2B5EF4-FFF2-40B4-BE49-F238E27FC236}">
                <a16:creationId xmlns:a16="http://schemas.microsoft.com/office/drawing/2014/main" id="{6086EAE1-58F8-42A4-8918-80CF217DEF39}"/>
              </a:ext>
            </a:extLst>
          </p:cNvPr>
          <p:cNvSpPr>
            <a:spLocks xmlns:a="http://schemas.openxmlformats.org/drawingml/2006/main" noGrp="1"/>
          </p:cNvSpPr>
          <p:nvPr/>
        </p:nvSpPr>
        <p:spPr>
          <a:xfrm xmlns:a="http://schemas.openxmlformats.org/drawingml/2006/main">
            <a:off x="10945812" y="2743200"/>
            <a:ext cx="133350" cy="152400"/>
          </a:xfrm>
          <a:prstGeom xmlns:a="http://schemas.openxmlformats.org/drawingml/2006/main" prst="upArrow">
            <a:avLst/>
          </a:prstGeom>
          <a:solidFill xmlns:a="http://schemas.openxmlformats.org/drawingml/2006/main">
            <a:srgbClr val="B42318"/>
          </a:solidFill>
          <a:ln xmlns:a="http://schemas.openxmlformats.org/drawingml/2006/main" w="9525">
            <a:solidFill>
              <a:srgbClr val="B42318"/>
            </a:solidFill>
            <a:prstDash val="solid"/>
          </a:ln>
        </p:spPr>
      </p:sp>
      <p:sp>
        <p:nvSpPr>
          <p:cNvPr id="53" name="">
            <a:extLst xmlns:a="http://schemas.openxmlformats.org/drawingml/2006/main">
              <a:ext uri="{FF2B5EF4-FFF2-40B4-BE49-F238E27FC236}">
                <a16:creationId xmlns:a16="http://schemas.microsoft.com/office/drawing/2014/main" id="{96FAE31B-40B1-4968-86B5-9D0CBB340212}"/>
              </a:ext>
            </a:extLst>
          </p:cNvPr>
          <p:cNvSpPr>
            <a:spLocks xmlns:a="http://schemas.openxmlformats.org/drawingml/2006/main" noGrp="1"/>
          </p:cNvSpPr>
          <p:nvPr/>
        </p:nvSpPr>
        <p:spPr>
          <a:xfrm xmlns:a="http://schemas.openxmlformats.org/drawingml/2006/main">
            <a:off x="7734300" y="4973955"/>
            <a:ext cx="304800" cy="152400"/>
          </a:xfrm>
          <a:prstGeom xmlns:a="http://schemas.openxmlformats.org/drawingml/2006/main" prst="leftArrow">
            <a:avLst/>
          </a:prstGeom>
          <a:solidFill xmlns:a="http://schemas.openxmlformats.org/drawingml/2006/main">
            <a:srgbClr val="0A9396"/>
          </a:solidFill>
          <a:ln xmlns:a="http://schemas.openxmlformats.org/drawingml/2006/main" w="9525">
            <a:solidFill>
              <a:srgbClr val="0A9396"/>
            </a:solidFill>
            <a:prstDash val="solid"/>
          </a:ln>
        </p:spPr>
      </p:sp>
      <p:sp>
        <p:nvSpPr>
          <p:cNvPr id="54" name="">
            <a:extLst xmlns:a="http://schemas.openxmlformats.org/drawingml/2006/main">
              <a:ext uri="{FF2B5EF4-FFF2-40B4-BE49-F238E27FC236}">
                <a16:creationId xmlns:a16="http://schemas.microsoft.com/office/drawing/2014/main" id="{4A14B8E1-8835-4848-9208-26DE16984F76}"/>
              </a:ext>
            </a:extLst>
          </p:cNvPr>
          <p:cNvSpPr>
            <a:spLocks xmlns:a="http://schemas.openxmlformats.org/drawingml/2006/main" noGrp="1"/>
          </p:cNvSpPr>
          <p:nvPr/>
        </p:nvSpPr>
        <p:spPr>
          <a:xfrm xmlns:a="http://schemas.openxmlformats.org/drawingml/2006/main">
            <a:off x="2471738" y="1743075"/>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0366B33F-2084-4D38-B3E6-422FE1D84862}"/>
              </a:ext>
            </a:extLst>
          </p:cNvPr>
          <p:cNvSpPr>
            <a:spLocks xmlns:a="http://schemas.openxmlformats.org/drawingml/2006/main" noGrp="1"/>
          </p:cNvSpPr>
          <p:nvPr/>
        </p:nvSpPr>
        <p:spPr>
          <a:xfrm xmlns:a="http://schemas.openxmlformats.org/drawingml/2006/main">
            <a:off x="7410450" y="41148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EB3A912C-83A7-4254-9480-7791D6476501}"/>
              </a:ext>
            </a:extLst>
          </p:cNvPr>
          <p:cNvSpPr>
            <a:spLocks xmlns:a="http://schemas.openxmlformats.org/drawingml/2006/main" noGrp="1"/>
          </p:cNvSpPr>
          <p:nvPr/>
        </p:nvSpPr>
        <p:spPr>
          <a:xfrm xmlns:a="http://schemas.openxmlformats.org/drawingml/2006/main">
            <a:off x="10156825" y="21336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9E92D4C9-D263-4590-AAB1-AF4A031CA419}"/>
              </a:ext>
            </a:extLst>
          </p:cNvPr>
          <p:cNvSpPr>
            <a:spLocks xmlns:a="http://schemas.openxmlformats.org/drawingml/2006/main" noGrp="1"/>
          </p:cNvSpPr>
          <p:nvPr/>
        </p:nvSpPr>
        <p:spPr>
          <a:xfrm xmlns:a="http://schemas.openxmlformats.org/drawingml/2006/main">
            <a:off x="11126787" y="2724150"/>
            <a:ext cx="171450" cy="171450"/>
          </a:xfrm>
          <a:prstGeom xmlns:a="http://schemas.openxmlformats.org/drawingml/2006/main" prst="ellipse">
            <a:avLst/>
          </a:prstGeom>
          <a:solidFill xmlns:a="http://schemas.openxmlformats.org/drawingml/2006/main">
            <a:srgbClr val="B42318"/>
          </a:solidFill>
          <a:ln xmlns:a="http://schemas.openxmlformats.org/drawingml/2006/main" w="0">
            <a:noFill/>
            <a:prstDash val="solid"/>
          </a:ln>
        </p:spPr>
      </p:sp>
      <p:sp>
        <p:nvSpPr>
          <p:cNvPr id="58" name="">
            <a:extLst xmlns:a="http://schemas.openxmlformats.org/drawingml/2006/main">
              <a:ext uri="{FF2B5EF4-FFF2-40B4-BE49-F238E27FC236}">
                <a16:creationId xmlns:a16="http://schemas.microsoft.com/office/drawing/2014/main" id="{CE5E05D4-1DB4-4793-B365-C2AA688F7995}"/>
              </a:ext>
            </a:extLst>
          </p:cNvPr>
          <p:cNvSpPr>
            <a:spLocks xmlns:a="http://schemas.openxmlformats.org/drawingml/2006/main" noGrp="1"/>
          </p:cNvSpPr>
          <p:nvPr/>
        </p:nvSpPr>
        <p:spPr>
          <a:xfrm xmlns:a="http://schemas.openxmlformats.org/drawingml/2006/main">
            <a:off x="7791450" y="4726305"/>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9" name="">
            <a:extLst xmlns:a="http://schemas.openxmlformats.org/drawingml/2006/main">
              <a:ext uri="{FF2B5EF4-FFF2-40B4-BE49-F238E27FC236}">
                <a16:creationId xmlns:a16="http://schemas.microsoft.com/office/drawing/2014/main" id="{85C1C761-FCC3-4E80-B1D1-FCEF60CC7B73}"/>
              </a:ext>
            </a:extLst>
          </p:cNvPr>
          <p:cNvSpPr>
            <a:spLocks xmlns:a="http://schemas.openxmlformats.org/drawingml/2006/main" noGrp="1"/>
          </p:cNvSpPr>
          <p:nvPr/>
        </p:nvSpPr>
        <p:spPr>
          <a:xfrm xmlns:a="http://schemas.openxmlformats.org/drawingml/2006/main">
            <a:off x="457200" y="56007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CC5291BB-D605-4531-9995-CB24C8ACEAB5}"/>
              </a:ext>
            </a:extLst>
          </p:cNvPr>
          <p:cNvSpPr>
            <a:spLocks xmlns:a="http://schemas.openxmlformats.org/drawingml/2006/main" noGrp="1"/>
          </p:cNvSpPr>
          <p:nvPr/>
        </p:nvSpPr>
        <p:spPr>
          <a:xfrm xmlns:a="http://schemas.openxmlformats.org/drawingml/2006/main">
            <a:off x="2743200" y="56007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1" name="">
            <a:extLst xmlns:a="http://schemas.openxmlformats.org/drawingml/2006/main">
              <a:ext uri="{FF2B5EF4-FFF2-40B4-BE49-F238E27FC236}">
                <a16:creationId xmlns:a16="http://schemas.microsoft.com/office/drawing/2014/main" id="{648ADB68-FF7A-4C7B-A412-A5FDD964A9CF}"/>
              </a:ext>
            </a:extLst>
          </p:cNvPr>
          <p:cNvSpPr>
            <a:spLocks xmlns:a="http://schemas.openxmlformats.org/drawingml/2006/main" noGrp="1"/>
          </p:cNvSpPr>
          <p:nvPr/>
        </p:nvSpPr>
        <p:spPr>
          <a:xfrm xmlns:a="http://schemas.openxmlformats.org/drawingml/2006/main">
            <a:off x="5029200" y="56007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319FCC58-6CBA-4C45-A96D-A099D521541C}"/>
              </a:ext>
            </a:extLst>
          </p:cNvPr>
          <p:cNvSpPr>
            <a:spLocks xmlns:a="http://schemas.openxmlformats.org/drawingml/2006/main" noGrp="1"/>
          </p:cNvSpPr>
          <p:nvPr/>
        </p:nvSpPr>
        <p:spPr>
          <a:xfrm xmlns:a="http://schemas.openxmlformats.org/drawingml/2006/main">
            <a:off x="7315200" y="56007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3" name="">
            <a:extLst xmlns:a="http://schemas.openxmlformats.org/drawingml/2006/main">
              <a:ext uri="{FF2B5EF4-FFF2-40B4-BE49-F238E27FC236}">
                <a16:creationId xmlns:a16="http://schemas.microsoft.com/office/drawing/2014/main" id="{38621906-3E41-4CA0-9468-F8F88F7DD21B}"/>
              </a:ext>
            </a:extLst>
          </p:cNvPr>
          <p:cNvSpPr>
            <a:spLocks xmlns:a="http://schemas.openxmlformats.org/drawingml/2006/main" noGrp="1"/>
          </p:cNvSpPr>
          <p:nvPr/>
        </p:nvSpPr>
        <p:spPr>
          <a:xfrm xmlns:a="http://schemas.openxmlformats.org/drawingml/2006/main">
            <a:off x="9601200" y="5600700"/>
            <a:ext cx="190500" cy="190500"/>
          </a:xfrm>
          <a:prstGeom xmlns:a="http://schemas.openxmlformats.org/drawingml/2006/main" prst="ellipse">
            <a:avLst/>
          </a:prstGeom>
          <a:solidFill xmlns:a="http://schemas.openxmlformats.org/drawingml/2006/main">
            <a:srgbClr val="B42318"/>
          </a:solidFill>
          <a:ln xmlns:a="http://schemas.openxmlformats.org/drawingml/2006/main" w="0">
            <a:noFill/>
            <a:prstDash val="solid"/>
          </a:ln>
        </p:spPr>
      </p:sp>
      <p:sp>
        <p:nvSpPr>
          <p:cNvPr id="64" name="">
            <a:extLst xmlns:a="http://schemas.openxmlformats.org/drawingml/2006/main">
              <a:ext uri="{FF2B5EF4-FFF2-40B4-BE49-F238E27FC236}">
                <a16:creationId xmlns:a16="http://schemas.microsoft.com/office/drawing/2014/main" id="{DBCDF4B7-04B0-43CA-884A-402826FFCB98}"/>
              </a:ext>
            </a:extLst>
          </p:cNvPr>
          <p:cNvSpPr>
            <a:spLocks xmlns:a="http://schemas.openxmlformats.org/drawingml/2006/main" noGrp="1"/>
          </p:cNvSpPr>
          <p:nvPr/>
        </p:nvSpPr>
        <p:spPr>
          <a:xfrm xmlns:a="http://schemas.openxmlformats.org/drawingml/2006/main">
            <a:off x="533400" y="1571625"/>
            <a:ext cx="364807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1E293B"/>
                </a:solidFill>
                <a:latin typeface="Arial"/>
                <a:ea typeface="Arial"/>
                <a:cs typeface="Arial"/>
              </a:defRPr>
            </a:pPr>
            <a:r>
              <a:t>Host commands: speed, torque, halt, brake, ramp</a:t>
            </a:r>
          </a:p>
        </p:txBody>
      </p:sp>
      <p:sp>
        <p:nvSpPr>
          <p:cNvPr id="65" name="">
            <a:extLst xmlns:a="http://schemas.openxmlformats.org/drawingml/2006/main">
              <a:ext uri="{FF2B5EF4-FFF2-40B4-BE49-F238E27FC236}">
                <a16:creationId xmlns:a16="http://schemas.microsoft.com/office/drawing/2014/main" id="{6026D8E1-5B30-4285-BB76-E3F28E524201}"/>
              </a:ext>
            </a:extLst>
          </p:cNvPr>
          <p:cNvSpPr>
            <a:spLocks xmlns:a="http://schemas.openxmlformats.org/drawingml/2006/main" noGrp="1"/>
          </p:cNvSpPr>
          <p:nvPr/>
        </p:nvSpPr>
        <p:spPr>
          <a:xfrm xmlns:a="http://schemas.openxmlformats.org/drawingml/2006/main">
            <a:off x="7324725" y="1571625"/>
            <a:ext cx="433387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1E293B"/>
                </a:solidFill>
                <a:latin typeface="Arial"/>
                <a:ea typeface="Arial"/>
                <a:cs typeface="Arial"/>
              </a:defRPr>
            </a:pPr>
            <a:r>
              <a:t>5 V to 120 V rail</a:t>
            </a:r>
          </a:p>
        </p:txBody>
      </p:sp>
      <p:sp>
        <p:nvSpPr>
          <p:cNvPr id="66" name="">
            <a:extLst xmlns:a="http://schemas.openxmlformats.org/drawingml/2006/main">
              <a:ext uri="{FF2B5EF4-FFF2-40B4-BE49-F238E27FC236}">
                <a16:creationId xmlns:a16="http://schemas.microsoft.com/office/drawing/2014/main" id="{0A684441-FD6D-4AC7-998E-D1063DADAD8C}"/>
              </a:ext>
            </a:extLst>
          </p:cNvPr>
          <p:cNvSpPr>
            <a:spLocks xmlns:a="http://schemas.openxmlformats.org/drawingml/2006/main" noGrp="1"/>
          </p:cNvSpPr>
          <p:nvPr/>
        </p:nvSpPr>
        <p:spPr>
          <a:xfrm xmlns:a="http://schemas.openxmlformats.org/drawingml/2006/main">
            <a:off x="533400" y="1971675"/>
            <a:ext cx="341947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HOST · CONTROL PLANE</a:t>
            </a:r>
          </a:p>
        </p:txBody>
      </p:sp>
      <p:sp>
        <p:nvSpPr>
          <p:cNvPr id="67" name="">
            <a:extLst xmlns:a="http://schemas.openxmlformats.org/drawingml/2006/main">
              <a:ext uri="{FF2B5EF4-FFF2-40B4-BE49-F238E27FC236}">
                <a16:creationId xmlns:a16="http://schemas.microsoft.com/office/drawing/2014/main" id="{81A2C824-8911-402E-A5A1-7908A092EB38}"/>
              </a:ext>
            </a:extLst>
          </p:cNvPr>
          <p:cNvSpPr>
            <a:spLocks xmlns:a="http://schemas.openxmlformats.org/drawingml/2006/main" noGrp="1"/>
          </p:cNvSpPr>
          <p:nvPr/>
        </p:nvSpPr>
        <p:spPr>
          <a:xfrm xmlns:a="http://schemas.openxmlformats.org/drawingml/2006/main">
            <a:off x="590550" y="2200275"/>
            <a:ext cx="167163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DGridRiscV</a:t>
            </a:r>
          </a:p>
        </p:txBody>
      </p:sp>
      <p:sp>
        <p:nvSpPr>
          <p:cNvPr id="68" name="">
            <a:extLst xmlns:a="http://schemas.openxmlformats.org/drawingml/2006/main">
              <a:ext uri="{FF2B5EF4-FFF2-40B4-BE49-F238E27FC236}">
                <a16:creationId xmlns:a16="http://schemas.microsoft.com/office/drawing/2014/main" id="{EC17EC11-3D3B-4251-ACCE-400CE88A6983}"/>
              </a:ext>
            </a:extLst>
          </p:cNvPr>
          <p:cNvSpPr>
            <a:spLocks xmlns:a="http://schemas.openxmlformats.org/drawingml/2006/main" noGrp="1"/>
          </p:cNvSpPr>
          <p:nvPr/>
        </p:nvSpPr>
        <p:spPr>
          <a:xfrm xmlns:a="http://schemas.openxmlformats.org/drawingml/2006/main">
            <a:off x="590550" y="2381250"/>
            <a:ext cx="1671638"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RV32IM · 200 MHz</a:t>
            </a:r>
          </a:p>
        </p:txBody>
      </p:sp>
      <p:sp>
        <p:nvSpPr>
          <p:cNvPr id="69" name="">
            <a:extLst xmlns:a="http://schemas.openxmlformats.org/drawingml/2006/main">
              <a:ext uri="{FF2B5EF4-FFF2-40B4-BE49-F238E27FC236}">
                <a16:creationId xmlns:a16="http://schemas.microsoft.com/office/drawing/2014/main" id="{899E2459-7BD7-41EB-AE74-BEE80C36BF99}"/>
              </a:ext>
            </a:extLst>
          </p:cNvPr>
          <p:cNvSpPr>
            <a:spLocks xmlns:a="http://schemas.openxmlformats.org/drawingml/2006/main" noGrp="1"/>
          </p:cNvSpPr>
          <p:nvPr/>
        </p:nvSpPr>
        <p:spPr>
          <a:xfrm xmlns:a="http://schemas.openxmlformats.org/drawingml/2006/main">
            <a:off x="2452688" y="2200275"/>
            <a:ext cx="167163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Timers · WDT · CCU</a:t>
            </a:r>
          </a:p>
        </p:txBody>
      </p:sp>
      <p:sp>
        <p:nvSpPr>
          <p:cNvPr id="70" name="">
            <a:extLst xmlns:a="http://schemas.openxmlformats.org/drawingml/2006/main">
              <a:ext uri="{FF2B5EF4-FFF2-40B4-BE49-F238E27FC236}">
                <a16:creationId xmlns:a16="http://schemas.microsoft.com/office/drawing/2014/main" id="{66BFCDCB-1FE0-4C5C-B55F-C7EA49FA1601}"/>
              </a:ext>
            </a:extLst>
          </p:cNvPr>
          <p:cNvSpPr>
            <a:spLocks xmlns:a="http://schemas.openxmlformats.org/drawingml/2006/main" noGrp="1"/>
          </p:cNvSpPr>
          <p:nvPr/>
        </p:nvSpPr>
        <p:spPr>
          <a:xfrm xmlns:a="http://schemas.openxmlformats.org/drawingml/2006/main">
            <a:off x="590550" y="2695575"/>
            <a:ext cx="167163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SRAM</a:t>
            </a:r>
          </a:p>
        </p:txBody>
      </p:sp>
      <p:sp>
        <p:nvSpPr>
          <p:cNvPr id="71" name="">
            <a:extLst xmlns:a="http://schemas.openxmlformats.org/drawingml/2006/main">
              <a:ext uri="{FF2B5EF4-FFF2-40B4-BE49-F238E27FC236}">
                <a16:creationId xmlns:a16="http://schemas.microsoft.com/office/drawing/2014/main" id="{759D0718-750C-4094-86D3-3241F5555BA8}"/>
              </a:ext>
            </a:extLst>
          </p:cNvPr>
          <p:cNvSpPr>
            <a:spLocks xmlns:a="http://schemas.openxmlformats.org/drawingml/2006/main" noGrp="1"/>
          </p:cNvSpPr>
          <p:nvPr/>
        </p:nvSpPr>
        <p:spPr>
          <a:xfrm xmlns:a="http://schemas.openxmlformats.org/drawingml/2006/main">
            <a:off x="590550" y="2876550"/>
            <a:ext cx="1671638"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32 KB, to 256 KB</a:t>
            </a:r>
          </a:p>
        </p:txBody>
      </p:sp>
      <p:sp>
        <p:nvSpPr>
          <p:cNvPr id="72" name="">
            <a:extLst xmlns:a="http://schemas.openxmlformats.org/drawingml/2006/main">
              <a:ext uri="{FF2B5EF4-FFF2-40B4-BE49-F238E27FC236}">
                <a16:creationId xmlns:a16="http://schemas.microsoft.com/office/drawing/2014/main" id="{3E979F46-B656-4B73-A43C-8017088DABA3}"/>
              </a:ext>
            </a:extLst>
          </p:cNvPr>
          <p:cNvSpPr>
            <a:spLocks xmlns:a="http://schemas.openxmlformats.org/drawingml/2006/main" noGrp="1"/>
          </p:cNvSpPr>
          <p:nvPr/>
        </p:nvSpPr>
        <p:spPr>
          <a:xfrm xmlns:a="http://schemas.openxmlformats.org/drawingml/2006/main">
            <a:off x="2452688" y="2695575"/>
            <a:ext cx="167163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ReRAM</a:t>
            </a:r>
          </a:p>
        </p:txBody>
      </p:sp>
      <p:sp>
        <p:nvSpPr>
          <p:cNvPr id="73" name="">
            <a:extLst xmlns:a="http://schemas.openxmlformats.org/drawingml/2006/main">
              <a:ext uri="{FF2B5EF4-FFF2-40B4-BE49-F238E27FC236}">
                <a16:creationId xmlns:a16="http://schemas.microsoft.com/office/drawing/2014/main" id="{BFC450E5-6D80-446B-B97E-77843F23ECE1}"/>
              </a:ext>
            </a:extLst>
          </p:cNvPr>
          <p:cNvSpPr>
            <a:spLocks xmlns:a="http://schemas.openxmlformats.org/drawingml/2006/main" noGrp="1"/>
          </p:cNvSpPr>
          <p:nvPr/>
        </p:nvSpPr>
        <p:spPr>
          <a:xfrm xmlns:a="http://schemas.openxmlformats.org/drawingml/2006/main">
            <a:off x="2452688" y="2876550"/>
            <a:ext cx="1671638"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256 KB, to 1 MB</a:t>
            </a:r>
          </a:p>
        </p:txBody>
      </p:sp>
      <p:sp>
        <p:nvSpPr>
          <p:cNvPr id="74" name="">
            <a:extLst xmlns:a="http://schemas.openxmlformats.org/drawingml/2006/main">
              <a:ext uri="{FF2B5EF4-FFF2-40B4-BE49-F238E27FC236}">
                <a16:creationId xmlns:a16="http://schemas.microsoft.com/office/drawing/2014/main" id="{9CFDF0CE-4821-4616-A463-52651617AD52}"/>
              </a:ext>
            </a:extLst>
          </p:cNvPr>
          <p:cNvSpPr>
            <a:spLocks xmlns:a="http://schemas.openxmlformats.org/drawingml/2006/main" noGrp="1"/>
          </p:cNvSpPr>
          <p:nvPr/>
        </p:nvSpPr>
        <p:spPr>
          <a:xfrm xmlns:a="http://schemas.openxmlformats.org/drawingml/2006/main">
            <a:off x="590550" y="3190875"/>
            <a:ext cx="353377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Host interfaces</a:t>
            </a:r>
          </a:p>
        </p:txBody>
      </p:sp>
      <p:sp>
        <p:nvSpPr>
          <p:cNvPr id="75" name="">
            <a:extLst xmlns:a="http://schemas.openxmlformats.org/drawingml/2006/main">
              <a:ext uri="{FF2B5EF4-FFF2-40B4-BE49-F238E27FC236}">
                <a16:creationId xmlns:a16="http://schemas.microsoft.com/office/drawing/2014/main" id="{2120B5EC-9396-482C-9D19-CA2EA085C903}"/>
              </a:ext>
            </a:extLst>
          </p:cNvPr>
          <p:cNvSpPr>
            <a:spLocks xmlns:a="http://schemas.openxmlformats.org/drawingml/2006/main" noGrp="1"/>
          </p:cNvSpPr>
          <p:nvPr/>
        </p:nvSpPr>
        <p:spPr>
          <a:xfrm xmlns:a="http://schemas.openxmlformats.org/drawingml/2006/main">
            <a:off x="590550" y="3371850"/>
            <a:ext cx="353377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I²C · UART ×4 · SPI · CAN-FD ×2 · JTAG</a:t>
            </a:r>
          </a:p>
        </p:txBody>
      </p:sp>
      <p:sp>
        <p:nvSpPr>
          <p:cNvPr id="76" name="">
            <a:extLst xmlns:a="http://schemas.openxmlformats.org/drawingml/2006/main">
              <a:ext uri="{FF2B5EF4-FFF2-40B4-BE49-F238E27FC236}">
                <a16:creationId xmlns:a16="http://schemas.microsoft.com/office/drawing/2014/main" id="{D8FBF764-CCE7-4ACD-9A05-9E932B00D0A0}"/>
              </a:ext>
            </a:extLst>
          </p:cNvPr>
          <p:cNvSpPr>
            <a:spLocks xmlns:a="http://schemas.openxmlformats.org/drawingml/2006/main" noGrp="1"/>
          </p:cNvSpPr>
          <p:nvPr/>
        </p:nvSpPr>
        <p:spPr>
          <a:xfrm xmlns:a="http://schemas.openxmlformats.org/drawingml/2006/main">
            <a:off x="4448175" y="1971675"/>
            <a:ext cx="23812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MIXED SIGNAL</a:t>
            </a:r>
          </a:p>
        </p:txBody>
      </p:sp>
      <p:sp>
        <p:nvSpPr>
          <p:cNvPr id="77" name="">
            <a:extLst xmlns:a="http://schemas.openxmlformats.org/drawingml/2006/main">
              <a:ext uri="{FF2B5EF4-FFF2-40B4-BE49-F238E27FC236}">
                <a16:creationId xmlns:a16="http://schemas.microsoft.com/office/drawing/2014/main" id="{B385FDD3-A5D7-4383-A2B5-313A1FBA1398}"/>
              </a:ext>
            </a:extLst>
          </p:cNvPr>
          <p:cNvSpPr>
            <a:spLocks xmlns:a="http://schemas.openxmlformats.org/drawingml/2006/main" noGrp="1"/>
          </p:cNvSpPr>
          <p:nvPr/>
        </p:nvSpPr>
        <p:spPr>
          <a:xfrm xmlns:a="http://schemas.openxmlformats.org/drawingml/2006/main">
            <a:off x="4505325" y="2200275"/>
            <a:ext cx="11525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16-bit ADC</a:t>
            </a:r>
          </a:p>
        </p:txBody>
      </p:sp>
      <p:sp>
        <p:nvSpPr>
          <p:cNvPr id="78" name="">
            <a:extLst xmlns:a="http://schemas.openxmlformats.org/drawingml/2006/main">
              <a:ext uri="{FF2B5EF4-FFF2-40B4-BE49-F238E27FC236}">
                <a16:creationId xmlns:a16="http://schemas.microsoft.com/office/drawing/2014/main" id="{7F611B3F-E24C-4672-8F4E-256B9C4B0913}"/>
              </a:ext>
            </a:extLst>
          </p:cNvPr>
          <p:cNvSpPr>
            <a:spLocks xmlns:a="http://schemas.openxmlformats.org/drawingml/2006/main" noGrp="1"/>
          </p:cNvSpPr>
          <p:nvPr/>
        </p:nvSpPr>
        <p:spPr>
          <a:xfrm xmlns:a="http://schemas.openxmlformats.org/drawingml/2006/main">
            <a:off x="4505325" y="2381250"/>
            <a:ext cx="1152525"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phase, bus, temp</a:t>
            </a:r>
          </a:p>
        </p:txBody>
      </p:sp>
      <p:sp>
        <p:nvSpPr>
          <p:cNvPr id="79" name="">
            <a:extLst xmlns:a="http://schemas.openxmlformats.org/drawingml/2006/main">
              <a:ext uri="{FF2B5EF4-FFF2-40B4-BE49-F238E27FC236}">
                <a16:creationId xmlns:a16="http://schemas.microsoft.com/office/drawing/2014/main" id="{473C6674-DBB7-4CEA-8CBE-9D778A60F847}"/>
              </a:ext>
            </a:extLst>
          </p:cNvPr>
          <p:cNvSpPr>
            <a:spLocks xmlns:a="http://schemas.openxmlformats.org/drawingml/2006/main" noGrp="1"/>
          </p:cNvSpPr>
          <p:nvPr/>
        </p:nvSpPr>
        <p:spPr>
          <a:xfrm xmlns:a="http://schemas.openxmlformats.org/drawingml/2006/main">
            <a:off x="5848350" y="2200275"/>
            <a:ext cx="11525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DAC ×4</a:t>
            </a:r>
          </a:p>
        </p:txBody>
      </p:sp>
      <p:sp>
        <p:nvSpPr>
          <p:cNvPr id="80" name="">
            <a:extLst xmlns:a="http://schemas.openxmlformats.org/drawingml/2006/main">
              <a:ext uri="{FF2B5EF4-FFF2-40B4-BE49-F238E27FC236}">
                <a16:creationId xmlns:a16="http://schemas.microsoft.com/office/drawing/2014/main" id="{C4DB6539-28D9-480A-B13F-4D153E3ACFC8}"/>
              </a:ext>
            </a:extLst>
          </p:cNvPr>
          <p:cNvSpPr>
            <a:spLocks xmlns:a="http://schemas.openxmlformats.org/drawingml/2006/main" noGrp="1"/>
          </p:cNvSpPr>
          <p:nvPr/>
        </p:nvSpPr>
        <p:spPr>
          <a:xfrm xmlns:a="http://schemas.openxmlformats.org/drawingml/2006/main">
            <a:off x="5848350" y="2381250"/>
            <a:ext cx="115252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reference out</a:t>
            </a:r>
          </a:p>
        </p:txBody>
      </p:sp>
      <p:sp>
        <p:nvSpPr>
          <p:cNvPr id="81" name="">
            <a:extLst xmlns:a="http://schemas.openxmlformats.org/drawingml/2006/main">
              <a:ext uri="{FF2B5EF4-FFF2-40B4-BE49-F238E27FC236}">
                <a16:creationId xmlns:a16="http://schemas.microsoft.com/office/drawing/2014/main" id="{3EEE5A72-D50F-405D-9A27-8F7F5A601C42}"/>
              </a:ext>
            </a:extLst>
          </p:cNvPr>
          <p:cNvSpPr>
            <a:spLocks xmlns:a="http://schemas.openxmlformats.org/drawingml/2006/main" noGrp="1"/>
          </p:cNvSpPr>
          <p:nvPr/>
        </p:nvSpPr>
        <p:spPr>
          <a:xfrm xmlns:a="http://schemas.openxmlformats.org/drawingml/2006/main">
            <a:off x="4505325" y="2828925"/>
            <a:ext cx="11525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Temp sense</a:t>
            </a:r>
          </a:p>
        </p:txBody>
      </p:sp>
      <p:sp>
        <p:nvSpPr>
          <p:cNvPr id="82" name="">
            <a:extLst xmlns:a="http://schemas.openxmlformats.org/drawingml/2006/main">
              <a:ext uri="{FF2B5EF4-FFF2-40B4-BE49-F238E27FC236}">
                <a16:creationId xmlns:a16="http://schemas.microsoft.com/office/drawing/2014/main" id="{ED87FB41-547B-4DC0-8102-9B57FEEB73EB}"/>
              </a:ext>
            </a:extLst>
          </p:cNvPr>
          <p:cNvSpPr>
            <a:spLocks xmlns:a="http://schemas.openxmlformats.org/drawingml/2006/main" noGrp="1"/>
          </p:cNvSpPr>
          <p:nvPr/>
        </p:nvSpPr>
        <p:spPr>
          <a:xfrm xmlns:a="http://schemas.openxmlformats.org/drawingml/2006/main">
            <a:off x="4505325" y="3009900"/>
            <a:ext cx="115252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−40 to +125 °C</a:t>
            </a:r>
          </a:p>
        </p:txBody>
      </p:sp>
      <p:sp>
        <p:nvSpPr>
          <p:cNvPr id="83" name="">
            <a:extLst xmlns:a="http://schemas.openxmlformats.org/drawingml/2006/main">
              <a:ext uri="{FF2B5EF4-FFF2-40B4-BE49-F238E27FC236}">
                <a16:creationId xmlns:a16="http://schemas.microsoft.com/office/drawing/2014/main" id="{695F480E-FA70-43CD-A580-0AB55CF5EBE9}"/>
              </a:ext>
            </a:extLst>
          </p:cNvPr>
          <p:cNvSpPr>
            <a:spLocks xmlns:a="http://schemas.openxmlformats.org/drawingml/2006/main" noGrp="1"/>
          </p:cNvSpPr>
          <p:nvPr/>
        </p:nvSpPr>
        <p:spPr>
          <a:xfrm xmlns:a="http://schemas.openxmlformats.org/drawingml/2006/main">
            <a:off x="5848350" y="2828925"/>
            <a:ext cx="11525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CSA ×3</a:t>
            </a:r>
          </a:p>
        </p:txBody>
      </p:sp>
      <p:sp>
        <p:nvSpPr>
          <p:cNvPr id="84" name="">
            <a:extLst xmlns:a="http://schemas.openxmlformats.org/drawingml/2006/main">
              <a:ext uri="{FF2B5EF4-FFF2-40B4-BE49-F238E27FC236}">
                <a16:creationId xmlns:a16="http://schemas.microsoft.com/office/drawing/2014/main" id="{82BC18C1-EEAB-4225-9FA5-475D1AEE2528}"/>
              </a:ext>
            </a:extLst>
          </p:cNvPr>
          <p:cNvSpPr>
            <a:spLocks xmlns:a="http://schemas.openxmlformats.org/drawingml/2006/main" noGrp="1"/>
          </p:cNvSpPr>
          <p:nvPr/>
        </p:nvSpPr>
        <p:spPr>
          <a:xfrm xmlns:a="http://schemas.openxmlformats.org/drawingml/2006/main">
            <a:off x="5848350" y="3009900"/>
            <a:ext cx="115252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current sense</a:t>
            </a:r>
          </a:p>
        </p:txBody>
      </p:sp>
      <p:sp>
        <p:nvSpPr>
          <p:cNvPr id="85" name="">
            <a:extLst xmlns:a="http://schemas.openxmlformats.org/drawingml/2006/main">
              <a:ext uri="{FF2B5EF4-FFF2-40B4-BE49-F238E27FC236}">
                <a16:creationId xmlns:a16="http://schemas.microsoft.com/office/drawing/2014/main" id="{6715AB22-5A72-4B2D-9B62-01005B966794}"/>
              </a:ext>
            </a:extLst>
          </p:cNvPr>
          <p:cNvSpPr>
            <a:spLocks xmlns:a="http://schemas.openxmlformats.org/drawingml/2006/main" noGrp="1"/>
          </p:cNvSpPr>
          <p:nvPr/>
        </p:nvSpPr>
        <p:spPr>
          <a:xfrm xmlns:a="http://schemas.openxmlformats.org/drawingml/2006/main">
            <a:off x="7324725" y="1971675"/>
            <a:ext cx="410527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POWER PATH</a:t>
            </a:r>
          </a:p>
        </p:txBody>
      </p:sp>
      <p:sp>
        <p:nvSpPr>
          <p:cNvPr id="86" name="">
            <a:extLst xmlns:a="http://schemas.openxmlformats.org/drawingml/2006/main">
              <a:ext uri="{FF2B5EF4-FFF2-40B4-BE49-F238E27FC236}">
                <a16:creationId xmlns:a16="http://schemas.microsoft.com/office/drawing/2014/main" id="{54248D17-1AB0-42D3-BF00-D386FFAE453A}"/>
              </a:ext>
            </a:extLst>
          </p:cNvPr>
          <p:cNvSpPr>
            <a:spLocks xmlns:a="http://schemas.openxmlformats.org/drawingml/2006/main" noGrp="1"/>
          </p:cNvSpPr>
          <p:nvPr/>
        </p:nvSpPr>
        <p:spPr>
          <a:xfrm xmlns:a="http://schemas.openxmlformats.org/drawingml/2006/main">
            <a:off x="7381875" y="2200275"/>
            <a:ext cx="11779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B-B converter</a:t>
            </a:r>
          </a:p>
        </p:txBody>
      </p:sp>
      <p:sp>
        <p:nvSpPr>
          <p:cNvPr id="87" name="">
            <a:extLst xmlns:a="http://schemas.openxmlformats.org/drawingml/2006/main">
              <a:ext uri="{FF2B5EF4-FFF2-40B4-BE49-F238E27FC236}">
                <a16:creationId xmlns:a16="http://schemas.microsoft.com/office/drawing/2014/main" id="{98613F43-84D2-4FD0-AE45-833E90DE61C6}"/>
              </a:ext>
            </a:extLst>
          </p:cNvPr>
          <p:cNvSpPr>
            <a:spLocks xmlns:a="http://schemas.openxmlformats.org/drawingml/2006/main" noGrp="1"/>
          </p:cNvSpPr>
          <p:nvPr/>
        </p:nvSpPr>
        <p:spPr>
          <a:xfrm xmlns:a="http://schemas.openxmlformats.org/drawingml/2006/main">
            <a:off x="7381875" y="2381250"/>
            <a:ext cx="117792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5 to 120 V rail</a:t>
            </a:r>
          </a:p>
        </p:txBody>
      </p:sp>
      <p:sp>
        <p:nvSpPr>
          <p:cNvPr id="88" name="">
            <a:extLst xmlns:a="http://schemas.openxmlformats.org/drawingml/2006/main">
              <a:ext uri="{FF2B5EF4-FFF2-40B4-BE49-F238E27FC236}">
                <a16:creationId xmlns:a16="http://schemas.microsoft.com/office/drawing/2014/main" id="{605A8A04-194F-4F84-B5DB-F5D84BAB9C38}"/>
              </a:ext>
            </a:extLst>
          </p:cNvPr>
          <p:cNvSpPr>
            <a:spLocks xmlns:a="http://schemas.openxmlformats.org/drawingml/2006/main" noGrp="1"/>
          </p:cNvSpPr>
          <p:nvPr/>
        </p:nvSpPr>
        <p:spPr>
          <a:xfrm xmlns:a="http://schemas.openxmlformats.org/drawingml/2006/main">
            <a:off x="8902700" y="2200275"/>
            <a:ext cx="11779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PWM ×7</a:t>
            </a:r>
          </a:p>
        </p:txBody>
      </p:sp>
      <p:sp>
        <p:nvSpPr>
          <p:cNvPr id="89" name="">
            <a:extLst xmlns:a="http://schemas.openxmlformats.org/drawingml/2006/main">
              <a:ext uri="{FF2B5EF4-FFF2-40B4-BE49-F238E27FC236}">
                <a16:creationId xmlns:a16="http://schemas.microsoft.com/office/drawing/2014/main" id="{9419665D-21F8-4170-B65A-E90789A94277}"/>
              </a:ext>
            </a:extLst>
          </p:cNvPr>
          <p:cNvSpPr>
            <a:spLocks xmlns:a="http://schemas.openxmlformats.org/drawingml/2006/main" noGrp="1"/>
          </p:cNvSpPr>
          <p:nvPr/>
        </p:nvSpPr>
        <p:spPr>
          <a:xfrm xmlns:a="http://schemas.openxmlformats.org/drawingml/2006/main">
            <a:off x="8902700" y="2381250"/>
            <a:ext cx="1177925"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to 200 kHz · 6 + 1 aux</a:t>
            </a:r>
          </a:p>
        </p:txBody>
      </p:sp>
      <p:sp>
        <p:nvSpPr>
          <p:cNvPr id="90" name="">
            <a:extLst xmlns:a="http://schemas.openxmlformats.org/drawingml/2006/main">
              <a:ext uri="{FF2B5EF4-FFF2-40B4-BE49-F238E27FC236}">
                <a16:creationId xmlns:a16="http://schemas.microsoft.com/office/drawing/2014/main" id="{340BE921-6F0C-403A-8538-C5CA227BD31B}"/>
              </a:ext>
            </a:extLst>
          </p:cNvPr>
          <p:cNvSpPr>
            <a:spLocks xmlns:a="http://schemas.openxmlformats.org/drawingml/2006/main" noGrp="1"/>
          </p:cNvSpPr>
          <p:nvPr/>
        </p:nvSpPr>
        <p:spPr>
          <a:xfrm xmlns:a="http://schemas.openxmlformats.org/drawingml/2006/main">
            <a:off x="10423525" y="2200275"/>
            <a:ext cx="11779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Pre-drivers</a:t>
            </a:r>
          </a:p>
        </p:txBody>
      </p:sp>
      <p:sp>
        <p:nvSpPr>
          <p:cNvPr id="91" name="">
            <a:extLst xmlns:a="http://schemas.openxmlformats.org/drawingml/2006/main">
              <a:ext uri="{FF2B5EF4-FFF2-40B4-BE49-F238E27FC236}">
                <a16:creationId xmlns:a16="http://schemas.microsoft.com/office/drawing/2014/main" id="{71BB2243-5827-4929-9859-69ED9800ABE7}"/>
              </a:ext>
            </a:extLst>
          </p:cNvPr>
          <p:cNvSpPr>
            <a:spLocks xmlns:a="http://schemas.openxmlformats.org/drawingml/2006/main" noGrp="1"/>
          </p:cNvSpPr>
          <p:nvPr/>
        </p:nvSpPr>
        <p:spPr>
          <a:xfrm xmlns:a="http://schemas.openxmlformats.org/drawingml/2006/main">
            <a:off x="10423525" y="2381250"/>
            <a:ext cx="1177925"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R / Y / B half-bridges</a:t>
            </a:r>
          </a:p>
        </p:txBody>
      </p:sp>
      <p:sp>
        <p:nvSpPr>
          <p:cNvPr id="92" name="">
            <a:extLst xmlns:a="http://schemas.openxmlformats.org/drawingml/2006/main">
              <a:ext uri="{FF2B5EF4-FFF2-40B4-BE49-F238E27FC236}">
                <a16:creationId xmlns:a16="http://schemas.microsoft.com/office/drawing/2014/main" id="{A724BE82-3D71-4573-9E78-50E94AA9BD7B}"/>
              </a:ext>
            </a:extLst>
          </p:cNvPr>
          <p:cNvSpPr>
            <a:spLocks xmlns:a="http://schemas.openxmlformats.org/drawingml/2006/main" noGrp="1"/>
          </p:cNvSpPr>
          <p:nvPr/>
        </p:nvSpPr>
        <p:spPr>
          <a:xfrm xmlns:a="http://schemas.openxmlformats.org/drawingml/2006/main">
            <a:off x="7381875" y="2962275"/>
            <a:ext cx="117792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Star / delta</a:t>
            </a:r>
          </a:p>
        </p:txBody>
      </p:sp>
      <p:sp>
        <p:nvSpPr>
          <p:cNvPr id="93" name="">
            <a:extLst xmlns:a="http://schemas.openxmlformats.org/drawingml/2006/main">
              <a:ext uri="{FF2B5EF4-FFF2-40B4-BE49-F238E27FC236}">
                <a16:creationId xmlns:a16="http://schemas.microsoft.com/office/drawing/2014/main" id="{A722211C-463F-4D58-9F4A-88067BAE51B4}"/>
              </a:ext>
            </a:extLst>
          </p:cNvPr>
          <p:cNvSpPr>
            <a:spLocks xmlns:a="http://schemas.openxmlformats.org/drawingml/2006/main" noGrp="1"/>
          </p:cNvSpPr>
          <p:nvPr/>
        </p:nvSpPr>
        <p:spPr>
          <a:xfrm xmlns:a="http://schemas.openxmlformats.org/drawingml/2006/main">
            <a:off x="7381875" y="3143250"/>
            <a:ext cx="1177925"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runtime selectable</a:t>
            </a:r>
          </a:p>
        </p:txBody>
      </p:sp>
      <p:sp>
        <p:nvSpPr>
          <p:cNvPr id="94" name="">
            <a:extLst xmlns:a="http://schemas.openxmlformats.org/drawingml/2006/main">
              <a:ext uri="{FF2B5EF4-FFF2-40B4-BE49-F238E27FC236}">
                <a16:creationId xmlns:a16="http://schemas.microsoft.com/office/drawing/2014/main" id="{04A12B04-E487-4595-9F94-292B66B21EF0}"/>
              </a:ext>
            </a:extLst>
          </p:cNvPr>
          <p:cNvSpPr>
            <a:spLocks xmlns:a="http://schemas.openxmlformats.org/drawingml/2006/main" noGrp="1"/>
          </p:cNvSpPr>
          <p:nvPr/>
        </p:nvSpPr>
        <p:spPr>
          <a:xfrm xmlns:a="http://schemas.openxmlformats.org/drawingml/2006/main">
            <a:off x="8902700" y="2962275"/>
            <a:ext cx="26987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Protection</a:t>
            </a:r>
          </a:p>
        </p:txBody>
      </p:sp>
      <p:sp>
        <p:nvSpPr>
          <p:cNvPr id="95" name="">
            <a:extLst xmlns:a="http://schemas.openxmlformats.org/drawingml/2006/main">
              <a:ext uri="{FF2B5EF4-FFF2-40B4-BE49-F238E27FC236}">
                <a16:creationId xmlns:a16="http://schemas.microsoft.com/office/drawing/2014/main" id="{3D81356C-ABF6-479F-BDBA-1A2D338D45F4}"/>
              </a:ext>
            </a:extLst>
          </p:cNvPr>
          <p:cNvSpPr>
            <a:spLocks xmlns:a="http://schemas.openxmlformats.org/drawingml/2006/main" noGrp="1"/>
          </p:cNvSpPr>
          <p:nvPr/>
        </p:nvSpPr>
        <p:spPr>
          <a:xfrm xmlns:a="http://schemas.openxmlformats.org/drawingml/2006/main">
            <a:off x="8902700" y="3143250"/>
            <a:ext cx="2698750"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thermal · overcurrent · overvoltage → gate shutdown, latched</a:t>
            </a:r>
          </a:p>
        </p:txBody>
      </p:sp>
      <p:sp>
        <p:nvSpPr>
          <p:cNvPr id="96" name="">
            <a:extLst xmlns:a="http://schemas.openxmlformats.org/drawingml/2006/main">
              <a:ext uri="{FF2B5EF4-FFF2-40B4-BE49-F238E27FC236}">
                <a16:creationId xmlns:a16="http://schemas.microsoft.com/office/drawing/2014/main" id="{3F399C61-270F-44FD-BD9D-3645ABCC4817}"/>
              </a:ext>
            </a:extLst>
          </p:cNvPr>
          <p:cNvSpPr>
            <a:spLocks xmlns:a="http://schemas.openxmlformats.org/drawingml/2006/main" noGrp="1"/>
          </p:cNvSpPr>
          <p:nvPr/>
        </p:nvSpPr>
        <p:spPr>
          <a:xfrm xmlns:a="http://schemas.openxmlformats.org/drawingml/2006/main">
            <a:off x="571500" y="3790950"/>
            <a:ext cx="49530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1E293B"/>
                </a:solidFill>
                <a:latin typeface="Arial"/>
                <a:ea typeface="Arial"/>
                <a:cs typeface="Arial"/>
              </a:defRPr>
            </a:pPr>
            <a:r>
              <a:t>AXI bus  ·  memory-mapped register file  ·  200 MHz</a:t>
            </a:r>
          </a:p>
        </p:txBody>
      </p:sp>
      <p:sp>
        <p:nvSpPr>
          <p:cNvPr id="97" name="">
            <a:extLst xmlns:a="http://schemas.openxmlformats.org/drawingml/2006/main">
              <a:ext uri="{FF2B5EF4-FFF2-40B4-BE49-F238E27FC236}">
                <a16:creationId xmlns:a16="http://schemas.microsoft.com/office/drawing/2014/main" id="{ECB48382-13D2-4AE0-A973-CDD08966A09B}"/>
              </a:ext>
            </a:extLst>
          </p:cNvPr>
          <p:cNvSpPr>
            <a:spLocks xmlns:a="http://schemas.openxmlformats.org/drawingml/2006/main" noGrp="1"/>
          </p:cNvSpPr>
          <p:nvPr/>
        </p:nvSpPr>
        <p:spPr>
          <a:xfrm xmlns:a="http://schemas.openxmlformats.org/drawingml/2006/main">
            <a:off x="533400" y="4143375"/>
            <a:ext cx="68580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FIELD-ORIENTED CONTROL DATAPATH</a:t>
            </a:r>
          </a:p>
        </p:txBody>
      </p:sp>
      <p:sp>
        <p:nvSpPr>
          <p:cNvPr id="98" name="">
            <a:extLst xmlns:a="http://schemas.openxmlformats.org/drawingml/2006/main">
              <a:ext uri="{FF2B5EF4-FFF2-40B4-BE49-F238E27FC236}">
                <a16:creationId xmlns:a16="http://schemas.microsoft.com/office/drawing/2014/main" id="{0DA2D5C6-3418-4604-AA86-EF0FCA86C85B}"/>
              </a:ext>
            </a:extLst>
          </p:cNvPr>
          <p:cNvSpPr>
            <a:spLocks xmlns:a="http://schemas.openxmlformats.org/drawingml/2006/main" noGrp="1"/>
          </p:cNvSpPr>
          <p:nvPr/>
        </p:nvSpPr>
        <p:spPr>
          <a:xfrm xmlns:a="http://schemas.openxmlformats.org/drawingml/2006/main">
            <a:off x="590550" y="4371975"/>
            <a:ext cx="14859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PID tuner</a:t>
            </a:r>
          </a:p>
        </p:txBody>
      </p:sp>
      <p:sp>
        <p:nvSpPr>
          <p:cNvPr id="99" name="">
            <a:extLst xmlns:a="http://schemas.openxmlformats.org/drawingml/2006/main">
              <a:ext uri="{FF2B5EF4-FFF2-40B4-BE49-F238E27FC236}">
                <a16:creationId xmlns:a16="http://schemas.microsoft.com/office/drawing/2014/main" id="{2A7BF97F-2868-4D5F-931C-7D4CF7922290}"/>
              </a:ext>
            </a:extLst>
          </p:cNvPr>
          <p:cNvSpPr>
            <a:spLocks xmlns:a="http://schemas.openxmlformats.org/drawingml/2006/main" noGrp="1"/>
          </p:cNvSpPr>
          <p:nvPr/>
        </p:nvSpPr>
        <p:spPr>
          <a:xfrm xmlns:a="http://schemas.openxmlformats.org/drawingml/2006/main">
            <a:off x="590550" y="4552950"/>
            <a:ext cx="14859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hardware · &lt; 1 µs</a:t>
            </a:r>
          </a:p>
        </p:txBody>
      </p:sp>
      <p:sp>
        <p:nvSpPr>
          <p:cNvPr id="100" name="">
            <a:extLst xmlns:a="http://schemas.openxmlformats.org/drawingml/2006/main">
              <a:ext uri="{FF2B5EF4-FFF2-40B4-BE49-F238E27FC236}">
                <a16:creationId xmlns:a16="http://schemas.microsoft.com/office/drawing/2014/main" id="{5E6D4924-546A-49C7-B172-0D54550DF2EF}"/>
              </a:ext>
            </a:extLst>
          </p:cNvPr>
          <p:cNvSpPr>
            <a:spLocks xmlns:a="http://schemas.openxmlformats.org/drawingml/2006/main" noGrp="1"/>
          </p:cNvSpPr>
          <p:nvPr/>
        </p:nvSpPr>
        <p:spPr>
          <a:xfrm xmlns:a="http://schemas.openxmlformats.org/drawingml/2006/main">
            <a:off x="2419350" y="4371975"/>
            <a:ext cx="14859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Rect → polar</a:t>
            </a:r>
          </a:p>
        </p:txBody>
      </p:sp>
      <p:sp>
        <p:nvSpPr>
          <p:cNvPr id="101" name="">
            <a:extLst xmlns:a="http://schemas.openxmlformats.org/drawingml/2006/main">
              <a:ext uri="{FF2B5EF4-FFF2-40B4-BE49-F238E27FC236}">
                <a16:creationId xmlns:a16="http://schemas.microsoft.com/office/drawing/2014/main" id="{58D137A0-9191-4073-B996-B1536763F241}"/>
              </a:ext>
            </a:extLst>
          </p:cNvPr>
          <p:cNvSpPr>
            <a:spLocks xmlns:a="http://schemas.openxmlformats.org/drawingml/2006/main" noGrp="1"/>
          </p:cNvSpPr>
          <p:nvPr/>
        </p:nvSpPr>
        <p:spPr>
          <a:xfrm xmlns:a="http://schemas.openxmlformats.org/drawingml/2006/main">
            <a:off x="2419350" y="4552950"/>
            <a:ext cx="1485900"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CORDIC · magnitude + angle</a:t>
            </a:r>
          </a:p>
        </p:txBody>
      </p:sp>
      <p:sp>
        <p:nvSpPr>
          <p:cNvPr id="102" name="">
            <a:extLst xmlns:a="http://schemas.openxmlformats.org/drawingml/2006/main">
              <a:ext uri="{FF2B5EF4-FFF2-40B4-BE49-F238E27FC236}">
                <a16:creationId xmlns:a16="http://schemas.microsoft.com/office/drawing/2014/main" id="{008D4771-800C-4DB8-A058-A99C75D0E219}"/>
              </a:ext>
            </a:extLst>
          </p:cNvPr>
          <p:cNvSpPr>
            <a:spLocks xmlns:a="http://schemas.openxmlformats.org/drawingml/2006/main" noGrp="1"/>
          </p:cNvSpPr>
          <p:nvPr/>
        </p:nvSpPr>
        <p:spPr>
          <a:xfrm xmlns:a="http://schemas.openxmlformats.org/drawingml/2006/main">
            <a:off x="4248150" y="4371975"/>
            <a:ext cx="14859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d,q → 3-phase</a:t>
            </a:r>
          </a:p>
        </p:txBody>
      </p:sp>
      <p:sp>
        <p:nvSpPr>
          <p:cNvPr id="103" name="">
            <a:extLst xmlns:a="http://schemas.openxmlformats.org/drawingml/2006/main">
              <a:ext uri="{FF2B5EF4-FFF2-40B4-BE49-F238E27FC236}">
                <a16:creationId xmlns:a16="http://schemas.microsoft.com/office/drawing/2014/main" id="{09573F4A-36A9-43A6-BB74-9B632A62EC62}"/>
              </a:ext>
            </a:extLst>
          </p:cNvPr>
          <p:cNvSpPr>
            <a:spLocks xmlns:a="http://schemas.openxmlformats.org/drawingml/2006/main" noGrp="1"/>
          </p:cNvSpPr>
          <p:nvPr/>
        </p:nvSpPr>
        <p:spPr>
          <a:xfrm xmlns:a="http://schemas.openxmlformats.org/drawingml/2006/main">
            <a:off x="4248150" y="4552950"/>
            <a:ext cx="1485900"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inverse Park + Clarke</a:t>
            </a:r>
          </a:p>
        </p:txBody>
      </p:sp>
      <p:sp>
        <p:nvSpPr>
          <p:cNvPr id="104" name="">
            <a:extLst xmlns:a="http://schemas.openxmlformats.org/drawingml/2006/main">
              <a:ext uri="{FF2B5EF4-FFF2-40B4-BE49-F238E27FC236}">
                <a16:creationId xmlns:a16="http://schemas.microsoft.com/office/drawing/2014/main" id="{73B51546-3649-42AF-A320-C89B63E5F9D9}"/>
              </a:ext>
            </a:extLst>
          </p:cNvPr>
          <p:cNvSpPr>
            <a:spLocks xmlns:a="http://schemas.openxmlformats.org/drawingml/2006/main" noGrp="1"/>
          </p:cNvSpPr>
          <p:nvPr/>
        </p:nvSpPr>
        <p:spPr>
          <a:xfrm xmlns:a="http://schemas.openxmlformats.org/drawingml/2006/main">
            <a:off x="6076950" y="4371975"/>
            <a:ext cx="14859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Sine / trapezoid</a:t>
            </a:r>
          </a:p>
        </p:txBody>
      </p:sp>
      <p:sp>
        <p:nvSpPr>
          <p:cNvPr id="105" name="">
            <a:extLst xmlns:a="http://schemas.openxmlformats.org/drawingml/2006/main">
              <a:ext uri="{FF2B5EF4-FFF2-40B4-BE49-F238E27FC236}">
                <a16:creationId xmlns:a16="http://schemas.microsoft.com/office/drawing/2014/main" id="{2E0E23A7-0FBB-4ADE-94DC-5229969EE954}"/>
              </a:ext>
            </a:extLst>
          </p:cNvPr>
          <p:cNvSpPr>
            <a:spLocks xmlns:a="http://schemas.openxmlformats.org/drawingml/2006/main" noGrp="1"/>
          </p:cNvSpPr>
          <p:nvPr/>
        </p:nvSpPr>
        <p:spPr>
          <a:xfrm xmlns:a="http://schemas.openxmlformats.org/drawingml/2006/main">
            <a:off x="6076950" y="4552950"/>
            <a:ext cx="1485900"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lookup · sine or 6-step</a:t>
            </a:r>
          </a:p>
        </p:txBody>
      </p:sp>
      <p:sp>
        <p:nvSpPr>
          <p:cNvPr id="106" name="">
            <a:extLst xmlns:a="http://schemas.openxmlformats.org/drawingml/2006/main">
              <a:ext uri="{FF2B5EF4-FFF2-40B4-BE49-F238E27FC236}">
                <a16:creationId xmlns:a16="http://schemas.microsoft.com/office/drawing/2014/main" id="{94A7F7B0-2638-4135-A525-0C547A9190C7}"/>
              </a:ext>
            </a:extLst>
          </p:cNvPr>
          <p:cNvSpPr>
            <a:spLocks xmlns:a="http://schemas.openxmlformats.org/drawingml/2006/main" noGrp="1"/>
          </p:cNvSpPr>
          <p:nvPr/>
        </p:nvSpPr>
        <p:spPr>
          <a:xfrm xmlns:a="http://schemas.openxmlformats.org/drawingml/2006/main">
            <a:off x="8153400" y="4143375"/>
            <a:ext cx="32766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SENSOR + FEEDBACK</a:t>
            </a:r>
          </a:p>
        </p:txBody>
      </p:sp>
      <p:sp>
        <p:nvSpPr>
          <p:cNvPr id="107" name="">
            <a:extLst xmlns:a="http://schemas.openxmlformats.org/drawingml/2006/main">
              <a:ext uri="{FF2B5EF4-FFF2-40B4-BE49-F238E27FC236}">
                <a16:creationId xmlns:a16="http://schemas.microsoft.com/office/drawing/2014/main" id="{161A22B7-8DAD-43E7-9E62-86F80157D772}"/>
              </a:ext>
            </a:extLst>
          </p:cNvPr>
          <p:cNvSpPr>
            <a:spLocks xmlns:a="http://schemas.openxmlformats.org/drawingml/2006/main" noGrp="1"/>
          </p:cNvSpPr>
          <p:nvPr/>
        </p:nvSpPr>
        <p:spPr>
          <a:xfrm xmlns:a="http://schemas.openxmlformats.org/drawingml/2006/main">
            <a:off x="8210550" y="4371975"/>
            <a:ext cx="16002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Hall / quad / enc</a:t>
            </a:r>
          </a:p>
        </p:txBody>
      </p:sp>
      <p:sp>
        <p:nvSpPr>
          <p:cNvPr id="108" name="">
            <a:extLst xmlns:a="http://schemas.openxmlformats.org/drawingml/2006/main">
              <a:ext uri="{FF2B5EF4-FFF2-40B4-BE49-F238E27FC236}">
                <a16:creationId xmlns:a16="http://schemas.microsoft.com/office/drawing/2014/main" id="{BEC5EE53-E185-48A9-AEB4-72D7AA7F3A68}"/>
              </a:ext>
            </a:extLst>
          </p:cNvPr>
          <p:cNvSpPr>
            <a:spLocks xmlns:a="http://schemas.openxmlformats.org/drawingml/2006/main" noGrp="1"/>
          </p:cNvSpPr>
          <p:nvPr/>
        </p:nvSpPr>
        <p:spPr>
          <a:xfrm xmlns:a="http://schemas.openxmlformats.org/drawingml/2006/main">
            <a:off x="8210550" y="4552950"/>
            <a:ext cx="1600200"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sensored or sensorless</a:t>
            </a:r>
          </a:p>
        </p:txBody>
      </p:sp>
      <p:sp>
        <p:nvSpPr>
          <p:cNvPr id="109" name="">
            <a:extLst xmlns:a="http://schemas.openxmlformats.org/drawingml/2006/main">
              <a:ext uri="{FF2B5EF4-FFF2-40B4-BE49-F238E27FC236}">
                <a16:creationId xmlns:a16="http://schemas.microsoft.com/office/drawing/2014/main" id="{D9586A04-C157-43DC-BF72-EA8D7C53BA62}"/>
              </a:ext>
            </a:extLst>
          </p:cNvPr>
          <p:cNvSpPr>
            <a:spLocks xmlns:a="http://schemas.openxmlformats.org/drawingml/2006/main" noGrp="1"/>
          </p:cNvSpPr>
          <p:nvPr/>
        </p:nvSpPr>
        <p:spPr>
          <a:xfrm xmlns:a="http://schemas.openxmlformats.org/drawingml/2006/main">
            <a:off x="10001250" y="4371975"/>
            <a:ext cx="16002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Angle (ω)</a:t>
            </a:r>
          </a:p>
        </p:txBody>
      </p:sp>
      <p:sp>
        <p:nvSpPr>
          <p:cNvPr id="110" name="">
            <a:extLst xmlns:a="http://schemas.openxmlformats.org/drawingml/2006/main">
              <a:ext uri="{FF2B5EF4-FFF2-40B4-BE49-F238E27FC236}">
                <a16:creationId xmlns:a16="http://schemas.microsoft.com/office/drawing/2014/main" id="{827258DA-A9FB-43C6-B9AB-3208B3C4A8A9}"/>
              </a:ext>
            </a:extLst>
          </p:cNvPr>
          <p:cNvSpPr>
            <a:spLocks xmlns:a="http://schemas.openxmlformats.org/drawingml/2006/main" noGrp="1"/>
          </p:cNvSpPr>
          <p:nvPr/>
        </p:nvSpPr>
        <p:spPr>
          <a:xfrm xmlns:a="http://schemas.openxmlformats.org/drawingml/2006/main">
            <a:off x="10001250" y="4552950"/>
            <a:ext cx="1600200" cy="295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rotor position + speed</a:t>
            </a:r>
          </a:p>
        </p:txBody>
      </p:sp>
      <p:sp>
        <p:nvSpPr>
          <p:cNvPr id="111" name="">
            <a:extLst xmlns:a="http://schemas.openxmlformats.org/drawingml/2006/main">
              <a:ext uri="{FF2B5EF4-FFF2-40B4-BE49-F238E27FC236}">
                <a16:creationId xmlns:a16="http://schemas.microsoft.com/office/drawing/2014/main" id="{27B834CE-0ECB-46C8-9976-70082F148961}"/>
              </a:ext>
            </a:extLst>
          </p:cNvPr>
          <p:cNvSpPr>
            <a:spLocks xmlns:a="http://schemas.openxmlformats.org/drawingml/2006/main" noGrp="1"/>
          </p:cNvSpPr>
          <p:nvPr/>
        </p:nvSpPr>
        <p:spPr>
          <a:xfrm xmlns:a="http://schemas.openxmlformats.org/drawingml/2006/main">
            <a:off x="8210550" y="5000625"/>
            <a:ext cx="16002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iR iY iB rebuild</a:t>
            </a:r>
          </a:p>
        </p:txBody>
      </p:sp>
      <p:sp>
        <p:nvSpPr>
          <p:cNvPr id="112" name="">
            <a:extLst xmlns:a="http://schemas.openxmlformats.org/drawingml/2006/main">
              <a:ext uri="{FF2B5EF4-FFF2-40B4-BE49-F238E27FC236}">
                <a16:creationId xmlns:a16="http://schemas.microsoft.com/office/drawing/2014/main" id="{85AE17A0-CEBE-42B2-B2EB-306EF3BB98F3}"/>
              </a:ext>
            </a:extLst>
          </p:cNvPr>
          <p:cNvSpPr>
            <a:spLocks xmlns:a="http://schemas.openxmlformats.org/drawingml/2006/main" noGrp="1"/>
          </p:cNvSpPr>
          <p:nvPr/>
        </p:nvSpPr>
        <p:spPr>
          <a:xfrm xmlns:a="http://schemas.openxmlformats.org/drawingml/2006/main">
            <a:off x="8210550" y="5181600"/>
            <a:ext cx="16002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transfer function</a:t>
            </a:r>
          </a:p>
        </p:txBody>
      </p:sp>
      <p:sp>
        <p:nvSpPr>
          <p:cNvPr id="113" name="">
            <a:extLst xmlns:a="http://schemas.openxmlformats.org/drawingml/2006/main">
              <a:ext uri="{FF2B5EF4-FFF2-40B4-BE49-F238E27FC236}">
                <a16:creationId xmlns:a16="http://schemas.microsoft.com/office/drawing/2014/main" id="{3FA9AD05-927E-46B5-8E1A-F8A17FD039BF}"/>
              </a:ext>
            </a:extLst>
          </p:cNvPr>
          <p:cNvSpPr>
            <a:spLocks xmlns:a="http://schemas.openxmlformats.org/drawingml/2006/main" noGrp="1"/>
          </p:cNvSpPr>
          <p:nvPr/>
        </p:nvSpPr>
        <p:spPr>
          <a:xfrm xmlns:a="http://schemas.openxmlformats.org/drawingml/2006/main">
            <a:off x="10001250" y="5000625"/>
            <a:ext cx="16002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Instant current</a:t>
            </a:r>
          </a:p>
        </p:txBody>
      </p:sp>
      <p:sp>
        <p:nvSpPr>
          <p:cNvPr id="114" name="">
            <a:extLst xmlns:a="http://schemas.openxmlformats.org/drawingml/2006/main">
              <a:ext uri="{FF2B5EF4-FFF2-40B4-BE49-F238E27FC236}">
                <a16:creationId xmlns:a16="http://schemas.microsoft.com/office/drawing/2014/main" id="{3B873695-F1C9-4054-AEF9-FBCB74271D3D}"/>
              </a:ext>
            </a:extLst>
          </p:cNvPr>
          <p:cNvSpPr>
            <a:spLocks xmlns:a="http://schemas.openxmlformats.org/drawingml/2006/main" noGrp="1"/>
          </p:cNvSpPr>
          <p:nvPr/>
        </p:nvSpPr>
        <p:spPr>
          <a:xfrm xmlns:a="http://schemas.openxmlformats.org/drawingml/2006/main">
            <a:off x="10001250" y="5181600"/>
            <a:ext cx="16002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6B7280"/>
                </a:solidFill>
                <a:latin typeface="Arial"/>
                <a:ea typeface="Arial"/>
                <a:cs typeface="Arial"/>
              </a:defRPr>
            </a:pPr>
            <a:r>
              <a:t>amplify + digitise</a:t>
            </a:r>
          </a:p>
        </p:txBody>
      </p:sp>
      <p:sp>
        <p:nvSpPr>
          <p:cNvPr id="115" name="">
            <a:extLst xmlns:a="http://schemas.openxmlformats.org/drawingml/2006/main">
              <a:ext uri="{FF2B5EF4-FFF2-40B4-BE49-F238E27FC236}">
                <a16:creationId xmlns:a16="http://schemas.microsoft.com/office/drawing/2014/main" id="{08D566E8-993A-4A33-9627-555654949016}"/>
              </a:ext>
            </a:extLst>
          </p:cNvPr>
          <p:cNvSpPr>
            <a:spLocks xmlns:a="http://schemas.openxmlformats.org/drawingml/2006/main" noGrp="1"/>
          </p:cNvSpPr>
          <p:nvPr/>
        </p:nvSpPr>
        <p:spPr>
          <a:xfrm xmlns:a="http://schemas.openxmlformats.org/drawingml/2006/main">
            <a:off x="723900" y="5600700"/>
            <a:ext cx="184785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Commands reach the host: speed, torque, halt, brake.</a:t>
            </a:r>
          </a:p>
        </p:txBody>
      </p:sp>
      <p:sp>
        <p:nvSpPr>
          <p:cNvPr id="116" name="">
            <a:extLst xmlns:a="http://schemas.openxmlformats.org/drawingml/2006/main">
              <a:ext uri="{FF2B5EF4-FFF2-40B4-BE49-F238E27FC236}">
                <a16:creationId xmlns:a16="http://schemas.microsoft.com/office/drawing/2014/main" id="{A0D099E4-00B4-4E7A-ACFE-F3BDCB0469A2}"/>
              </a:ext>
            </a:extLst>
          </p:cNvPr>
          <p:cNvSpPr>
            <a:spLocks xmlns:a="http://schemas.openxmlformats.org/drawingml/2006/main" noGrp="1"/>
          </p:cNvSpPr>
          <p:nvPr/>
        </p:nvSpPr>
        <p:spPr>
          <a:xfrm xmlns:a="http://schemas.openxmlformats.org/drawingml/2006/main">
            <a:off x="3009900" y="5600700"/>
            <a:ext cx="184785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Datapath: PID, CORDIC, inverse Park and Clarke, lookup.</a:t>
            </a:r>
          </a:p>
        </p:txBody>
      </p:sp>
      <p:sp>
        <p:nvSpPr>
          <p:cNvPr id="117" name="">
            <a:extLst xmlns:a="http://schemas.openxmlformats.org/drawingml/2006/main">
              <a:ext uri="{FF2B5EF4-FFF2-40B4-BE49-F238E27FC236}">
                <a16:creationId xmlns:a16="http://schemas.microsoft.com/office/drawing/2014/main" id="{D9E86B85-9715-4B4F-A83E-5C767ABD173D}"/>
              </a:ext>
            </a:extLst>
          </p:cNvPr>
          <p:cNvSpPr>
            <a:spLocks xmlns:a="http://schemas.openxmlformats.org/drawingml/2006/main" noGrp="1"/>
          </p:cNvSpPr>
          <p:nvPr/>
        </p:nvSpPr>
        <p:spPr>
          <a:xfrm xmlns:a="http://schemas.openxmlformats.org/drawingml/2006/main">
            <a:off x="5295900" y="5600700"/>
            <a:ext cx="184785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PWM drives the three half-bridge pre-drivers.</a:t>
            </a:r>
          </a:p>
        </p:txBody>
      </p:sp>
      <p:sp>
        <p:nvSpPr>
          <p:cNvPr id="118" name="">
            <a:extLst xmlns:a="http://schemas.openxmlformats.org/drawingml/2006/main">
              <a:ext uri="{FF2B5EF4-FFF2-40B4-BE49-F238E27FC236}">
                <a16:creationId xmlns:a16="http://schemas.microsoft.com/office/drawing/2014/main" id="{EFC6D73B-A481-4E74-84E8-058B5C371236}"/>
              </a:ext>
            </a:extLst>
          </p:cNvPr>
          <p:cNvSpPr>
            <a:spLocks xmlns:a="http://schemas.openxmlformats.org/drawingml/2006/main" noGrp="1"/>
          </p:cNvSpPr>
          <p:nvPr/>
        </p:nvSpPr>
        <p:spPr>
          <a:xfrm xmlns:a="http://schemas.openxmlformats.org/drawingml/2006/main">
            <a:off x="7581900" y="5600700"/>
            <a:ext cx="184785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Current and angle feedback closes the PID loop.</a:t>
            </a:r>
          </a:p>
        </p:txBody>
      </p:sp>
      <p:sp>
        <p:nvSpPr>
          <p:cNvPr id="119" name="">
            <a:extLst xmlns:a="http://schemas.openxmlformats.org/drawingml/2006/main">
              <a:ext uri="{FF2B5EF4-FFF2-40B4-BE49-F238E27FC236}">
                <a16:creationId xmlns:a16="http://schemas.microsoft.com/office/drawing/2014/main" id="{DC6DE2E2-C1B3-4A6E-872D-E50A818858A3}"/>
              </a:ext>
            </a:extLst>
          </p:cNvPr>
          <p:cNvSpPr>
            <a:spLocks xmlns:a="http://schemas.openxmlformats.org/drawingml/2006/main" noGrp="1"/>
          </p:cNvSpPr>
          <p:nvPr/>
        </p:nvSpPr>
        <p:spPr>
          <a:xfrm xmlns:a="http://schemas.openxmlformats.org/drawingml/2006/main">
            <a:off x="9867900" y="5600700"/>
            <a:ext cx="184785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A thermal, overcurrent or overvoltage fault latches the gates off.</a:t>
            </a:r>
          </a:p>
        </p:txBody>
      </p:sp>
      <p:sp>
        <p:nvSpPr>
          <p:cNvPr id="120" name="">
            <a:extLst xmlns:a="http://schemas.openxmlformats.org/drawingml/2006/main">
              <a:ext uri="{FF2B5EF4-FFF2-40B4-BE49-F238E27FC236}">
                <a16:creationId xmlns:a16="http://schemas.microsoft.com/office/drawing/2014/main" id="{FA8F0FD8-9E76-47C7-9F98-1494344A7FBD}"/>
              </a:ext>
            </a:extLst>
          </p:cNvPr>
          <p:cNvSpPr>
            <a:spLocks xmlns:a="http://schemas.openxmlformats.org/drawingml/2006/main" noGrp="1"/>
          </p:cNvSpPr>
          <p:nvPr/>
        </p:nvSpPr>
        <p:spPr>
          <a:xfrm xmlns:a="http://schemas.openxmlformats.org/drawingml/2006/main">
            <a:off x="2471738" y="1743075"/>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121" name="">
            <a:extLst xmlns:a="http://schemas.openxmlformats.org/drawingml/2006/main">
              <a:ext uri="{FF2B5EF4-FFF2-40B4-BE49-F238E27FC236}">
                <a16:creationId xmlns:a16="http://schemas.microsoft.com/office/drawing/2014/main" id="{EE1AF8E3-FD61-484F-8738-F2430EDBA038}"/>
              </a:ext>
            </a:extLst>
          </p:cNvPr>
          <p:cNvSpPr>
            <a:spLocks xmlns:a="http://schemas.openxmlformats.org/drawingml/2006/main" noGrp="1"/>
          </p:cNvSpPr>
          <p:nvPr/>
        </p:nvSpPr>
        <p:spPr>
          <a:xfrm xmlns:a="http://schemas.openxmlformats.org/drawingml/2006/main">
            <a:off x="7410450" y="41148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122" name="">
            <a:extLst xmlns:a="http://schemas.openxmlformats.org/drawingml/2006/main">
              <a:ext uri="{FF2B5EF4-FFF2-40B4-BE49-F238E27FC236}">
                <a16:creationId xmlns:a16="http://schemas.microsoft.com/office/drawing/2014/main" id="{C6134C9A-4F09-4AD8-80BD-3754FB1D84F9}"/>
              </a:ext>
            </a:extLst>
          </p:cNvPr>
          <p:cNvSpPr>
            <a:spLocks xmlns:a="http://schemas.openxmlformats.org/drawingml/2006/main" noGrp="1"/>
          </p:cNvSpPr>
          <p:nvPr/>
        </p:nvSpPr>
        <p:spPr>
          <a:xfrm xmlns:a="http://schemas.openxmlformats.org/drawingml/2006/main">
            <a:off x="10156825" y="21336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123" name="">
            <a:extLst xmlns:a="http://schemas.openxmlformats.org/drawingml/2006/main">
              <a:ext uri="{FF2B5EF4-FFF2-40B4-BE49-F238E27FC236}">
                <a16:creationId xmlns:a16="http://schemas.microsoft.com/office/drawing/2014/main" id="{C24B25CB-B67D-45C1-9B8C-434743C6D503}"/>
              </a:ext>
            </a:extLst>
          </p:cNvPr>
          <p:cNvSpPr>
            <a:spLocks xmlns:a="http://schemas.openxmlformats.org/drawingml/2006/main" noGrp="1"/>
          </p:cNvSpPr>
          <p:nvPr/>
        </p:nvSpPr>
        <p:spPr>
          <a:xfrm xmlns:a="http://schemas.openxmlformats.org/drawingml/2006/main">
            <a:off x="11126787" y="272415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F</a:t>
            </a:r>
          </a:p>
        </p:txBody>
      </p:sp>
      <p:sp>
        <p:nvSpPr>
          <p:cNvPr id="124" name="">
            <a:extLst xmlns:a="http://schemas.openxmlformats.org/drawingml/2006/main">
              <a:ext uri="{FF2B5EF4-FFF2-40B4-BE49-F238E27FC236}">
                <a16:creationId xmlns:a16="http://schemas.microsoft.com/office/drawing/2014/main" id="{F754AEC9-6521-462D-AF0A-2132BB1CCE7E}"/>
              </a:ext>
            </a:extLst>
          </p:cNvPr>
          <p:cNvSpPr>
            <a:spLocks xmlns:a="http://schemas.openxmlformats.org/drawingml/2006/main" noGrp="1"/>
          </p:cNvSpPr>
          <p:nvPr/>
        </p:nvSpPr>
        <p:spPr>
          <a:xfrm xmlns:a="http://schemas.openxmlformats.org/drawingml/2006/main">
            <a:off x="7791450" y="4726305"/>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125" name="">
            <a:extLst xmlns:a="http://schemas.openxmlformats.org/drawingml/2006/main">
              <a:ext uri="{FF2B5EF4-FFF2-40B4-BE49-F238E27FC236}">
                <a16:creationId xmlns:a16="http://schemas.microsoft.com/office/drawing/2014/main" id="{9F7E9DBF-CED3-40F3-8725-B1DEB348E2EE}"/>
              </a:ext>
            </a:extLst>
          </p:cNvPr>
          <p:cNvSpPr>
            <a:spLocks xmlns:a="http://schemas.openxmlformats.org/drawingml/2006/main" noGrp="1"/>
          </p:cNvSpPr>
          <p:nvPr/>
        </p:nvSpPr>
        <p:spPr>
          <a:xfrm xmlns:a="http://schemas.openxmlformats.org/drawingml/2006/main">
            <a:off x="457200" y="56007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126" name="">
            <a:extLst xmlns:a="http://schemas.openxmlformats.org/drawingml/2006/main">
              <a:ext uri="{FF2B5EF4-FFF2-40B4-BE49-F238E27FC236}">
                <a16:creationId xmlns:a16="http://schemas.microsoft.com/office/drawing/2014/main" id="{F1B3C07C-B16D-4D89-AA3A-F6C8D36344A4}"/>
              </a:ext>
            </a:extLst>
          </p:cNvPr>
          <p:cNvSpPr>
            <a:spLocks xmlns:a="http://schemas.openxmlformats.org/drawingml/2006/main" noGrp="1"/>
          </p:cNvSpPr>
          <p:nvPr/>
        </p:nvSpPr>
        <p:spPr>
          <a:xfrm xmlns:a="http://schemas.openxmlformats.org/drawingml/2006/main">
            <a:off x="2743200" y="56007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127" name="">
            <a:extLst xmlns:a="http://schemas.openxmlformats.org/drawingml/2006/main">
              <a:ext uri="{FF2B5EF4-FFF2-40B4-BE49-F238E27FC236}">
                <a16:creationId xmlns:a16="http://schemas.microsoft.com/office/drawing/2014/main" id="{DE00F384-9EE8-4E29-BDB0-B68F1602C487}"/>
              </a:ext>
            </a:extLst>
          </p:cNvPr>
          <p:cNvSpPr>
            <a:spLocks xmlns:a="http://schemas.openxmlformats.org/drawingml/2006/main" noGrp="1"/>
          </p:cNvSpPr>
          <p:nvPr/>
        </p:nvSpPr>
        <p:spPr>
          <a:xfrm xmlns:a="http://schemas.openxmlformats.org/drawingml/2006/main">
            <a:off x="5029200" y="56007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128" name="">
            <a:extLst xmlns:a="http://schemas.openxmlformats.org/drawingml/2006/main">
              <a:ext uri="{FF2B5EF4-FFF2-40B4-BE49-F238E27FC236}">
                <a16:creationId xmlns:a16="http://schemas.microsoft.com/office/drawing/2014/main" id="{0D06844D-E93D-4787-9AB6-56CA50D87C52}"/>
              </a:ext>
            </a:extLst>
          </p:cNvPr>
          <p:cNvSpPr>
            <a:spLocks xmlns:a="http://schemas.openxmlformats.org/drawingml/2006/main" noGrp="1"/>
          </p:cNvSpPr>
          <p:nvPr/>
        </p:nvSpPr>
        <p:spPr>
          <a:xfrm xmlns:a="http://schemas.openxmlformats.org/drawingml/2006/main">
            <a:off x="7315200" y="56007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129" name="">
            <a:extLst xmlns:a="http://schemas.openxmlformats.org/drawingml/2006/main">
              <a:ext uri="{FF2B5EF4-FFF2-40B4-BE49-F238E27FC236}">
                <a16:creationId xmlns:a16="http://schemas.microsoft.com/office/drawing/2014/main" id="{93EC5FE5-BDD7-4042-9494-758183EC4A6A}"/>
              </a:ext>
            </a:extLst>
          </p:cNvPr>
          <p:cNvSpPr>
            <a:spLocks xmlns:a="http://schemas.openxmlformats.org/drawingml/2006/main" noGrp="1"/>
          </p:cNvSpPr>
          <p:nvPr/>
        </p:nvSpPr>
        <p:spPr>
          <a:xfrm xmlns:a="http://schemas.openxmlformats.org/drawingml/2006/main">
            <a:off x="9601200" y="56007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F</a:t>
            </a:r>
          </a:p>
        </p:txBody>
      </p:sp>
    </p:spTree>
    <p:extLst>
      <p:ext uri="{BB962C8B-B14F-4D97-AF65-F5344CB8AC3E}">
        <p14:creationId xmlns:p14="http://schemas.microsoft.com/office/powerpoint/2010/main" val="564223176"/>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F0671E27-27F5-4ED9-87CD-5D3E3723516B}"/>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5DDA17F-56D8-4902-8053-884BEAEEC70D}"/>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04 · COMPONENTS</a:t>
            </a:r>
          </a:p>
        </p:txBody>
      </p:sp>
      <p:sp>
        <p:nvSpPr>
          <p:cNvPr id="3" name="">
            <a:extLst xmlns:a="http://schemas.openxmlformats.org/drawingml/2006/main">
              <a:ext uri="{FF2B5EF4-FFF2-40B4-BE49-F238E27FC236}">
                <a16:creationId xmlns:a16="http://schemas.microsoft.com/office/drawing/2014/main" id="{49542C7E-A194-46F6-9708-EAD439373285}"/>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blocks carry the loop from sensor to gate</a:t>
            </a:r>
          </a:p>
        </p:txBody>
      </p:sp>
      <p:sp>
        <p:nvSpPr>
          <p:cNvPr id="4" name="">
            <a:extLst xmlns:a="http://schemas.openxmlformats.org/drawingml/2006/main">
              <a:ext uri="{FF2B5EF4-FFF2-40B4-BE49-F238E27FC236}">
                <a16:creationId xmlns:a16="http://schemas.microsoft.com/office/drawing/2014/main" id="{0A6BFD7A-30B5-4E3A-86FF-30661471A8E1}"/>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Signal flows from the sensors through the hardware datapath to the gate drive; the host configures it.</a:t>
            </a:r>
          </a:p>
        </p:txBody>
      </p:sp>
      <p:sp>
        <p:nvSpPr>
          <p:cNvPr id="5" name="">
            <a:extLst xmlns:a="http://schemas.openxmlformats.org/drawingml/2006/main">
              <a:ext uri="{FF2B5EF4-FFF2-40B4-BE49-F238E27FC236}">
                <a16:creationId xmlns:a16="http://schemas.microsoft.com/office/drawing/2014/main" id="{BCFC71CB-38CA-4B9F-BAA3-2254623DCEC1}"/>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26CF31D-CA90-4267-BC12-B28735785A4E}"/>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068E926-1891-4B09-BB22-38AC95EE0097}"/>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9EB0F4DB-6961-42B6-8FF8-C99D7F2274D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05</a:t>
            </a:r>
          </a:p>
        </p:txBody>
      </p:sp>
      <p:sp>
        <p:nvSpPr>
          <p:cNvPr id="9" name="">
            <a:extLst xmlns:a="http://schemas.openxmlformats.org/drawingml/2006/main">
              <a:ext uri="{FF2B5EF4-FFF2-40B4-BE49-F238E27FC236}">
                <a16:creationId xmlns:a16="http://schemas.microsoft.com/office/drawing/2014/main" id="{B73504D8-7FDE-452A-8772-EAAD9F57237B}"/>
              </a:ext>
            </a:extLst>
          </p:cNvPr>
          <p:cNvSpPr>
            <a:spLocks xmlns:a="http://schemas.openxmlformats.org/drawingml/2006/main" noGrp="1"/>
          </p:cNvSpPr>
          <p:nvPr/>
        </p:nvSpPr>
        <p:spPr>
          <a:xfrm xmlns:a="http://schemas.openxmlformats.org/drawingml/2006/main">
            <a:off x="457200" y="1600200"/>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BD3F0A6B-D850-4D29-96A8-C94C8D0CD16E}"/>
              </a:ext>
            </a:extLst>
          </p:cNvPr>
          <p:cNvSpPr>
            <a:spLocks xmlns:a="http://schemas.openxmlformats.org/drawingml/2006/main" noGrp="1"/>
          </p:cNvSpPr>
          <p:nvPr/>
        </p:nvSpPr>
        <p:spPr>
          <a:xfrm xmlns:a="http://schemas.openxmlformats.org/drawingml/2006/main">
            <a:off x="457200" y="1600200"/>
            <a:ext cx="57150" cy="1571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9E4C921-3EED-44D5-8F76-8DAB05E89BCC}"/>
              </a:ext>
            </a:extLst>
          </p:cNvPr>
          <p:cNvSpPr>
            <a:spLocks xmlns:a="http://schemas.openxmlformats.org/drawingml/2006/main" noGrp="1"/>
          </p:cNvSpPr>
          <p:nvPr/>
        </p:nvSpPr>
        <p:spPr>
          <a:xfrm xmlns:a="http://schemas.openxmlformats.org/drawingml/2006/main">
            <a:off x="68580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Sensor + feedback</a:t>
            </a:r>
          </a:p>
        </p:txBody>
      </p:sp>
      <p:sp>
        <p:nvSpPr>
          <p:cNvPr id="12" name="">
            <a:extLst xmlns:a="http://schemas.openxmlformats.org/drawingml/2006/main">
              <a:ext uri="{FF2B5EF4-FFF2-40B4-BE49-F238E27FC236}">
                <a16:creationId xmlns:a16="http://schemas.microsoft.com/office/drawing/2014/main" id="{69672756-650B-4692-BD33-E80067CB7937}"/>
              </a:ext>
            </a:extLst>
          </p:cNvPr>
          <p:cNvSpPr>
            <a:spLocks xmlns:a="http://schemas.openxmlformats.org/drawingml/2006/main" noGrp="1"/>
          </p:cNvSpPr>
          <p:nvPr/>
        </p:nvSpPr>
        <p:spPr>
          <a:xfrm xmlns:a="http://schemas.openxmlformats.org/drawingml/2006/main">
            <a:off x="685800" y="2171700"/>
            <a:ext cx="50863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Hall, quadrature or encoder input, sensored or sensorless. An angle engine gives rotor position and speed; the three phase currents are rebuilt, amplified and digitised.</a:t>
            </a:r>
          </a:p>
        </p:txBody>
      </p:sp>
      <p:sp>
        <p:nvSpPr>
          <p:cNvPr id="13" name="">
            <a:extLst xmlns:a="http://schemas.openxmlformats.org/drawingml/2006/main">
              <a:ext uri="{FF2B5EF4-FFF2-40B4-BE49-F238E27FC236}">
                <a16:creationId xmlns:a16="http://schemas.microsoft.com/office/drawing/2014/main" id="{9D8BC1B6-FCB9-4D2E-AD31-701DB62D7789}"/>
              </a:ext>
            </a:extLst>
          </p:cNvPr>
          <p:cNvSpPr>
            <a:spLocks xmlns:a="http://schemas.openxmlformats.org/drawingml/2006/main" noGrp="1"/>
          </p:cNvSpPr>
          <p:nvPr/>
        </p:nvSpPr>
        <p:spPr>
          <a:xfrm xmlns:a="http://schemas.openxmlformats.org/drawingml/2006/main">
            <a:off x="6191250" y="1600200"/>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1420AB49-4800-4482-9C9B-D91D25BB8AF6}"/>
              </a:ext>
            </a:extLst>
          </p:cNvPr>
          <p:cNvSpPr>
            <a:spLocks xmlns:a="http://schemas.openxmlformats.org/drawingml/2006/main" noGrp="1"/>
          </p:cNvSpPr>
          <p:nvPr/>
        </p:nvSpPr>
        <p:spPr>
          <a:xfrm xmlns:a="http://schemas.openxmlformats.org/drawingml/2006/main">
            <a:off x="6191250" y="1600200"/>
            <a:ext cx="57150" cy="1571625"/>
          </a:xfrm>
          <a:prstGeom xmlns:a="http://schemas.openxmlformats.org/drawingml/2006/main" prst="rect">
            <a:avLst/>
          </a:prstGeom>
          <a:solidFill xmlns:a="http://schemas.openxmlformats.org/drawingml/2006/main">
            <a:srgbClr val="B45309"/>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699E720-766D-4837-9411-C378B02FAC46}"/>
              </a:ext>
            </a:extLst>
          </p:cNvPr>
          <p:cNvSpPr>
            <a:spLocks xmlns:a="http://schemas.openxmlformats.org/drawingml/2006/main" noGrp="1"/>
          </p:cNvSpPr>
          <p:nvPr/>
        </p:nvSpPr>
        <p:spPr>
          <a:xfrm xmlns:a="http://schemas.openxmlformats.org/drawingml/2006/main">
            <a:off x="641985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Mixed signal</a:t>
            </a:r>
          </a:p>
        </p:txBody>
      </p:sp>
      <p:sp>
        <p:nvSpPr>
          <p:cNvPr id="16" name="">
            <a:extLst xmlns:a="http://schemas.openxmlformats.org/drawingml/2006/main">
              <a:ext uri="{FF2B5EF4-FFF2-40B4-BE49-F238E27FC236}">
                <a16:creationId xmlns:a16="http://schemas.microsoft.com/office/drawing/2014/main" id="{ECFF0C02-8AEB-476E-B7A0-099FF129504B}"/>
              </a:ext>
            </a:extLst>
          </p:cNvPr>
          <p:cNvSpPr>
            <a:spLocks xmlns:a="http://schemas.openxmlformats.org/drawingml/2006/main" noGrp="1"/>
          </p:cNvSpPr>
          <p:nvPr/>
        </p:nvSpPr>
        <p:spPr>
          <a:xfrm xmlns:a="http://schemas.openxmlformats.org/drawingml/2006/main">
            <a:off x="6419850" y="2171700"/>
            <a:ext cx="50863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16-bit synchronised ADC for phase, bus and temperature, four reference DACs, on-die temperature sense from −40 to +125 °C and three current-sense amplifiers.</a:t>
            </a:r>
          </a:p>
        </p:txBody>
      </p:sp>
      <p:sp>
        <p:nvSpPr>
          <p:cNvPr id="17" name="">
            <a:extLst xmlns:a="http://schemas.openxmlformats.org/drawingml/2006/main">
              <a:ext uri="{FF2B5EF4-FFF2-40B4-BE49-F238E27FC236}">
                <a16:creationId xmlns:a16="http://schemas.microsoft.com/office/drawing/2014/main" id="{4ED9D22F-E089-4A1C-9FFD-A43649A1198A}"/>
              </a:ext>
            </a:extLst>
          </p:cNvPr>
          <p:cNvSpPr>
            <a:spLocks xmlns:a="http://schemas.openxmlformats.org/drawingml/2006/main" noGrp="1"/>
          </p:cNvSpPr>
          <p:nvPr/>
        </p:nvSpPr>
        <p:spPr>
          <a:xfrm xmlns:a="http://schemas.openxmlformats.org/drawingml/2006/main">
            <a:off x="457200" y="3324225"/>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0618758C-C23E-422D-B020-1C8E2172BF1F}"/>
              </a:ext>
            </a:extLst>
          </p:cNvPr>
          <p:cNvSpPr>
            <a:spLocks xmlns:a="http://schemas.openxmlformats.org/drawingml/2006/main" noGrp="1"/>
          </p:cNvSpPr>
          <p:nvPr/>
        </p:nvSpPr>
        <p:spPr>
          <a:xfrm xmlns:a="http://schemas.openxmlformats.org/drawingml/2006/main">
            <a:off x="457200" y="3324225"/>
            <a:ext cx="57150" cy="1571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382591F-DB98-4A9F-9FE6-46935A82BD60}"/>
              </a:ext>
            </a:extLst>
          </p:cNvPr>
          <p:cNvSpPr>
            <a:spLocks xmlns:a="http://schemas.openxmlformats.org/drawingml/2006/main" noGrp="1"/>
          </p:cNvSpPr>
          <p:nvPr/>
        </p:nvSpPr>
        <p:spPr>
          <a:xfrm xmlns:a="http://schemas.openxmlformats.org/drawingml/2006/main">
            <a:off x="685800" y="351472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Control datapath</a:t>
            </a:r>
          </a:p>
        </p:txBody>
      </p:sp>
      <p:sp>
        <p:nvSpPr>
          <p:cNvPr id="20" name="">
            <a:extLst xmlns:a="http://schemas.openxmlformats.org/drawingml/2006/main">
              <a:ext uri="{FF2B5EF4-FFF2-40B4-BE49-F238E27FC236}">
                <a16:creationId xmlns:a16="http://schemas.microsoft.com/office/drawing/2014/main" id="{7A48F742-FC7E-4479-B779-D3360A41B10C}"/>
              </a:ext>
            </a:extLst>
          </p:cNvPr>
          <p:cNvSpPr>
            <a:spLocks xmlns:a="http://schemas.openxmlformats.org/drawingml/2006/main" noGrp="1"/>
          </p:cNvSpPr>
          <p:nvPr/>
        </p:nvSpPr>
        <p:spPr>
          <a:xfrm xmlns:a="http://schemas.openxmlformats.org/drawingml/2006/main">
            <a:off x="685800" y="3895725"/>
            <a:ext cx="50863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Hardware PID with under 1 µs tuning latency, CORDIC rectangular to polar, inverse Park and Clarke, and sine or trapezoid lookup for sinusoidal or six-step drive.</a:t>
            </a:r>
          </a:p>
        </p:txBody>
      </p:sp>
      <p:sp>
        <p:nvSpPr>
          <p:cNvPr id="21" name="">
            <a:extLst xmlns:a="http://schemas.openxmlformats.org/drawingml/2006/main">
              <a:ext uri="{FF2B5EF4-FFF2-40B4-BE49-F238E27FC236}">
                <a16:creationId xmlns:a16="http://schemas.microsoft.com/office/drawing/2014/main" id="{614DBB7D-9675-4846-A49C-AED8B9163A11}"/>
              </a:ext>
            </a:extLst>
          </p:cNvPr>
          <p:cNvSpPr>
            <a:spLocks xmlns:a="http://schemas.openxmlformats.org/drawingml/2006/main" noGrp="1"/>
          </p:cNvSpPr>
          <p:nvPr/>
        </p:nvSpPr>
        <p:spPr>
          <a:xfrm xmlns:a="http://schemas.openxmlformats.org/drawingml/2006/main">
            <a:off x="6191250" y="3324225"/>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8A7A9839-51C9-43D1-A06C-63956F406B46}"/>
              </a:ext>
            </a:extLst>
          </p:cNvPr>
          <p:cNvSpPr>
            <a:spLocks xmlns:a="http://schemas.openxmlformats.org/drawingml/2006/main" noGrp="1"/>
          </p:cNvSpPr>
          <p:nvPr/>
        </p:nvSpPr>
        <p:spPr>
          <a:xfrm xmlns:a="http://schemas.openxmlformats.org/drawingml/2006/main">
            <a:off x="6191250" y="3324225"/>
            <a:ext cx="57150" cy="15716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11BB724-5144-4179-8F73-C9F9F5333CC8}"/>
              </a:ext>
            </a:extLst>
          </p:cNvPr>
          <p:cNvSpPr>
            <a:spLocks xmlns:a="http://schemas.openxmlformats.org/drawingml/2006/main" noGrp="1"/>
          </p:cNvSpPr>
          <p:nvPr/>
        </p:nvSpPr>
        <p:spPr>
          <a:xfrm xmlns:a="http://schemas.openxmlformats.org/drawingml/2006/main">
            <a:off x="6419850" y="351472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Power path</a:t>
            </a:r>
          </a:p>
        </p:txBody>
      </p:sp>
      <p:sp>
        <p:nvSpPr>
          <p:cNvPr id="24" name="">
            <a:extLst xmlns:a="http://schemas.openxmlformats.org/drawingml/2006/main">
              <a:ext uri="{FF2B5EF4-FFF2-40B4-BE49-F238E27FC236}">
                <a16:creationId xmlns:a16="http://schemas.microsoft.com/office/drawing/2014/main" id="{EBA27102-CD6E-49C6-8546-4CB3EE87DE86}"/>
              </a:ext>
            </a:extLst>
          </p:cNvPr>
          <p:cNvSpPr>
            <a:spLocks xmlns:a="http://schemas.openxmlformats.org/drawingml/2006/main" noGrp="1"/>
          </p:cNvSpPr>
          <p:nvPr/>
        </p:nvSpPr>
        <p:spPr>
          <a:xfrm xmlns:a="http://schemas.openxmlformats.org/drawingml/2006/main">
            <a:off x="6419850" y="3895725"/>
            <a:ext cx="50863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Buck-boost pre-driver rail from 5 to 120 V. Seven PWM channels to 200 kHz, six bridge plus one auxiliary, three half-bridge pre-drivers, latched protection.</a:t>
            </a:r>
          </a:p>
        </p:txBody>
      </p:sp>
      <p:sp>
        <p:nvSpPr>
          <p:cNvPr id="25" name="">
            <a:extLst xmlns:a="http://schemas.openxmlformats.org/drawingml/2006/main">
              <a:ext uri="{FF2B5EF4-FFF2-40B4-BE49-F238E27FC236}">
                <a16:creationId xmlns:a16="http://schemas.microsoft.com/office/drawing/2014/main" id="{7A8BBAEB-562A-4B56-89E4-C7251F39D16D}"/>
              </a:ext>
            </a:extLst>
          </p:cNvPr>
          <p:cNvSpPr>
            <a:spLocks xmlns:a="http://schemas.openxmlformats.org/drawingml/2006/main" noGrp="1"/>
          </p:cNvSpPr>
          <p:nvPr/>
        </p:nvSpPr>
        <p:spPr>
          <a:xfrm xmlns:a="http://schemas.openxmlformats.org/drawingml/2006/main">
            <a:off x="457200" y="5048250"/>
            <a:ext cx="11277600" cy="704850"/>
          </a:xfrm>
          <a:prstGeom xmlns:a="http://schemas.openxmlformats.org/drawingml/2006/main" prst="roundRect">
            <a:avLst>
              <a:gd name="adj" fmla="val 10811"/>
            </a:avLst>
          </a:prstGeom>
          <a:solidFill xmlns:a="http://schemas.openxmlformats.org/drawingml/2006/main">
            <a:srgbClr val="F4F8FE"/>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71E9E928-EB9F-4AEA-93F2-83C7A248F647}"/>
              </a:ext>
            </a:extLst>
          </p:cNvPr>
          <p:cNvSpPr>
            <a:spLocks xmlns:a="http://schemas.openxmlformats.org/drawingml/2006/main" noGrp="1"/>
          </p:cNvSpPr>
          <p:nvPr/>
        </p:nvSpPr>
        <p:spPr>
          <a:xfrm xmlns:a="http://schemas.openxmlformats.org/drawingml/2006/main">
            <a:off x="685800" y="5172075"/>
            <a:ext cx="10820400" cy="457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Host: DGridRiscV RV32IM at 200 MHz with timers and watchdog, 32 KB SRAM (to 256 KB), 256 KB ReRAM (to 1 MB), and I²C, UART ×4, SPI, CAN-FD ×2 and JTAG. It sets the loop up and supervises it.</a:t>
            </a:r>
          </a:p>
        </p:txBody>
      </p:sp>
    </p:spTree>
    <p:extLst>
      <p:ext uri="{BB962C8B-B14F-4D97-AF65-F5344CB8AC3E}">
        <p14:creationId xmlns:p14="http://schemas.microsoft.com/office/powerpoint/2010/main" val="46486727"/>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03778EC2-FBD6-42B2-966D-DFDA9C3C054F}"/>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6ED1217-B2B5-4FC0-B3BE-DEE8D2F2A38D}"/>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05 · DESIGN DECISIONS</a:t>
            </a:r>
          </a:p>
        </p:txBody>
      </p:sp>
      <p:sp>
        <p:nvSpPr>
          <p:cNvPr id="3" name="">
            <a:extLst xmlns:a="http://schemas.openxmlformats.org/drawingml/2006/main">
              <a:ext uri="{FF2B5EF4-FFF2-40B4-BE49-F238E27FC236}">
                <a16:creationId xmlns:a16="http://schemas.microsoft.com/office/drawing/2014/main" id="{2FB4B4F2-8FD6-4A5B-9E1A-D25D241F3918}"/>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Five design choices, each with a cost to test</a:t>
            </a:r>
          </a:p>
        </p:txBody>
      </p:sp>
      <p:sp>
        <p:nvSpPr>
          <p:cNvPr id="4" name="">
            <a:extLst xmlns:a="http://schemas.openxmlformats.org/drawingml/2006/main">
              <a:ext uri="{FF2B5EF4-FFF2-40B4-BE49-F238E27FC236}">
                <a16:creationId xmlns:a16="http://schemas.microsoft.com/office/drawing/2014/main" id="{0666A228-28CB-40E7-B97B-6F3C02F4C319}"/>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What each architectural choice buys, and the engineering condition it creates for evaluation.</a:t>
            </a:r>
          </a:p>
        </p:txBody>
      </p:sp>
      <p:sp>
        <p:nvSpPr>
          <p:cNvPr id="5" name="">
            <a:extLst xmlns:a="http://schemas.openxmlformats.org/drawingml/2006/main">
              <a:ext uri="{FF2B5EF4-FFF2-40B4-BE49-F238E27FC236}">
                <a16:creationId xmlns:a16="http://schemas.microsoft.com/office/drawing/2014/main" id="{377A636A-F16B-4288-946F-3E2E3ED82BE8}"/>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CA1689D-3EEF-4E38-AE31-5A5E6E30E7E4}"/>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8EEEEEE-3194-4A73-B84D-CA75D26F4595}"/>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7F29BFC3-EAAD-49C2-BFF7-77DB89CF9E86}"/>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06</a:t>
            </a:r>
          </a:p>
        </p:txBody>
      </p:sp>
      <p:sp>
        <p:nvSpPr>
          <p:cNvPr id="9" name="">
            <a:extLst xmlns:a="http://schemas.openxmlformats.org/drawingml/2006/main">
              <a:ext uri="{FF2B5EF4-FFF2-40B4-BE49-F238E27FC236}">
                <a16:creationId xmlns:a16="http://schemas.microsoft.com/office/drawing/2014/main" id="{F7442D80-7349-4395-85CC-E4DE2396A77D}"/>
              </a:ext>
            </a:extLst>
          </p:cNvPr>
          <p:cNvSpPr>
            <a:spLocks xmlns:a="http://schemas.openxmlformats.org/drawingml/2006/main" noGrp="1"/>
          </p:cNvSpPr>
          <p:nvPr/>
        </p:nvSpPr>
        <p:spPr>
          <a:xfrm xmlns:a="http://schemas.openxmlformats.org/drawingml/2006/main">
            <a:off x="457200" y="160020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5414927-83C3-4407-BEB1-A7F2BF08A81D}"/>
              </a:ext>
            </a:extLst>
          </p:cNvPr>
          <p:cNvSpPr>
            <a:spLocks xmlns:a="http://schemas.openxmlformats.org/drawingml/2006/main" noGrp="1"/>
          </p:cNvSpPr>
          <p:nvPr/>
        </p:nvSpPr>
        <p:spPr>
          <a:xfrm xmlns:a="http://schemas.openxmlformats.org/drawingml/2006/main">
            <a:off x="457200" y="1981200"/>
            <a:ext cx="11277600" cy="600075"/>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5AC8EA02-69E7-41DE-8F36-AAE8883D6637}"/>
              </a:ext>
            </a:extLst>
          </p:cNvPr>
          <p:cNvSpPr>
            <a:spLocks xmlns:a="http://schemas.openxmlformats.org/drawingml/2006/main" noGrp="1"/>
          </p:cNvSpPr>
          <p:nvPr/>
        </p:nvSpPr>
        <p:spPr>
          <a:xfrm xmlns:a="http://schemas.openxmlformats.org/drawingml/2006/main">
            <a:off x="457200" y="1981200"/>
            <a:ext cx="47625" cy="6000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8400A71-8E76-436F-A438-748312C1FE58}"/>
              </a:ext>
            </a:extLst>
          </p:cNvPr>
          <p:cNvSpPr>
            <a:spLocks xmlns:a="http://schemas.openxmlformats.org/drawingml/2006/main" noGrp="1"/>
          </p:cNvSpPr>
          <p:nvPr/>
        </p:nvSpPr>
        <p:spPr>
          <a:xfrm xmlns:a="http://schemas.openxmlformats.org/drawingml/2006/main">
            <a:off x="457200" y="2581275"/>
            <a:ext cx="11277600" cy="60007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9BE35F2F-4108-4788-8EFB-387AE1D97327}"/>
              </a:ext>
            </a:extLst>
          </p:cNvPr>
          <p:cNvSpPr>
            <a:spLocks xmlns:a="http://schemas.openxmlformats.org/drawingml/2006/main" noGrp="1"/>
          </p:cNvSpPr>
          <p:nvPr/>
        </p:nvSpPr>
        <p:spPr>
          <a:xfrm xmlns:a="http://schemas.openxmlformats.org/drawingml/2006/main">
            <a:off x="457200" y="3181350"/>
            <a:ext cx="11277600" cy="6000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32F4DCA3-9305-46B8-8462-1D24252AF7CD}"/>
              </a:ext>
            </a:extLst>
          </p:cNvPr>
          <p:cNvSpPr>
            <a:spLocks xmlns:a="http://schemas.openxmlformats.org/drawingml/2006/main" noGrp="1"/>
          </p:cNvSpPr>
          <p:nvPr/>
        </p:nvSpPr>
        <p:spPr>
          <a:xfrm xmlns:a="http://schemas.openxmlformats.org/drawingml/2006/main">
            <a:off x="457200" y="3781425"/>
            <a:ext cx="11277600" cy="60007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732ACBE8-EA59-41B5-8C89-197585C9653A}"/>
              </a:ext>
            </a:extLst>
          </p:cNvPr>
          <p:cNvSpPr>
            <a:spLocks xmlns:a="http://schemas.openxmlformats.org/drawingml/2006/main" noGrp="1"/>
          </p:cNvSpPr>
          <p:nvPr/>
        </p:nvSpPr>
        <p:spPr>
          <a:xfrm xmlns:a="http://schemas.openxmlformats.org/drawingml/2006/main">
            <a:off x="457200" y="4381500"/>
            <a:ext cx="11277600" cy="6000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003B68CC-8975-4761-BCEA-D59EE515A7AF}"/>
              </a:ext>
            </a:extLst>
          </p:cNvPr>
          <p:cNvSpPr>
            <a:spLocks xmlns:a="http://schemas.openxmlformats.org/drawingml/2006/main" noGrp="1"/>
          </p:cNvSpPr>
          <p:nvPr/>
        </p:nvSpPr>
        <p:spPr>
          <a:xfrm xmlns:a="http://schemas.openxmlformats.org/drawingml/2006/main">
            <a:off x="590550" y="1704975"/>
            <a:ext cx="3009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DECISION</a:t>
            </a:r>
          </a:p>
        </p:txBody>
      </p:sp>
      <p:sp>
        <p:nvSpPr>
          <p:cNvPr id="17" name="">
            <a:extLst xmlns:a="http://schemas.openxmlformats.org/drawingml/2006/main">
              <a:ext uri="{FF2B5EF4-FFF2-40B4-BE49-F238E27FC236}">
                <a16:creationId xmlns:a16="http://schemas.microsoft.com/office/drawing/2014/main" id="{CEE77AA5-2BDC-4FA2-90BA-44114DF50E12}"/>
              </a:ext>
            </a:extLst>
          </p:cNvPr>
          <p:cNvSpPr>
            <a:spLocks xmlns:a="http://schemas.openxmlformats.org/drawingml/2006/main" noGrp="1"/>
          </p:cNvSpPr>
          <p:nvPr/>
        </p:nvSpPr>
        <p:spPr>
          <a:xfrm xmlns:a="http://schemas.openxmlformats.org/drawingml/2006/main">
            <a:off x="3829050" y="1704975"/>
            <a:ext cx="3390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BUYS</a:t>
            </a:r>
          </a:p>
        </p:txBody>
      </p:sp>
      <p:sp>
        <p:nvSpPr>
          <p:cNvPr id="18" name="">
            <a:extLst xmlns:a="http://schemas.openxmlformats.org/drawingml/2006/main">
              <a:ext uri="{FF2B5EF4-FFF2-40B4-BE49-F238E27FC236}">
                <a16:creationId xmlns:a16="http://schemas.microsoft.com/office/drawing/2014/main" id="{11F72579-7627-4E0C-953B-FA83061DE18F}"/>
              </a:ext>
            </a:extLst>
          </p:cNvPr>
          <p:cNvSpPr>
            <a:spLocks xmlns:a="http://schemas.openxmlformats.org/drawingml/2006/main" noGrp="1"/>
          </p:cNvSpPr>
          <p:nvPr/>
        </p:nvSpPr>
        <p:spPr>
          <a:xfrm xmlns:a="http://schemas.openxmlformats.org/drawingml/2006/main">
            <a:off x="7448550" y="1704975"/>
            <a:ext cx="4191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ASKS OF THE DESIGN</a:t>
            </a:r>
          </a:p>
        </p:txBody>
      </p:sp>
      <p:sp>
        <p:nvSpPr>
          <p:cNvPr id="19" name="">
            <a:extLst xmlns:a="http://schemas.openxmlformats.org/drawingml/2006/main">
              <a:ext uri="{FF2B5EF4-FFF2-40B4-BE49-F238E27FC236}">
                <a16:creationId xmlns:a16="http://schemas.microsoft.com/office/drawing/2014/main" id="{9796F989-EC2D-4CBD-B5EA-AB884A284D8C}"/>
              </a:ext>
            </a:extLst>
          </p:cNvPr>
          <p:cNvSpPr>
            <a:spLocks xmlns:a="http://schemas.openxmlformats.org/drawingml/2006/main" noGrp="1"/>
          </p:cNvSpPr>
          <p:nvPr/>
        </p:nvSpPr>
        <p:spPr>
          <a:xfrm xmlns:a="http://schemas.openxmlformats.org/drawingml/2006/main">
            <a:off x="590550" y="2066925"/>
            <a:ext cx="3009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Loop in a hardware datapath, processor outside it</a:t>
            </a:r>
          </a:p>
        </p:txBody>
      </p:sp>
      <p:sp>
        <p:nvSpPr>
          <p:cNvPr id="20" name="">
            <a:extLst xmlns:a="http://schemas.openxmlformats.org/drawingml/2006/main">
              <a:ext uri="{FF2B5EF4-FFF2-40B4-BE49-F238E27FC236}">
                <a16:creationId xmlns:a16="http://schemas.microsoft.com/office/drawing/2014/main" id="{F0457D02-4092-4BC1-880B-A0FEE6B718D5}"/>
              </a:ext>
            </a:extLst>
          </p:cNvPr>
          <p:cNvSpPr>
            <a:spLocks xmlns:a="http://schemas.openxmlformats.org/drawingml/2006/main" noGrp="1"/>
          </p:cNvSpPr>
          <p:nvPr/>
        </p:nvSpPr>
        <p:spPr>
          <a:xfrm xmlns:a="http://schemas.openxmlformats.org/drawingml/2006/main">
            <a:off x="3829050" y="2066925"/>
            <a:ext cx="3390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Fixed loop latency, under 1 µs</a:t>
            </a:r>
          </a:p>
        </p:txBody>
      </p:sp>
      <p:sp>
        <p:nvSpPr>
          <p:cNvPr id="21" name="">
            <a:extLst xmlns:a="http://schemas.openxmlformats.org/drawingml/2006/main">
              <a:ext uri="{FF2B5EF4-FFF2-40B4-BE49-F238E27FC236}">
                <a16:creationId xmlns:a16="http://schemas.microsoft.com/office/drawing/2014/main" id="{F4000108-5046-41C8-9695-A11B015C7DA2}"/>
              </a:ext>
            </a:extLst>
          </p:cNvPr>
          <p:cNvSpPr>
            <a:spLocks xmlns:a="http://schemas.openxmlformats.org/drawingml/2006/main" noGrp="1"/>
          </p:cNvSpPr>
          <p:nvPr/>
        </p:nvSpPr>
        <p:spPr>
          <a:xfrm xmlns:a="http://schemas.openxmlformats.org/drawingml/2006/main">
            <a:off x="7448550" y="2066925"/>
            <a:ext cx="4191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The 1 µs deadline must hold while the processor runs CAN-FD traffic on the same bus</a:t>
            </a:r>
          </a:p>
        </p:txBody>
      </p:sp>
      <p:sp>
        <p:nvSpPr>
          <p:cNvPr id="22" name="">
            <a:extLst xmlns:a="http://schemas.openxmlformats.org/drawingml/2006/main">
              <a:ext uri="{FF2B5EF4-FFF2-40B4-BE49-F238E27FC236}">
                <a16:creationId xmlns:a16="http://schemas.microsoft.com/office/drawing/2014/main" id="{45E57AF8-F115-4884-9B20-C62A2A439E0F}"/>
              </a:ext>
            </a:extLst>
          </p:cNvPr>
          <p:cNvSpPr>
            <a:spLocks xmlns:a="http://schemas.openxmlformats.org/drawingml/2006/main" noGrp="1"/>
          </p:cNvSpPr>
          <p:nvPr/>
        </p:nvSpPr>
        <p:spPr>
          <a:xfrm xmlns:a="http://schemas.openxmlformats.org/drawingml/2006/main">
            <a:off x="590550" y="2667000"/>
            <a:ext cx="3009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130 nm BCD, not an advanced node</a:t>
            </a:r>
          </a:p>
        </p:txBody>
      </p:sp>
      <p:sp>
        <p:nvSpPr>
          <p:cNvPr id="23" name="">
            <a:extLst xmlns:a="http://schemas.openxmlformats.org/drawingml/2006/main">
              <a:ext uri="{FF2B5EF4-FFF2-40B4-BE49-F238E27FC236}">
                <a16:creationId xmlns:a16="http://schemas.microsoft.com/office/drawing/2014/main" id="{2BBCA6F5-984A-41B1-80E7-32485F004FE5}"/>
              </a:ext>
            </a:extLst>
          </p:cNvPr>
          <p:cNvSpPr>
            <a:spLocks xmlns:a="http://schemas.openxmlformats.org/drawingml/2006/main" noGrp="1"/>
          </p:cNvSpPr>
          <p:nvPr/>
        </p:nvSpPr>
        <p:spPr>
          <a:xfrm xmlns:a="http://schemas.openxmlformats.org/drawingml/2006/main">
            <a:off x="3829050" y="2667000"/>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Logic and 5 V to 120 V power devices on one die</a:t>
            </a:r>
          </a:p>
        </p:txBody>
      </p:sp>
      <p:sp>
        <p:nvSpPr>
          <p:cNvPr id="24" name="">
            <a:extLst xmlns:a="http://schemas.openxmlformats.org/drawingml/2006/main">
              <a:ext uri="{FF2B5EF4-FFF2-40B4-BE49-F238E27FC236}">
                <a16:creationId xmlns:a16="http://schemas.microsoft.com/office/drawing/2014/main" id="{408A1C60-1776-4030-B751-850A669A4566}"/>
              </a:ext>
            </a:extLst>
          </p:cNvPr>
          <p:cNvSpPr>
            <a:spLocks xmlns:a="http://schemas.openxmlformats.org/drawingml/2006/main" noGrp="1"/>
          </p:cNvSpPr>
          <p:nvPr/>
        </p:nvSpPr>
        <p:spPr>
          <a:xfrm xmlns:a="http://schemas.openxmlformats.org/drawingml/2006/main">
            <a:off x="7448550" y="2667000"/>
            <a:ext cx="4191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Guard rings and separate grounds keep switching edges out of the 16-bit ADC</a:t>
            </a:r>
          </a:p>
        </p:txBody>
      </p:sp>
      <p:sp>
        <p:nvSpPr>
          <p:cNvPr id="25" name="">
            <a:extLst xmlns:a="http://schemas.openxmlformats.org/drawingml/2006/main">
              <a:ext uri="{FF2B5EF4-FFF2-40B4-BE49-F238E27FC236}">
                <a16:creationId xmlns:a16="http://schemas.microsoft.com/office/drawing/2014/main" id="{B7660E4A-A522-45F7-98D0-2295F9EBE91F}"/>
              </a:ext>
            </a:extLst>
          </p:cNvPr>
          <p:cNvSpPr>
            <a:spLocks xmlns:a="http://schemas.openxmlformats.org/drawingml/2006/main" noGrp="1"/>
          </p:cNvSpPr>
          <p:nvPr/>
        </p:nvSpPr>
        <p:spPr>
          <a:xfrm xmlns:a="http://schemas.openxmlformats.org/drawingml/2006/main">
            <a:off x="590550" y="3267075"/>
            <a:ext cx="3009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ReRAM for stored parameters</a:t>
            </a:r>
          </a:p>
        </p:txBody>
      </p:sp>
      <p:sp>
        <p:nvSpPr>
          <p:cNvPr id="26" name="">
            <a:extLst xmlns:a="http://schemas.openxmlformats.org/drawingml/2006/main">
              <a:ext uri="{FF2B5EF4-FFF2-40B4-BE49-F238E27FC236}">
                <a16:creationId xmlns:a16="http://schemas.microsoft.com/office/drawing/2014/main" id="{5DAB7085-FD08-47CF-B1C7-17089B1BCBCD}"/>
              </a:ext>
            </a:extLst>
          </p:cNvPr>
          <p:cNvSpPr>
            <a:spLocks xmlns:a="http://schemas.openxmlformats.org/drawingml/2006/main" noGrp="1"/>
          </p:cNvSpPr>
          <p:nvPr/>
        </p:nvSpPr>
        <p:spPr>
          <a:xfrm xmlns:a="http://schemas.openxmlformats.org/drawingml/2006/main">
            <a:off x="3829050" y="3267075"/>
            <a:ext cx="3390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256 KB on die, expandable to 1 MB</a:t>
            </a:r>
          </a:p>
        </p:txBody>
      </p:sp>
      <p:sp>
        <p:nvSpPr>
          <p:cNvPr id="27" name="">
            <a:extLst xmlns:a="http://schemas.openxmlformats.org/drawingml/2006/main">
              <a:ext uri="{FF2B5EF4-FFF2-40B4-BE49-F238E27FC236}">
                <a16:creationId xmlns:a16="http://schemas.microsoft.com/office/drawing/2014/main" id="{2805F1B0-D25C-452B-8540-C0EE9FB92A2E}"/>
              </a:ext>
            </a:extLst>
          </p:cNvPr>
          <p:cNvSpPr>
            <a:spLocks xmlns:a="http://schemas.openxmlformats.org/drawingml/2006/main" noGrp="1"/>
          </p:cNvSpPr>
          <p:nvPr/>
        </p:nvSpPr>
        <p:spPr>
          <a:xfrm xmlns:a="http://schemas.openxmlformats.org/drawingml/2006/main">
            <a:off x="7448550" y="3267075"/>
            <a:ext cx="4191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ECC and scrubbing, because retention falls quickly above 125 °C junction</a:t>
            </a:r>
          </a:p>
        </p:txBody>
      </p:sp>
      <p:sp>
        <p:nvSpPr>
          <p:cNvPr id="28" name="">
            <a:extLst xmlns:a="http://schemas.openxmlformats.org/drawingml/2006/main">
              <a:ext uri="{FF2B5EF4-FFF2-40B4-BE49-F238E27FC236}">
                <a16:creationId xmlns:a16="http://schemas.microsoft.com/office/drawing/2014/main" id="{B9582FAF-F6C7-446A-9C66-A61F6FC24020}"/>
              </a:ext>
            </a:extLst>
          </p:cNvPr>
          <p:cNvSpPr>
            <a:spLocks xmlns:a="http://schemas.openxmlformats.org/drawingml/2006/main" noGrp="1"/>
          </p:cNvSpPr>
          <p:nvPr/>
        </p:nvSpPr>
        <p:spPr>
          <a:xfrm xmlns:a="http://schemas.openxmlformats.org/drawingml/2006/main">
            <a:off x="590550" y="3867150"/>
            <a:ext cx="3009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Three half-bridge pre-drivers on die</a:t>
            </a:r>
          </a:p>
        </p:txBody>
      </p:sp>
      <p:sp>
        <p:nvSpPr>
          <p:cNvPr id="29" name="">
            <a:extLst xmlns:a="http://schemas.openxmlformats.org/drawingml/2006/main">
              <a:ext uri="{FF2B5EF4-FFF2-40B4-BE49-F238E27FC236}">
                <a16:creationId xmlns:a16="http://schemas.microsoft.com/office/drawing/2014/main" id="{897857DA-BCE1-49C8-9B58-360809580BBA}"/>
              </a:ext>
            </a:extLst>
          </p:cNvPr>
          <p:cNvSpPr>
            <a:spLocks xmlns:a="http://schemas.openxmlformats.org/drawingml/2006/main" noGrp="1"/>
          </p:cNvSpPr>
          <p:nvPr/>
        </p:nvSpPr>
        <p:spPr>
          <a:xfrm xmlns:a="http://schemas.openxmlformats.org/drawingml/2006/main">
            <a:off x="3829050" y="3867150"/>
            <a:ext cx="3390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No second gate-driver chip</a:t>
            </a:r>
          </a:p>
        </p:txBody>
      </p:sp>
      <p:sp>
        <p:nvSpPr>
          <p:cNvPr id="30" name="">
            <a:extLst xmlns:a="http://schemas.openxmlformats.org/drawingml/2006/main">
              <a:ext uri="{FF2B5EF4-FFF2-40B4-BE49-F238E27FC236}">
                <a16:creationId xmlns:a16="http://schemas.microsoft.com/office/drawing/2014/main" id="{3F20DC2B-036B-4F4D-AD73-B13157E403B3}"/>
              </a:ext>
            </a:extLst>
          </p:cNvPr>
          <p:cNvSpPr>
            <a:spLocks xmlns:a="http://schemas.openxmlformats.org/drawingml/2006/main" noGrp="1"/>
          </p:cNvSpPr>
          <p:nvPr/>
        </p:nvSpPr>
        <p:spPr>
          <a:xfrm xmlns:a="http://schemas.openxmlformats.org/drawingml/2006/main">
            <a:off x="7448550" y="3867150"/>
            <a:ext cx="4191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Dead-time insertion fine enough to hold as gate thresholds drift with temperature</a:t>
            </a:r>
          </a:p>
        </p:txBody>
      </p:sp>
      <p:sp>
        <p:nvSpPr>
          <p:cNvPr id="31" name="">
            <a:extLst xmlns:a="http://schemas.openxmlformats.org/drawingml/2006/main">
              <a:ext uri="{FF2B5EF4-FFF2-40B4-BE49-F238E27FC236}">
                <a16:creationId xmlns:a16="http://schemas.microsoft.com/office/drawing/2014/main" id="{A33B9878-03A1-40DA-A68A-FDE6DF13AF40}"/>
              </a:ext>
            </a:extLst>
          </p:cNvPr>
          <p:cNvSpPr>
            <a:spLocks xmlns:a="http://schemas.openxmlformats.org/drawingml/2006/main" noGrp="1"/>
          </p:cNvSpPr>
          <p:nvPr/>
        </p:nvSpPr>
        <p:spPr>
          <a:xfrm xmlns:a="http://schemas.openxmlformats.org/drawingml/2006/main">
            <a:off x="590550" y="4467225"/>
            <a:ext cx="3009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Sine or trapezoid lookup; star or delta at runtime</a:t>
            </a:r>
          </a:p>
        </p:txBody>
      </p:sp>
      <p:sp>
        <p:nvSpPr>
          <p:cNvPr id="32" name="">
            <a:extLst xmlns:a="http://schemas.openxmlformats.org/drawingml/2006/main">
              <a:ext uri="{FF2B5EF4-FFF2-40B4-BE49-F238E27FC236}">
                <a16:creationId xmlns:a16="http://schemas.microsoft.com/office/drawing/2014/main" id="{1BF8F17A-27F0-4D00-8234-D3E459D79C11}"/>
              </a:ext>
            </a:extLst>
          </p:cNvPr>
          <p:cNvSpPr>
            <a:spLocks xmlns:a="http://schemas.openxmlformats.org/drawingml/2006/main" noGrp="1"/>
          </p:cNvSpPr>
          <p:nvPr/>
        </p:nvSpPr>
        <p:spPr>
          <a:xfrm xmlns:a="http://schemas.openxmlformats.org/drawingml/2006/main">
            <a:off x="3829050" y="4467225"/>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Sinusoidal or six-step drive, either winding, one part</a:t>
            </a:r>
          </a:p>
        </p:txBody>
      </p:sp>
      <p:sp>
        <p:nvSpPr>
          <p:cNvPr id="33" name="">
            <a:extLst xmlns:a="http://schemas.openxmlformats.org/drawingml/2006/main">
              <a:ext uri="{FF2B5EF4-FFF2-40B4-BE49-F238E27FC236}">
                <a16:creationId xmlns:a16="http://schemas.microsoft.com/office/drawing/2014/main" id="{63CCDFAD-FC23-4037-88AF-EED4E22DBC4B}"/>
              </a:ext>
            </a:extLst>
          </p:cNvPr>
          <p:cNvSpPr>
            <a:spLocks xmlns:a="http://schemas.openxmlformats.org/drawingml/2006/main" noGrp="1"/>
          </p:cNvSpPr>
          <p:nvPr/>
        </p:nvSpPr>
        <p:spPr>
          <a:xfrm xmlns:a="http://schemas.openxmlformats.org/drawingml/2006/main">
            <a:off x="7448550" y="4467225"/>
            <a:ext cx="4191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Mode and winding are set by the host at configuration, not inside the loop</a:t>
            </a:r>
          </a:p>
        </p:txBody>
      </p:sp>
      <p:sp>
        <p:nvSpPr>
          <p:cNvPr id="34" name="">
            <a:extLst xmlns:a="http://schemas.openxmlformats.org/drawingml/2006/main">
              <a:ext uri="{FF2B5EF4-FFF2-40B4-BE49-F238E27FC236}">
                <a16:creationId xmlns:a16="http://schemas.microsoft.com/office/drawing/2014/main" id="{CBEA8596-375A-42EE-8B79-26DB86F79F5D}"/>
              </a:ext>
            </a:extLst>
          </p:cNvPr>
          <p:cNvSpPr>
            <a:spLocks xmlns:a="http://schemas.openxmlformats.org/drawingml/2006/main" noGrp="1"/>
          </p:cNvSpPr>
          <p:nvPr/>
        </p:nvSpPr>
        <p:spPr>
          <a:xfrm xmlns:a="http://schemas.openxmlformats.org/drawingml/2006/main">
            <a:off x="457200" y="5191125"/>
            <a:ext cx="11277600" cy="704850"/>
          </a:xfrm>
          <a:prstGeom xmlns:a="http://schemas.openxmlformats.org/drawingml/2006/main" prst="roundRect">
            <a:avLst>
              <a:gd name="adj" fmla="val 10811"/>
            </a:avLst>
          </a:prstGeom>
          <a:solidFill xmlns:a="http://schemas.openxmlformats.org/drawingml/2006/main">
            <a:srgbClr val="0A1628"/>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7CE5F822-8746-4D84-8E0A-4B7B99AC5AD3}"/>
              </a:ext>
            </a:extLst>
          </p:cNvPr>
          <p:cNvSpPr>
            <a:spLocks xmlns:a="http://schemas.openxmlformats.org/drawingml/2006/main" noGrp="1"/>
          </p:cNvSpPr>
          <p:nvPr/>
        </p:nvSpPr>
        <p:spPr>
          <a:xfrm xmlns:a="http://schemas.openxmlformats.org/drawingml/2006/main">
            <a:off x="685800" y="5314950"/>
            <a:ext cx="10820400" cy="457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b="1">
                <a:solidFill>
                  <a:srgbClr val="FFFFFF"/>
                </a:solidFill>
                <a:latin typeface="Arial"/>
                <a:ea typeface="Arial"/>
                <a:cs typeface="Arial"/>
              </a:defRPr>
            </a:pPr>
            <a:r>
              <a:t>Rows 1 to 4 are the four questions on slide 9. None is answered yet; each needs simulation, layout or silicon data.</a:t>
            </a:r>
          </a:p>
        </p:txBody>
      </p:sp>
    </p:spTree>
    <p:extLst>
      <p:ext uri="{BB962C8B-B14F-4D97-AF65-F5344CB8AC3E}">
        <p14:creationId xmlns:p14="http://schemas.microsoft.com/office/powerpoint/2010/main" val="2104387003"/>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44" name="">
            <a:extLst xmlns:a="http://schemas.openxmlformats.org/drawingml/2006/main">
              <a:ext uri="{FF2B5EF4-FFF2-40B4-BE49-F238E27FC236}">
                <a16:creationId xmlns:a16="http://schemas.microsoft.com/office/drawing/2014/main" id="{39989FED-522F-48AD-BFE9-8D94202091B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AAD6D78-9F94-46EB-9FBE-E1E9E2A2357B}"/>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06 · KEY DATA FLOW</a:t>
            </a:r>
          </a:p>
        </p:txBody>
      </p:sp>
      <p:sp>
        <p:nvSpPr>
          <p:cNvPr id="3" name="">
            <a:extLst xmlns:a="http://schemas.openxmlformats.org/drawingml/2006/main">
              <a:ext uri="{FF2B5EF4-FFF2-40B4-BE49-F238E27FC236}">
                <a16:creationId xmlns:a16="http://schemas.microsoft.com/office/drawing/2014/main" id="{267A0C70-5F13-4D58-9A9E-FE5F2721F2E2}"/>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Torque command reaches the gates in four steps</a:t>
            </a:r>
          </a:p>
        </p:txBody>
      </p:sp>
      <p:sp>
        <p:nvSpPr>
          <p:cNvPr id="4" name="">
            <a:extLst xmlns:a="http://schemas.openxmlformats.org/drawingml/2006/main">
              <a:ext uri="{FF2B5EF4-FFF2-40B4-BE49-F238E27FC236}">
                <a16:creationId xmlns:a16="http://schemas.microsoft.com/office/drawing/2014/main" id="{037F873F-F260-451D-97DE-469A70D0B8FF}"/>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Steps 2 to 4 are hardware; the hardware PID tuning latency target is under 1 µs.</a:t>
            </a:r>
          </a:p>
        </p:txBody>
      </p:sp>
      <p:sp>
        <p:nvSpPr>
          <p:cNvPr id="5" name="">
            <a:extLst xmlns:a="http://schemas.openxmlformats.org/drawingml/2006/main">
              <a:ext uri="{FF2B5EF4-FFF2-40B4-BE49-F238E27FC236}">
                <a16:creationId xmlns:a16="http://schemas.microsoft.com/office/drawing/2014/main" id="{39626582-EBAF-411A-A02F-458587553BBD}"/>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E4DB333-3C04-4921-8667-3D0A08931139}"/>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7E92610-4092-4E1D-AE92-2D0E3A6758F2}"/>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745383F6-51E8-44A2-8661-757A09ECA3E0}"/>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07</a:t>
            </a:r>
          </a:p>
        </p:txBody>
      </p:sp>
      <p:sp>
        <p:nvSpPr>
          <p:cNvPr id="9" name="">
            <a:extLst xmlns:a="http://schemas.openxmlformats.org/drawingml/2006/main">
              <a:ext uri="{FF2B5EF4-FFF2-40B4-BE49-F238E27FC236}">
                <a16:creationId xmlns:a16="http://schemas.microsoft.com/office/drawing/2014/main" id="{FC7945D5-F725-43C4-B91E-1A8D32D19CF2}"/>
              </a:ext>
            </a:extLst>
          </p:cNvPr>
          <p:cNvSpPr>
            <a:spLocks xmlns:a="http://schemas.openxmlformats.org/drawingml/2006/main" noGrp="1"/>
          </p:cNvSpPr>
          <p:nvPr/>
        </p:nvSpPr>
        <p:spPr>
          <a:xfrm xmlns:a="http://schemas.openxmlformats.org/drawingml/2006/main">
            <a:off x="457200" y="1657350"/>
            <a:ext cx="2505075" cy="2333625"/>
          </a:xfrm>
          <a:prstGeom xmlns:a="http://schemas.openxmlformats.org/drawingml/2006/main" prst="roundRect">
            <a:avLst>
              <a:gd name="adj" fmla="val 3265"/>
            </a:avLst>
          </a:prstGeom>
          <a:solidFill xmlns:a="http://schemas.openxmlformats.org/drawingml/2006/main">
            <a:srgbClr val="F8FAFC"/>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45F57E24-10E9-4A63-B687-99A2F322F2DF}"/>
              </a:ext>
            </a:extLst>
          </p:cNvPr>
          <p:cNvSpPr>
            <a:spLocks xmlns:a="http://schemas.openxmlformats.org/drawingml/2006/main" noGrp="1"/>
          </p:cNvSpPr>
          <p:nvPr/>
        </p:nvSpPr>
        <p:spPr>
          <a:xfrm xmlns:a="http://schemas.openxmlformats.org/drawingml/2006/main">
            <a:off x="457200" y="1657350"/>
            <a:ext cx="2505075" cy="476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04146AA-9DC3-4BD7-AD7A-03CC8889A350}"/>
              </a:ext>
            </a:extLst>
          </p:cNvPr>
          <p:cNvSpPr>
            <a:spLocks xmlns:a="http://schemas.openxmlformats.org/drawingml/2006/main" noGrp="1"/>
          </p:cNvSpPr>
          <p:nvPr/>
        </p:nvSpPr>
        <p:spPr>
          <a:xfrm xmlns:a="http://schemas.openxmlformats.org/drawingml/2006/main">
            <a:off x="3019425" y="2690813"/>
            <a:ext cx="3048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2" name="">
            <a:extLst xmlns:a="http://schemas.openxmlformats.org/drawingml/2006/main">
              <a:ext uri="{FF2B5EF4-FFF2-40B4-BE49-F238E27FC236}">
                <a16:creationId xmlns:a16="http://schemas.microsoft.com/office/drawing/2014/main" id="{EB75DFD0-5EDC-43DC-BFF5-D57AC0B6FD3D}"/>
              </a:ext>
            </a:extLst>
          </p:cNvPr>
          <p:cNvSpPr>
            <a:spLocks xmlns:a="http://schemas.openxmlformats.org/drawingml/2006/main" noGrp="1"/>
          </p:cNvSpPr>
          <p:nvPr/>
        </p:nvSpPr>
        <p:spPr>
          <a:xfrm xmlns:a="http://schemas.openxmlformats.org/drawingml/2006/main">
            <a:off x="3381375" y="1657350"/>
            <a:ext cx="2505075" cy="2333625"/>
          </a:xfrm>
          <a:prstGeom xmlns:a="http://schemas.openxmlformats.org/drawingml/2006/main" prst="roundRect">
            <a:avLst>
              <a:gd name="adj" fmla="val 3265"/>
            </a:avLst>
          </a:prstGeom>
          <a:solidFill xmlns:a="http://schemas.openxmlformats.org/drawingml/2006/main">
            <a:srgbClr val="FFFFFF"/>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D2DE55FC-8328-481A-A77F-03366266008F}"/>
              </a:ext>
            </a:extLst>
          </p:cNvPr>
          <p:cNvSpPr>
            <a:spLocks xmlns:a="http://schemas.openxmlformats.org/drawingml/2006/main" noGrp="1"/>
          </p:cNvSpPr>
          <p:nvPr/>
        </p:nvSpPr>
        <p:spPr>
          <a:xfrm xmlns:a="http://schemas.openxmlformats.org/drawingml/2006/main">
            <a:off x="3381375" y="1657350"/>
            <a:ext cx="2505075"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EF5D91B-AA9F-4D64-8AED-D218CE5D07E2}"/>
              </a:ext>
            </a:extLst>
          </p:cNvPr>
          <p:cNvSpPr>
            <a:spLocks xmlns:a="http://schemas.openxmlformats.org/drawingml/2006/main" noGrp="1"/>
          </p:cNvSpPr>
          <p:nvPr/>
        </p:nvSpPr>
        <p:spPr>
          <a:xfrm xmlns:a="http://schemas.openxmlformats.org/drawingml/2006/main">
            <a:off x="5943600" y="2690813"/>
            <a:ext cx="3048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5" name="">
            <a:extLst xmlns:a="http://schemas.openxmlformats.org/drawingml/2006/main">
              <a:ext uri="{FF2B5EF4-FFF2-40B4-BE49-F238E27FC236}">
                <a16:creationId xmlns:a16="http://schemas.microsoft.com/office/drawing/2014/main" id="{4DD91E8C-2363-47FA-8F69-EF035A2DA74C}"/>
              </a:ext>
            </a:extLst>
          </p:cNvPr>
          <p:cNvSpPr>
            <a:spLocks xmlns:a="http://schemas.openxmlformats.org/drawingml/2006/main" noGrp="1"/>
          </p:cNvSpPr>
          <p:nvPr/>
        </p:nvSpPr>
        <p:spPr>
          <a:xfrm xmlns:a="http://schemas.openxmlformats.org/drawingml/2006/main">
            <a:off x="6305550" y="1657350"/>
            <a:ext cx="2505075" cy="2333625"/>
          </a:xfrm>
          <a:prstGeom xmlns:a="http://schemas.openxmlformats.org/drawingml/2006/main" prst="roundRect">
            <a:avLst>
              <a:gd name="adj" fmla="val 3265"/>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1238BAB2-DFD5-4E98-8E91-479E8E38C7E0}"/>
              </a:ext>
            </a:extLst>
          </p:cNvPr>
          <p:cNvSpPr>
            <a:spLocks xmlns:a="http://schemas.openxmlformats.org/drawingml/2006/main" noGrp="1"/>
          </p:cNvSpPr>
          <p:nvPr/>
        </p:nvSpPr>
        <p:spPr>
          <a:xfrm xmlns:a="http://schemas.openxmlformats.org/drawingml/2006/main">
            <a:off x="6305550" y="1657350"/>
            <a:ext cx="2505075"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A1E3C779-47ED-497D-B191-107B71F62908}"/>
              </a:ext>
            </a:extLst>
          </p:cNvPr>
          <p:cNvSpPr>
            <a:spLocks xmlns:a="http://schemas.openxmlformats.org/drawingml/2006/main" noGrp="1"/>
          </p:cNvSpPr>
          <p:nvPr/>
        </p:nvSpPr>
        <p:spPr>
          <a:xfrm xmlns:a="http://schemas.openxmlformats.org/drawingml/2006/main">
            <a:off x="8867775" y="2690813"/>
            <a:ext cx="3048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8" name="">
            <a:extLst xmlns:a="http://schemas.openxmlformats.org/drawingml/2006/main">
              <a:ext uri="{FF2B5EF4-FFF2-40B4-BE49-F238E27FC236}">
                <a16:creationId xmlns:a16="http://schemas.microsoft.com/office/drawing/2014/main" id="{AA62D297-58D1-4F41-8CBB-07A960EE9C4E}"/>
              </a:ext>
            </a:extLst>
          </p:cNvPr>
          <p:cNvSpPr>
            <a:spLocks xmlns:a="http://schemas.openxmlformats.org/drawingml/2006/main" noGrp="1"/>
          </p:cNvSpPr>
          <p:nvPr/>
        </p:nvSpPr>
        <p:spPr>
          <a:xfrm xmlns:a="http://schemas.openxmlformats.org/drawingml/2006/main">
            <a:off x="9229725" y="1657350"/>
            <a:ext cx="2505075" cy="2333625"/>
          </a:xfrm>
          <a:prstGeom xmlns:a="http://schemas.openxmlformats.org/drawingml/2006/main" prst="roundRect">
            <a:avLst>
              <a:gd name="adj" fmla="val 3265"/>
            </a:avLst>
          </a:prstGeom>
          <a:solidFill xmlns:a="http://schemas.openxmlformats.org/drawingml/2006/main">
            <a:srgbClr val="FFFFFF"/>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3CFC0DE3-9F98-496F-B7AD-8D6AE58F37F3}"/>
              </a:ext>
            </a:extLst>
          </p:cNvPr>
          <p:cNvSpPr>
            <a:spLocks xmlns:a="http://schemas.openxmlformats.org/drawingml/2006/main" noGrp="1"/>
          </p:cNvSpPr>
          <p:nvPr/>
        </p:nvSpPr>
        <p:spPr>
          <a:xfrm xmlns:a="http://schemas.openxmlformats.org/drawingml/2006/main">
            <a:off x="9229725" y="1657350"/>
            <a:ext cx="2505075"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8FE4EC78-1D04-4101-896C-07F56BA74803}"/>
              </a:ext>
            </a:extLst>
          </p:cNvPr>
          <p:cNvSpPr>
            <a:spLocks xmlns:a="http://schemas.openxmlformats.org/drawingml/2006/main" noGrp="1"/>
          </p:cNvSpPr>
          <p:nvPr/>
        </p:nvSpPr>
        <p:spPr>
          <a:xfrm xmlns:a="http://schemas.openxmlformats.org/drawingml/2006/main">
            <a:off x="647700" y="1866900"/>
            <a:ext cx="285750" cy="2857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CD12CAF-683E-410D-8F40-4C9FD1DB98ED}"/>
              </a:ext>
            </a:extLst>
          </p:cNvPr>
          <p:cNvSpPr>
            <a:spLocks xmlns:a="http://schemas.openxmlformats.org/drawingml/2006/main" noGrp="1"/>
          </p:cNvSpPr>
          <p:nvPr/>
        </p:nvSpPr>
        <p:spPr>
          <a:xfrm xmlns:a="http://schemas.openxmlformats.org/drawingml/2006/main">
            <a:off x="3571875" y="1866900"/>
            <a:ext cx="285750" cy="2857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518ED333-1A4C-4381-891E-8522D48ED24F}"/>
              </a:ext>
            </a:extLst>
          </p:cNvPr>
          <p:cNvSpPr>
            <a:spLocks xmlns:a="http://schemas.openxmlformats.org/drawingml/2006/main" noGrp="1"/>
          </p:cNvSpPr>
          <p:nvPr/>
        </p:nvSpPr>
        <p:spPr>
          <a:xfrm xmlns:a="http://schemas.openxmlformats.org/drawingml/2006/main">
            <a:off x="6496050" y="1866900"/>
            <a:ext cx="285750" cy="2857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04D0E08-CF4C-434B-BFC7-EB747C458214}"/>
              </a:ext>
            </a:extLst>
          </p:cNvPr>
          <p:cNvSpPr>
            <a:spLocks xmlns:a="http://schemas.openxmlformats.org/drawingml/2006/main" noGrp="1"/>
          </p:cNvSpPr>
          <p:nvPr/>
        </p:nvSpPr>
        <p:spPr>
          <a:xfrm xmlns:a="http://schemas.openxmlformats.org/drawingml/2006/main">
            <a:off x="9420225" y="1866900"/>
            <a:ext cx="285750" cy="2857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993447B6-F100-4967-BAAE-46CBA4245537}"/>
              </a:ext>
            </a:extLst>
          </p:cNvPr>
          <p:cNvSpPr>
            <a:spLocks xmlns:a="http://schemas.openxmlformats.org/drawingml/2006/main" noGrp="1"/>
          </p:cNvSpPr>
          <p:nvPr/>
        </p:nvSpPr>
        <p:spPr>
          <a:xfrm xmlns:a="http://schemas.openxmlformats.org/drawingml/2006/main">
            <a:off x="647700" y="2247900"/>
            <a:ext cx="2124075"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Command</a:t>
            </a:r>
          </a:p>
        </p:txBody>
      </p:sp>
      <p:sp>
        <p:nvSpPr>
          <p:cNvPr id="25" name="">
            <a:extLst xmlns:a="http://schemas.openxmlformats.org/drawingml/2006/main">
              <a:ext uri="{FF2B5EF4-FFF2-40B4-BE49-F238E27FC236}">
                <a16:creationId xmlns:a16="http://schemas.microsoft.com/office/drawing/2014/main" id="{A626C0EA-2BB3-4849-AEF7-7A4471E29D00}"/>
              </a:ext>
            </a:extLst>
          </p:cNvPr>
          <p:cNvSpPr>
            <a:spLocks xmlns:a="http://schemas.openxmlformats.org/drawingml/2006/main" noGrp="1"/>
          </p:cNvSpPr>
          <p:nvPr/>
        </p:nvSpPr>
        <p:spPr>
          <a:xfrm xmlns:a="http://schemas.openxmlformats.org/drawingml/2006/main">
            <a:off x="647700" y="2571750"/>
            <a:ext cx="2124075"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Speed, torque, halt and brake commands reach the host over its interfaces.</a:t>
            </a:r>
          </a:p>
        </p:txBody>
      </p:sp>
      <p:sp>
        <p:nvSpPr>
          <p:cNvPr id="26" name="">
            <a:extLst xmlns:a="http://schemas.openxmlformats.org/drawingml/2006/main">
              <a:ext uri="{FF2B5EF4-FFF2-40B4-BE49-F238E27FC236}">
                <a16:creationId xmlns:a16="http://schemas.microsoft.com/office/drawing/2014/main" id="{A1653B0F-127B-4F3B-A6ED-0BD525DA27D1}"/>
              </a:ext>
            </a:extLst>
          </p:cNvPr>
          <p:cNvSpPr>
            <a:spLocks xmlns:a="http://schemas.openxmlformats.org/drawingml/2006/main" noGrp="1"/>
          </p:cNvSpPr>
          <p:nvPr/>
        </p:nvSpPr>
        <p:spPr>
          <a:xfrm xmlns:a="http://schemas.openxmlformats.org/drawingml/2006/main">
            <a:off x="3571875" y="2247900"/>
            <a:ext cx="2124075"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Compute</a:t>
            </a:r>
          </a:p>
        </p:txBody>
      </p:sp>
      <p:sp>
        <p:nvSpPr>
          <p:cNvPr id="27" name="">
            <a:extLst xmlns:a="http://schemas.openxmlformats.org/drawingml/2006/main">
              <a:ext uri="{FF2B5EF4-FFF2-40B4-BE49-F238E27FC236}">
                <a16:creationId xmlns:a16="http://schemas.microsoft.com/office/drawing/2014/main" id="{CCE6D3FD-84FC-49D3-A1EC-7DE6D0FCFEFE}"/>
              </a:ext>
            </a:extLst>
          </p:cNvPr>
          <p:cNvSpPr>
            <a:spLocks xmlns:a="http://schemas.openxmlformats.org/drawingml/2006/main" noGrp="1"/>
          </p:cNvSpPr>
          <p:nvPr/>
        </p:nvSpPr>
        <p:spPr>
          <a:xfrm xmlns:a="http://schemas.openxmlformats.org/drawingml/2006/main">
            <a:off x="3571875" y="2571750"/>
            <a:ext cx="2124075" cy="1247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datapath turns the torque command into phase drive: PID, CORDIC, inverse Park and Clarke, waveform lookup.</a:t>
            </a:r>
          </a:p>
        </p:txBody>
      </p:sp>
      <p:sp>
        <p:nvSpPr>
          <p:cNvPr id="28" name="">
            <a:extLst xmlns:a="http://schemas.openxmlformats.org/drawingml/2006/main">
              <a:ext uri="{FF2B5EF4-FFF2-40B4-BE49-F238E27FC236}">
                <a16:creationId xmlns:a16="http://schemas.microsoft.com/office/drawing/2014/main" id="{218E6437-2041-4EF7-B247-C787BA06145C}"/>
              </a:ext>
            </a:extLst>
          </p:cNvPr>
          <p:cNvSpPr>
            <a:spLocks xmlns:a="http://schemas.openxmlformats.org/drawingml/2006/main" noGrp="1"/>
          </p:cNvSpPr>
          <p:nvPr/>
        </p:nvSpPr>
        <p:spPr>
          <a:xfrm xmlns:a="http://schemas.openxmlformats.org/drawingml/2006/main">
            <a:off x="6496050" y="2247900"/>
            <a:ext cx="2124075"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Drive</a:t>
            </a:r>
          </a:p>
        </p:txBody>
      </p:sp>
      <p:sp>
        <p:nvSpPr>
          <p:cNvPr id="29" name="">
            <a:extLst xmlns:a="http://schemas.openxmlformats.org/drawingml/2006/main">
              <a:ext uri="{FF2B5EF4-FFF2-40B4-BE49-F238E27FC236}">
                <a16:creationId xmlns:a16="http://schemas.microsoft.com/office/drawing/2014/main" id="{E65B5407-2546-45B4-86D7-C3050CD2663B}"/>
              </a:ext>
            </a:extLst>
          </p:cNvPr>
          <p:cNvSpPr>
            <a:spLocks xmlns:a="http://schemas.openxmlformats.org/drawingml/2006/main" noGrp="1"/>
          </p:cNvSpPr>
          <p:nvPr/>
        </p:nvSpPr>
        <p:spPr>
          <a:xfrm xmlns:a="http://schemas.openxmlformats.org/drawingml/2006/main">
            <a:off x="6496050" y="2571750"/>
            <a:ext cx="2124075"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PWM, seven channels to 200 kHz, drives the three half-bridge pre-drivers.</a:t>
            </a:r>
          </a:p>
        </p:txBody>
      </p:sp>
      <p:sp>
        <p:nvSpPr>
          <p:cNvPr id="30" name="">
            <a:extLst xmlns:a="http://schemas.openxmlformats.org/drawingml/2006/main">
              <a:ext uri="{FF2B5EF4-FFF2-40B4-BE49-F238E27FC236}">
                <a16:creationId xmlns:a16="http://schemas.microsoft.com/office/drawing/2014/main" id="{1C2A11B0-4D0A-48F2-9B51-7B8C218417D6}"/>
              </a:ext>
            </a:extLst>
          </p:cNvPr>
          <p:cNvSpPr>
            <a:spLocks xmlns:a="http://schemas.openxmlformats.org/drawingml/2006/main" noGrp="1"/>
          </p:cNvSpPr>
          <p:nvPr/>
        </p:nvSpPr>
        <p:spPr>
          <a:xfrm xmlns:a="http://schemas.openxmlformats.org/drawingml/2006/main">
            <a:off x="9420225" y="2247900"/>
            <a:ext cx="2124075"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Feedback</a:t>
            </a:r>
          </a:p>
        </p:txBody>
      </p:sp>
      <p:sp>
        <p:nvSpPr>
          <p:cNvPr id="31" name="">
            <a:extLst xmlns:a="http://schemas.openxmlformats.org/drawingml/2006/main">
              <a:ext uri="{FF2B5EF4-FFF2-40B4-BE49-F238E27FC236}">
                <a16:creationId xmlns:a16="http://schemas.microsoft.com/office/drawing/2014/main" id="{3310D3AD-0DBA-4A59-91AF-18ADF6A67557}"/>
              </a:ext>
            </a:extLst>
          </p:cNvPr>
          <p:cNvSpPr>
            <a:spLocks xmlns:a="http://schemas.openxmlformats.org/drawingml/2006/main" noGrp="1"/>
          </p:cNvSpPr>
          <p:nvPr/>
        </p:nvSpPr>
        <p:spPr>
          <a:xfrm xmlns:a="http://schemas.openxmlformats.org/drawingml/2006/main">
            <a:off x="9420225" y="2571750"/>
            <a:ext cx="2124075"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Phase current and rotor angle feed back and close the PID loop.</a:t>
            </a:r>
          </a:p>
        </p:txBody>
      </p:sp>
      <p:sp>
        <p:nvSpPr>
          <p:cNvPr id="32" name="">
            <a:extLst xmlns:a="http://schemas.openxmlformats.org/drawingml/2006/main">
              <a:ext uri="{FF2B5EF4-FFF2-40B4-BE49-F238E27FC236}">
                <a16:creationId xmlns:a16="http://schemas.microsoft.com/office/drawing/2014/main" id="{5CDDF230-7514-4ED4-84BE-154EC27B66B5}"/>
              </a:ext>
            </a:extLst>
          </p:cNvPr>
          <p:cNvSpPr>
            <a:spLocks xmlns:a="http://schemas.openxmlformats.org/drawingml/2006/main" noGrp="1"/>
          </p:cNvSpPr>
          <p:nvPr/>
        </p:nvSpPr>
        <p:spPr>
          <a:xfrm xmlns:a="http://schemas.openxmlformats.org/drawingml/2006/main">
            <a:off x="647700" y="1866900"/>
            <a:ext cx="285750" cy="2857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33" name="">
            <a:extLst xmlns:a="http://schemas.openxmlformats.org/drawingml/2006/main">
              <a:ext uri="{FF2B5EF4-FFF2-40B4-BE49-F238E27FC236}">
                <a16:creationId xmlns:a16="http://schemas.microsoft.com/office/drawing/2014/main" id="{40648609-8CDB-4F43-BA03-EF8E44212E95}"/>
              </a:ext>
            </a:extLst>
          </p:cNvPr>
          <p:cNvSpPr>
            <a:spLocks xmlns:a="http://schemas.openxmlformats.org/drawingml/2006/main" noGrp="1"/>
          </p:cNvSpPr>
          <p:nvPr/>
        </p:nvSpPr>
        <p:spPr>
          <a:xfrm xmlns:a="http://schemas.openxmlformats.org/drawingml/2006/main">
            <a:off x="3571875" y="1866900"/>
            <a:ext cx="285750" cy="2857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34" name="">
            <a:extLst xmlns:a="http://schemas.openxmlformats.org/drawingml/2006/main">
              <a:ext uri="{FF2B5EF4-FFF2-40B4-BE49-F238E27FC236}">
                <a16:creationId xmlns:a16="http://schemas.microsoft.com/office/drawing/2014/main" id="{563B67D1-7C86-4ACB-984C-E2650BC1075F}"/>
              </a:ext>
            </a:extLst>
          </p:cNvPr>
          <p:cNvSpPr>
            <a:spLocks xmlns:a="http://schemas.openxmlformats.org/drawingml/2006/main" noGrp="1"/>
          </p:cNvSpPr>
          <p:nvPr/>
        </p:nvSpPr>
        <p:spPr>
          <a:xfrm xmlns:a="http://schemas.openxmlformats.org/drawingml/2006/main">
            <a:off x="6496050" y="1866900"/>
            <a:ext cx="285750" cy="2857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35" name="">
            <a:extLst xmlns:a="http://schemas.openxmlformats.org/drawingml/2006/main">
              <a:ext uri="{FF2B5EF4-FFF2-40B4-BE49-F238E27FC236}">
                <a16:creationId xmlns:a16="http://schemas.microsoft.com/office/drawing/2014/main" id="{88843B88-5B57-478C-9C8A-CD056BBF7545}"/>
              </a:ext>
            </a:extLst>
          </p:cNvPr>
          <p:cNvSpPr>
            <a:spLocks xmlns:a="http://schemas.openxmlformats.org/drawingml/2006/main" noGrp="1"/>
          </p:cNvSpPr>
          <p:nvPr/>
        </p:nvSpPr>
        <p:spPr>
          <a:xfrm xmlns:a="http://schemas.openxmlformats.org/drawingml/2006/main">
            <a:off x="9420225" y="1866900"/>
            <a:ext cx="285750" cy="2857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36" name="">
            <a:extLst xmlns:a="http://schemas.openxmlformats.org/drawingml/2006/main">
              <a:ext uri="{FF2B5EF4-FFF2-40B4-BE49-F238E27FC236}">
                <a16:creationId xmlns:a16="http://schemas.microsoft.com/office/drawing/2014/main" id="{0AEAF72D-F21D-494E-A54B-A10489EDBFAD}"/>
              </a:ext>
            </a:extLst>
          </p:cNvPr>
          <p:cNvSpPr>
            <a:spLocks xmlns:a="http://schemas.openxmlformats.org/drawingml/2006/main" noGrp="1"/>
          </p:cNvSpPr>
          <p:nvPr/>
        </p:nvSpPr>
        <p:spPr>
          <a:xfrm xmlns:a="http://schemas.openxmlformats.org/drawingml/2006/main">
            <a:off x="457200" y="4200525"/>
            <a:ext cx="5543550" cy="1381125"/>
          </a:xfrm>
          <a:prstGeom xmlns:a="http://schemas.openxmlformats.org/drawingml/2006/main" prst="roundRect">
            <a:avLst>
              <a:gd name="adj" fmla="val 5517"/>
            </a:avLst>
          </a:prstGeom>
          <a:solidFill xmlns:a="http://schemas.openxmlformats.org/drawingml/2006/main">
            <a:srgbClr val="F8FAFC"/>
          </a:solidFill>
          <a:ln xmlns:a="http://schemas.openxmlformats.org/drawingml/2006/main" w="9525">
            <a:solidFill>
              <a:srgbClr val="E2E8F0"/>
            </a:solidFill>
            <a:prstDash val="solid"/>
          </a:ln>
        </p:spPr>
      </p:sp>
      <p:sp>
        <p:nvSpPr>
          <p:cNvPr id="37" name="">
            <a:extLst xmlns:a="http://schemas.openxmlformats.org/drawingml/2006/main">
              <a:ext uri="{FF2B5EF4-FFF2-40B4-BE49-F238E27FC236}">
                <a16:creationId xmlns:a16="http://schemas.microsoft.com/office/drawing/2014/main" id="{77897DE1-C8BB-40EB-B997-1618D2BEF385}"/>
              </a:ext>
            </a:extLst>
          </p:cNvPr>
          <p:cNvSpPr>
            <a:spLocks xmlns:a="http://schemas.openxmlformats.org/drawingml/2006/main" noGrp="1"/>
          </p:cNvSpPr>
          <p:nvPr/>
        </p:nvSpPr>
        <p:spPr>
          <a:xfrm xmlns:a="http://schemas.openxmlformats.org/drawingml/2006/main">
            <a:off x="457200" y="4200525"/>
            <a:ext cx="57150" cy="13811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75B55CCF-4D99-4C97-B9B7-7DE80BA0D034}"/>
              </a:ext>
            </a:extLst>
          </p:cNvPr>
          <p:cNvSpPr>
            <a:spLocks xmlns:a="http://schemas.openxmlformats.org/drawingml/2006/main" noGrp="1"/>
          </p:cNvSpPr>
          <p:nvPr/>
        </p:nvSpPr>
        <p:spPr>
          <a:xfrm xmlns:a="http://schemas.openxmlformats.org/drawingml/2006/main">
            <a:off x="685800" y="439102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 · Fault path</a:t>
            </a:r>
          </a:p>
        </p:txBody>
      </p:sp>
      <p:sp>
        <p:nvSpPr>
          <p:cNvPr id="39" name="">
            <a:extLst xmlns:a="http://schemas.openxmlformats.org/drawingml/2006/main">
              <a:ext uri="{FF2B5EF4-FFF2-40B4-BE49-F238E27FC236}">
                <a16:creationId xmlns:a16="http://schemas.microsoft.com/office/drawing/2014/main" id="{C952B158-9D5B-4B6F-83CF-3F47E3D19AA2}"/>
              </a:ext>
            </a:extLst>
          </p:cNvPr>
          <p:cNvSpPr>
            <a:spLocks xmlns:a="http://schemas.openxmlformats.org/drawingml/2006/main" noGrp="1"/>
          </p:cNvSpPr>
          <p:nvPr/>
        </p:nvSpPr>
        <p:spPr>
          <a:xfrm xmlns:a="http://schemas.openxmlformats.org/drawingml/2006/main">
            <a:off x="685800" y="4772025"/>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thermal, overcurrent or overvoltage fault shuts the gates and latches. The trip sits in the power path, beside the pre-drivers.</a:t>
            </a:r>
          </a:p>
        </p:txBody>
      </p:sp>
      <p:sp>
        <p:nvSpPr>
          <p:cNvPr id="40" name="">
            <a:extLst xmlns:a="http://schemas.openxmlformats.org/drawingml/2006/main">
              <a:ext uri="{FF2B5EF4-FFF2-40B4-BE49-F238E27FC236}">
                <a16:creationId xmlns:a16="http://schemas.microsoft.com/office/drawing/2014/main" id="{3C7FC539-591C-4905-A262-4656AB41722F}"/>
              </a:ext>
            </a:extLst>
          </p:cNvPr>
          <p:cNvSpPr>
            <a:spLocks xmlns:a="http://schemas.openxmlformats.org/drawingml/2006/main" noGrp="1"/>
          </p:cNvSpPr>
          <p:nvPr/>
        </p:nvSpPr>
        <p:spPr>
          <a:xfrm xmlns:a="http://schemas.openxmlformats.org/drawingml/2006/main">
            <a:off x="6191250" y="4200525"/>
            <a:ext cx="5543550" cy="1381125"/>
          </a:xfrm>
          <a:prstGeom xmlns:a="http://schemas.openxmlformats.org/drawingml/2006/main" prst="roundRect">
            <a:avLst>
              <a:gd name="adj" fmla="val 5517"/>
            </a:avLst>
          </a:prstGeom>
          <a:solidFill xmlns:a="http://schemas.openxmlformats.org/drawingml/2006/main">
            <a:srgbClr val="F8FAFC"/>
          </a:solidFill>
          <a:ln xmlns:a="http://schemas.openxmlformats.org/drawingml/2006/main" w="9525">
            <a:solidFill>
              <a:srgbClr val="E2E8F0"/>
            </a:solidFill>
            <a:prstDash val="solid"/>
          </a:ln>
        </p:spPr>
      </p:sp>
      <p:sp>
        <p:nvSpPr>
          <p:cNvPr id="41" name="">
            <a:extLst xmlns:a="http://schemas.openxmlformats.org/drawingml/2006/main">
              <a:ext uri="{FF2B5EF4-FFF2-40B4-BE49-F238E27FC236}">
                <a16:creationId xmlns:a16="http://schemas.microsoft.com/office/drawing/2014/main" id="{03B62883-9E4C-4E3E-A2B3-6E83B86E0155}"/>
              </a:ext>
            </a:extLst>
          </p:cNvPr>
          <p:cNvSpPr>
            <a:spLocks xmlns:a="http://schemas.openxmlformats.org/drawingml/2006/main" noGrp="1"/>
          </p:cNvSpPr>
          <p:nvPr/>
        </p:nvSpPr>
        <p:spPr>
          <a:xfrm xmlns:a="http://schemas.openxmlformats.org/drawingml/2006/main">
            <a:off x="6191250" y="4200525"/>
            <a:ext cx="57150" cy="1381125"/>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D62E5649-F3F8-4E0A-80EA-4B7D22C3C0BD}"/>
              </a:ext>
            </a:extLst>
          </p:cNvPr>
          <p:cNvSpPr>
            <a:spLocks xmlns:a="http://schemas.openxmlformats.org/drawingml/2006/main" noGrp="1"/>
          </p:cNvSpPr>
          <p:nvPr/>
        </p:nvSpPr>
        <p:spPr>
          <a:xfrm xmlns:a="http://schemas.openxmlformats.org/drawingml/2006/main">
            <a:off x="6419850" y="439102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Where the processor sits</a:t>
            </a:r>
          </a:p>
        </p:txBody>
      </p:sp>
      <p:sp>
        <p:nvSpPr>
          <p:cNvPr id="43" name="">
            <a:extLst xmlns:a="http://schemas.openxmlformats.org/drawingml/2006/main">
              <a:ext uri="{FF2B5EF4-FFF2-40B4-BE49-F238E27FC236}">
                <a16:creationId xmlns:a16="http://schemas.microsoft.com/office/drawing/2014/main" id="{DB3FED86-37E0-4C9F-9839-5870239CDEC0}"/>
              </a:ext>
            </a:extLst>
          </p:cNvPr>
          <p:cNvSpPr>
            <a:spLocks xmlns:a="http://schemas.openxmlformats.org/drawingml/2006/main" noGrp="1"/>
          </p:cNvSpPr>
          <p:nvPr/>
        </p:nvSpPr>
        <p:spPr>
          <a:xfrm xmlns:a="http://schemas.openxmlformats.org/drawingml/2006/main">
            <a:off x="6419850" y="4772025"/>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DGridRiscV core configures the loop and supervises it. Steps 2 to 4 run without it, so the loop latency is fixed.</a:t>
            </a:r>
          </a:p>
        </p:txBody>
      </p:sp>
    </p:spTree>
    <p:extLst>
      <p:ext uri="{BB962C8B-B14F-4D97-AF65-F5344CB8AC3E}">
        <p14:creationId xmlns:p14="http://schemas.microsoft.com/office/powerpoint/2010/main" val="788614560"/>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52" name="">
            <a:extLst xmlns:a="http://schemas.openxmlformats.org/drawingml/2006/main">
              <a:ext uri="{FF2B5EF4-FFF2-40B4-BE49-F238E27FC236}">
                <a16:creationId xmlns:a16="http://schemas.microsoft.com/office/drawing/2014/main" id="{2B72C305-0EC0-4C13-A30A-82DD1357609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77D7CC9-CE82-4C89-AB57-4C6F3C1EA970}"/>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07 · ARCHITECTURE TARGETS</a:t>
            </a:r>
          </a:p>
        </p:txBody>
      </p:sp>
      <p:sp>
        <p:nvSpPr>
          <p:cNvPr id="3" name="">
            <a:extLst xmlns:a="http://schemas.openxmlformats.org/drawingml/2006/main">
              <a:ext uri="{FF2B5EF4-FFF2-40B4-BE49-F238E27FC236}">
                <a16:creationId xmlns:a16="http://schemas.microsoft.com/office/drawing/2014/main" id="{ABD721FC-AFA6-456C-87B7-D8C44AFB86B4}"/>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Every figure is a target; none is measured yet</a:t>
            </a:r>
          </a:p>
        </p:txBody>
      </p:sp>
      <p:sp>
        <p:nvSpPr>
          <p:cNvPr id="4" name="">
            <a:extLst xmlns:a="http://schemas.openxmlformats.org/drawingml/2006/main">
              <a:ext uri="{FF2B5EF4-FFF2-40B4-BE49-F238E27FC236}">
                <a16:creationId xmlns:a16="http://schemas.microsoft.com/office/drawing/2014/main" id="{D99BD0A2-FE52-4BD5-894F-579B5AB4C5AB}"/>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Architecture targets from the SKU-1 product page. No figure below comes from measured silicon.</a:t>
            </a:r>
          </a:p>
        </p:txBody>
      </p:sp>
      <p:sp>
        <p:nvSpPr>
          <p:cNvPr id="5" name="">
            <a:extLst xmlns:a="http://schemas.openxmlformats.org/drawingml/2006/main">
              <a:ext uri="{FF2B5EF4-FFF2-40B4-BE49-F238E27FC236}">
                <a16:creationId xmlns:a16="http://schemas.microsoft.com/office/drawing/2014/main" id="{763D5EBF-6424-4B77-84E2-8E95A14A874B}"/>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4A69275-0814-4C5F-9595-655A34F98ED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9DF153A-18AC-45B2-8F75-A9A2DBCAAF4F}"/>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F8E78D85-2178-4777-BBE3-89598486ECA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08</a:t>
            </a:r>
          </a:p>
        </p:txBody>
      </p:sp>
      <p:sp>
        <p:nvSpPr>
          <p:cNvPr id="9" name="">
            <a:extLst xmlns:a="http://schemas.openxmlformats.org/drawingml/2006/main">
              <a:ext uri="{FF2B5EF4-FFF2-40B4-BE49-F238E27FC236}">
                <a16:creationId xmlns:a16="http://schemas.microsoft.com/office/drawing/2014/main" id="{E6C314B0-60FF-4458-83C6-0498A6E11CB3}"/>
              </a:ext>
            </a:extLst>
          </p:cNvPr>
          <p:cNvSpPr>
            <a:spLocks xmlns:a="http://schemas.openxmlformats.org/drawingml/2006/main" noGrp="1"/>
          </p:cNvSpPr>
          <p:nvPr/>
        </p:nvSpPr>
        <p:spPr>
          <a:xfrm xmlns:a="http://schemas.openxmlformats.org/drawingml/2006/main">
            <a:off x="457200" y="160020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F8D8BFA-367C-42CA-B2E9-751E2B90B2C2}"/>
              </a:ext>
            </a:extLst>
          </p:cNvPr>
          <p:cNvSpPr>
            <a:spLocks xmlns:a="http://schemas.openxmlformats.org/drawingml/2006/main" noGrp="1"/>
          </p:cNvSpPr>
          <p:nvPr/>
        </p:nvSpPr>
        <p:spPr>
          <a:xfrm xmlns:a="http://schemas.openxmlformats.org/drawingml/2006/main">
            <a:off x="457200" y="198120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62CA36E9-5D0A-40FA-A507-CF02C2173A2A}"/>
              </a:ext>
            </a:extLst>
          </p:cNvPr>
          <p:cNvSpPr>
            <a:spLocks xmlns:a="http://schemas.openxmlformats.org/drawingml/2006/main" noGrp="1"/>
          </p:cNvSpPr>
          <p:nvPr/>
        </p:nvSpPr>
        <p:spPr>
          <a:xfrm xmlns:a="http://schemas.openxmlformats.org/drawingml/2006/main">
            <a:off x="457200" y="2400300"/>
            <a:ext cx="11277600" cy="4191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2" name="">
            <a:extLst xmlns:a="http://schemas.openxmlformats.org/drawingml/2006/main">
              <a:ext uri="{FF2B5EF4-FFF2-40B4-BE49-F238E27FC236}">
                <a16:creationId xmlns:a16="http://schemas.microsoft.com/office/drawing/2014/main" id="{2FF276A1-EE78-41D4-81B9-0FA444FAA606}"/>
              </a:ext>
            </a:extLst>
          </p:cNvPr>
          <p:cNvSpPr>
            <a:spLocks xmlns:a="http://schemas.openxmlformats.org/drawingml/2006/main" noGrp="1"/>
          </p:cNvSpPr>
          <p:nvPr/>
        </p:nvSpPr>
        <p:spPr>
          <a:xfrm xmlns:a="http://schemas.openxmlformats.org/drawingml/2006/main">
            <a:off x="457200" y="281940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A53FB434-60C0-41AE-BF2C-26A0608C0D33}"/>
              </a:ext>
            </a:extLst>
          </p:cNvPr>
          <p:cNvSpPr>
            <a:spLocks xmlns:a="http://schemas.openxmlformats.org/drawingml/2006/main" noGrp="1"/>
          </p:cNvSpPr>
          <p:nvPr/>
        </p:nvSpPr>
        <p:spPr>
          <a:xfrm xmlns:a="http://schemas.openxmlformats.org/drawingml/2006/main">
            <a:off x="457200" y="3238500"/>
            <a:ext cx="11277600" cy="4191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C484F5D6-E450-4AC1-A84A-9B6E939C0D6A}"/>
              </a:ext>
            </a:extLst>
          </p:cNvPr>
          <p:cNvSpPr>
            <a:spLocks xmlns:a="http://schemas.openxmlformats.org/drawingml/2006/main" noGrp="1"/>
          </p:cNvSpPr>
          <p:nvPr/>
        </p:nvSpPr>
        <p:spPr>
          <a:xfrm xmlns:a="http://schemas.openxmlformats.org/drawingml/2006/main">
            <a:off x="457200" y="365760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033B75A7-0D63-41FD-87C4-73E9C23C927A}"/>
              </a:ext>
            </a:extLst>
          </p:cNvPr>
          <p:cNvSpPr>
            <a:spLocks xmlns:a="http://schemas.openxmlformats.org/drawingml/2006/main" noGrp="1"/>
          </p:cNvSpPr>
          <p:nvPr/>
        </p:nvSpPr>
        <p:spPr>
          <a:xfrm xmlns:a="http://schemas.openxmlformats.org/drawingml/2006/main">
            <a:off x="457200" y="4076700"/>
            <a:ext cx="11277600" cy="4191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9BD80DA1-5B1E-4A37-A1FB-E9B54B655778}"/>
              </a:ext>
            </a:extLst>
          </p:cNvPr>
          <p:cNvSpPr>
            <a:spLocks xmlns:a="http://schemas.openxmlformats.org/drawingml/2006/main" noGrp="1"/>
          </p:cNvSpPr>
          <p:nvPr/>
        </p:nvSpPr>
        <p:spPr>
          <a:xfrm xmlns:a="http://schemas.openxmlformats.org/drawingml/2006/main">
            <a:off x="457200" y="449580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7" name="">
            <a:extLst xmlns:a="http://schemas.openxmlformats.org/drawingml/2006/main">
              <a:ext uri="{FF2B5EF4-FFF2-40B4-BE49-F238E27FC236}">
                <a16:creationId xmlns:a16="http://schemas.microsoft.com/office/drawing/2014/main" id="{59B69BE1-B3D0-4A84-8B29-A20A2CE3BAEC}"/>
              </a:ext>
            </a:extLst>
          </p:cNvPr>
          <p:cNvSpPr>
            <a:spLocks xmlns:a="http://schemas.openxmlformats.org/drawingml/2006/main" noGrp="1"/>
          </p:cNvSpPr>
          <p:nvPr/>
        </p:nvSpPr>
        <p:spPr>
          <a:xfrm xmlns:a="http://schemas.openxmlformats.org/drawingml/2006/main">
            <a:off x="590550" y="1704975"/>
            <a:ext cx="2019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PARAMETER</a:t>
            </a:r>
          </a:p>
        </p:txBody>
      </p:sp>
      <p:sp>
        <p:nvSpPr>
          <p:cNvPr id="18" name="">
            <a:extLst xmlns:a="http://schemas.openxmlformats.org/drawingml/2006/main">
              <a:ext uri="{FF2B5EF4-FFF2-40B4-BE49-F238E27FC236}">
                <a16:creationId xmlns:a16="http://schemas.microsoft.com/office/drawing/2014/main" id="{5F28BED4-F18C-4E6D-BF27-665A535141B3}"/>
              </a:ext>
            </a:extLst>
          </p:cNvPr>
          <p:cNvSpPr>
            <a:spLocks xmlns:a="http://schemas.openxmlformats.org/drawingml/2006/main" noGrp="1"/>
          </p:cNvSpPr>
          <p:nvPr/>
        </p:nvSpPr>
        <p:spPr>
          <a:xfrm xmlns:a="http://schemas.openxmlformats.org/drawingml/2006/main">
            <a:off x="2838450" y="1704975"/>
            <a:ext cx="65151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ARCHITECTURE TARGET</a:t>
            </a:r>
          </a:p>
        </p:txBody>
      </p:sp>
      <p:sp>
        <p:nvSpPr>
          <p:cNvPr id="19" name="">
            <a:extLst xmlns:a="http://schemas.openxmlformats.org/drawingml/2006/main">
              <a:ext uri="{FF2B5EF4-FFF2-40B4-BE49-F238E27FC236}">
                <a16:creationId xmlns:a16="http://schemas.microsoft.com/office/drawing/2014/main" id="{D30410C0-F14E-4D1D-BAFD-850537B52167}"/>
              </a:ext>
            </a:extLst>
          </p:cNvPr>
          <p:cNvSpPr>
            <a:spLocks xmlns:a="http://schemas.openxmlformats.org/drawingml/2006/main" noGrp="1"/>
          </p:cNvSpPr>
          <p:nvPr/>
        </p:nvSpPr>
        <p:spPr>
          <a:xfrm xmlns:a="http://schemas.openxmlformats.org/drawingml/2006/main">
            <a:off x="9582150" y="1704975"/>
            <a:ext cx="20574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STATUS</a:t>
            </a:r>
          </a:p>
        </p:txBody>
      </p:sp>
      <p:sp>
        <p:nvSpPr>
          <p:cNvPr id="20" name="">
            <a:extLst xmlns:a="http://schemas.openxmlformats.org/drawingml/2006/main">
              <a:ext uri="{FF2B5EF4-FFF2-40B4-BE49-F238E27FC236}">
                <a16:creationId xmlns:a16="http://schemas.microsoft.com/office/drawing/2014/main" id="{40BFBCC9-779E-47C6-A0DE-1A7DB82BB2FC}"/>
              </a:ext>
            </a:extLst>
          </p:cNvPr>
          <p:cNvSpPr>
            <a:spLocks xmlns:a="http://schemas.openxmlformats.org/drawingml/2006/main" noGrp="1"/>
          </p:cNvSpPr>
          <p:nvPr/>
        </p:nvSpPr>
        <p:spPr>
          <a:xfrm xmlns:a="http://schemas.openxmlformats.org/drawingml/2006/main">
            <a:off x="590550" y="20669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Process</a:t>
            </a:r>
          </a:p>
        </p:txBody>
      </p:sp>
      <p:sp>
        <p:nvSpPr>
          <p:cNvPr id="21" name="">
            <a:extLst xmlns:a="http://schemas.openxmlformats.org/drawingml/2006/main">
              <a:ext uri="{FF2B5EF4-FFF2-40B4-BE49-F238E27FC236}">
                <a16:creationId xmlns:a16="http://schemas.microsoft.com/office/drawing/2014/main" id="{5A4F2FA9-FF73-49AF-AB8A-C79E9DCDC79D}"/>
              </a:ext>
            </a:extLst>
          </p:cNvPr>
          <p:cNvSpPr>
            <a:spLocks xmlns:a="http://schemas.openxmlformats.org/drawingml/2006/main" noGrp="1"/>
          </p:cNvSpPr>
          <p:nvPr/>
        </p:nvSpPr>
        <p:spPr>
          <a:xfrm xmlns:a="http://schemas.openxmlformats.org/drawingml/2006/main">
            <a:off x="2838450" y="20669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130 nm BCD / high-voltage CMOS</a:t>
            </a:r>
          </a:p>
        </p:txBody>
      </p:sp>
      <p:sp>
        <p:nvSpPr>
          <p:cNvPr id="22" name="">
            <a:extLst xmlns:a="http://schemas.openxmlformats.org/drawingml/2006/main">
              <a:ext uri="{FF2B5EF4-FFF2-40B4-BE49-F238E27FC236}">
                <a16:creationId xmlns:a16="http://schemas.microsoft.com/office/drawing/2014/main" id="{5565026E-E411-45A2-BDD1-6636270C7A93}"/>
              </a:ext>
            </a:extLst>
          </p:cNvPr>
          <p:cNvSpPr>
            <a:spLocks xmlns:a="http://schemas.openxmlformats.org/drawingml/2006/main" noGrp="1"/>
          </p:cNvSpPr>
          <p:nvPr/>
        </p:nvSpPr>
        <p:spPr>
          <a:xfrm xmlns:a="http://schemas.openxmlformats.org/drawingml/2006/main">
            <a:off x="9582150" y="20669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23" name="">
            <a:extLst xmlns:a="http://schemas.openxmlformats.org/drawingml/2006/main">
              <a:ext uri="{FF2B5EF4-FFF2-40B4-BE49-F238E27FC236}">
                <a16:creationId xmlns:a16="http://schemas.microsoft.com/office/drawing/2014/main" id="{833E1DF8-AD44-45AE-BD5A-41D11FAAF937}"/>
              </a:ext>
            </a:extLst>
          </p:cNvPr>
          <p:cNvSpPr>
            <a:spLocks xmlns:a="http://schemas.openxmlformats.org/drawingml/2006/main" noGrp="1"/>
          </p:cNvSpPr>
          <p:nvPr/>
        </p:nvSpPr>
        <p:spPr>
          <a:xfrm xmlns:a="http://schemas.openxmlformats.org/drawingml/2006/main">
            <a:off x="590550" y="24860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High-voltage rail</a:t>
            </a:r>
          </a:p>
        </p:txBody>
      </p:sp>
      <p:sp>
        <p:nvSpPr>
          <p:cNvPr id="24" name="">
            <a:extLst xmlns:a="http://schemas.openxmlformats.org/drawingml/2006/main">
              <a:ext uri="{FF2B5EF4-FFF2-40B4-BE49-F238E27FC236}">
                <a16:creationId xmlns:a16="http://schemas.microsoft.com/office/drawing/2014/main" id="{C411ADCD-896F-4F4E-9B68-B85F3238E178}"/>
              </a:ext>
            </a:extLst>
          </p:cNvPr>
          <p:cNvSpPr>
            <a:spLocks xmlns:a="http://schemas.openxmlformats.org/drawingml/2006/main" noGrp="1"/>
          </p:cNvSpPr>
          <p:nvPr/>
        </p:nvSpPr>
        <p:spPr>
          <a:xfrm xmlns:a="http://schemas.openxmlformats.org/drawingml/2006/main">
            <a:off x="2838450" y="24860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5 V to 120 V, buck-boost pre-driver</a:t>
            </a:r>
          </a:p>
        </p:txBody>
      </p:sp>
      <p:sp>
        <p:nvSpPr>
          <p:cNvPr id="25" name="">
            <a:extLst xmlns:a="http://schemas.openxmlformats.org/drawingml/2006/main">
              <a:ext uri="{FF2B5EF4-FFF2-40B4-BE49-F238E27FC236}">
                <a16:creationId xmlns:a16="http://schemas.microsoft.com/office/drawing/2014/main" id="{A47F2546-A846-4713-B339-4F03F869792D}"/>
              </a:ext>
            </a:extLst>
          </p:cNvPr>
          <p:cNvSpPr>
            <a:spLocks xmlns:a="http://schemas.openxmlformats.org/drawingml/2006/main" noGrp="1"/>
          </p:cNvSpPr>
          <p:nvPr/>
        </p:nvSpPr>
        <p:spPr>
          <a:xfrm xmlns:a="http://schemas.openxmlformats.org/drawingml/2006/main">
            <a:off x="9582150" y="24860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26" name="">
            <a:extLst xmlns:a="http://schemas.openxmlformats.org/drawingml/2006/main">
              <a:ext uri="{FF2B5EF4-FFF2-40B4-BE49-F238E27FC236}">
                <a16:creationId xmlns:a16="http://schemas.microsoft.com/office/drawing/2014/main" id="{1AC7869F-0EF4-4A5E-BE06-8D250C37724D}"/>
              </a:ext>
            </a:extLst>
          </p:cNvPr>
          <p:cNvSpPr>
            <a:spLocks xmlns:a="http://schemas.openxmlformats.org/drawingml/2006/main" noGrp="1"/>
          </p:cNvSpPr>
          <p:nvPr/>
        </p:nvSpPr>
        <p:spPr>
          <a:xfrm xmlns:a="http://schemas.openxmlformats.org/drawingml/2006/main">
            <a:off x="590550" y="29051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Processor</a:t>
            </a:r>
          </a:p>
        </p:txBody>
      </p:sp>
      <p:sp>
        <p:nvSpPr>
          <p:cNvPr id="27" name="">
            <a:extLst xmlns:a="http://schemas.openxmlformats.org/drawingml/2006/main">
              <a:ext uri="{FF2B5EF4-FFF2-40B4-BE49-F238E27FC236}">
                <a16:creationId xmlns:a16="http://schemas.microsoft.com/office/drawing/2014/main" id="{D3760AE7-3F3F-4B55-AE70-4ACBE383877A}"/>
              </a:ext>
            </a:extLst>
          </p:cNvPr>
          <p:cNvSpPr>
            <a:spLocks xmlns:a="http://schemas.openxmlformats.org/drawingml/2006/main" noGrp="1"/>
          </p:cNvSpPr>
          <p:nvPr/>
        </p:nvSpPr>
        <p:spPr>
          <a:xfrm xmlns:a="http://schemas.openxmlformats.org/drawingml/2006/main">
            <a:off x="2838450" y="29051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DGridRiscV (RV32IM) at 200 MHz</a:t>
            </a:r>
          </a:p>
        </p:txBody>
      </p:sp>
      <p:sp>
        <p:nvSpPr>
          <p:cNvPr id="28" name="">
            <a:extLst xmlns:a="http://schemas.openxmlformats.org/drawingml/2006/main">
              <a:ext uri="{FF2B5EF4-FFF2-40B4-BE49-F238E27FC236}">
                <a16:creationId xmlns:a16="http://schemas.microsoft.com/office/drawing/2014/main" id="{BD6591BB-3165-424F-8F05-A38B60CE5337}"/>
              </a:ext>
            </a:extLst>
          </p:cNvPr>
          <p:cNvSpPr>
            <a:spLocks xmlns:a="http://schemas.openxmlformats.org/drawingml/2006/main" noGrp="1"/>
          </p:cNvSpPr>
          <p:nvPr/>
        </p:nvSpPr>
        <p:spPr>
          <a:xfrm xmlns:a="http://schemas.openxmlformats.org/drawingml/2006/main">
            <a:off x="9582150" y="29051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29" name="">
            <a:extLst xmlns:a="http://schemas.openxmlformats.org/drawingml/2006/main">
              <a:ext uri="{FF2B5EF4-FFF2-40B4-BE49-F238E27FC236}">
                <a16:creationId xmlns:a16="http://schemas.microsoft.com/office/drawing/2014/main" id="{4F3F1DDB-335C-4392-991F-CC4D4FC884A0}"/>
              </a:ext>
            </a:extLst>
          </p:cNvPr>
          <p:cNvSpPr>
            <a:spLocks xmlns:a="http://schemas.openxmlformats.org/drawingml/2006/main" noGrp="1"/>
          </p:cNvSpPr>
          <p:nvPr/>
        </p:nvSpPr>
        <p:spPr>
          <a:xfrm xmlns:a="http://schemas.openxmlformats.org/drawingml/2006/main">
            <a:off x="590550" y="33242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Memory</a:t>
            </a:r>
          </a:p>
        </p:txBody>
      </p:sp>
      <p:sp>
        <p:nvSpPr>
          <p:cNvPr id="30" name="">
            <a:extLst xmlns:a="http://schemas.openxmlformats.org/drawingml/2006/main">
              <a:ext uri="{FF2B5EF4-FFF2-40B4-BE49-F238E27FC236}">
                <a16:creationId xmlns:a16="http://schemas.microsoft.com/office/drawing/2014/main" id="{AA376642-DF15-4021-B33F-6B5EBB89AC7C}"/>
              </a:ext>
            </a:extLst>
          </p:cNvPr>
          <p:cNvSpPr>
            <a:spLocks xmlns:a="http://schemas.openxmlformats.org/drawingml/2006/main" noGrp="1"/>
          </p:cNvSpPr>
          <p:nvPr/>
        </p:nvSpPr>
        <p:spPr>
          <a:xfrm xmlns:a="http://schemas.openxmlformats.org/drawingml/2006/main">
            <a:off x="2838450" y="33242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32 KB SRAM (to 256 KB), 256 KB ReRAM (to 1 MB)</a:t>
            </a:r>
          </a:p>
        </p:txBody>
      </p:sp>
      <p:sp>
        <p:nvSpPr>
          <p:cNvPr id="31" name="">
            <a:extLst xmlns:a="http://schemas.openxmlformats.org/drawingml/2006/main">
              <a:ext uri="{FF2B5EF4-FFF2-40B4-BE49-F238E27FC236}">
                <a16:creationId xmlns:a16="http://schemas.microsoft.com/office/drawing/2014/main" id="{8D319126-982A-4523-A6AD-0FBCC2B5D72B}"/>
              </a:ext>
            </a:extLst>
          </p:cNvPr>
          <p:cNvSpPr>
            <a:spLocks xmlns:a="http://schemas.openxmlformats.org/drawingml/2006/main" noGrp="1"/>
          </p:cNvSpPr>
          <p:nvPr/>
        </p:nvSpPr>
        <p:spPr>
          <a:xfrm xmlns:a="http://schemas.openxmlformats.org/drawingml/2006/main">
            <a:off x="9582150" y="33242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32" name="">
            <a:extLst xmlns:a="http://schemas.openxmlformats.org/drawingml/2006/main">
              <a:ext uri="{FF2B5EF4-FFF2-40B4-BE49-F238E27FC236}">
                <a16:creationId xmlns:a16="http://schemas.microsoft.com/office/drawing/2014/main" id="{920B2FD3-8C53-4676-AADF-AAE04B0212B5}"/>
              </a:ext>
            </a:extLst>
          </p:cNvPr>
          <p:cNvSpPr>
            <a:spLocks xmlns:a="http://schemas.openxmlformats.org/drawingml/2006/main" noGrp="1"/>
          </p:cNvSpPr>
          <p:nvPr/>
        </p:nvSpPr>
        <p:spPr>
          <a:xfrm xmlns:a="http://schemas.openxmlformats.org/drawingml/2006/main">
            <a:off x="590550" y="37433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Conversion</a:t>
            </a:r>
          </a:p>
        </p:txBody>
      </p:sp>
      <p:sp>
        <p:nvSpPr>
          <p:cNvPr id="33" name="">
            <a:extLst xmlns:a="http://schemas.openxmlformats.org/drawingml/2006/main">
              <a:ext uri="{FF2B5EF4-FFF2-40B4-BE49-F238E27FC236}">
                <a16:creationId xmlns:a16="http://schemas.microsoft.com/office/drawing/2014/main" id="{9A02406D-CAA6-4943-A118-34D03274D07F}"/>
              </a:ext>
            </a:extLst>
          </p:cNvPr>
          <p:cNvSpPr>
            <a:spLocks xmlns:a="http://schemas.openxmlformats.org/drawingml/2006/main" noGrp="1"/>
          </p:cNvSpPr>
          <p:nvPr/>
        </p:nvSpPr>
        <p:spPr>
          <a:xfrm xmlns:a="http://schemas.openxmlformats.org/drawingml/2006/main">
            <a:off x="2838450" y="37433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16-bit synchronised ADC, three current-sense amplifiers</a:t>
            </a:r>
          </a:p>
        </p:txBody>
      </p:sp>
      <p:sp>
        <p:nvSpPr>
          <p:cNvPr id="34" name="">
            <a:extLst xmlns:a="http://schemas.openxmlformats.org/drawingml/2006/main">
              <a:ext uri="{FF2B5EF4-FFF2-40B4-BE49-F238E27FC236}">
                <a16:creationId xmlns:a16="http://schemas.microsoft.com/office/drawing/2014/main" id="{710EE58C-0852-4FFD-A617-3DC453053C64}"/>
              </a:ext>
            </a:extLst>
          </p:cNvPr>
          <p:cNvSpPr>
            <a:spLocks xmlns:a="http://schemas.openxmlformats.org/drawingml/2006/main" noGrp="1"/>
          </p:cNvSpPr>
          <p:nvPr/>
        </p:nvSpPr>
        <p:spPr>
          <a:xfrm xmlns:a="http://schemas.openxmlformats.org/drawingml/2006/main">
            <a:off x="9582150" y="37433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35" name="">
            <a:extLst xmlns:a="http://schemas.openxmlformats.org/drawingml/2006/main">
              <a:ext uri="{FF2B5EF4-FFF2-40B4-BE49-F238E27FC236}">
                <a16:creationId xmlns:a16="http://schemas.microsoft.com/office/drawing/2014/main" id="{E45F84C9-8708-4C23-997A-024D6B40A3FD}"/>
              </a:ext>
            </a:extLst>
          </p:cNvPr>
          <p:cNvSpPr>
            <a:spLocks xmlns:a="http://schemas.openxmlformats.org/drawingml/2006/main" noGrp="1"/>
          </p:cNvSpPr>
          <p:nvPr/>
        </p:nvSpPr>
        <p:spPr>
          <a:xfrm xmlns:a="http://schemas.openxmlformats.org/drawingml/2006/main">
            <a:off x="590550" y="41624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Control engine</a:t>
            </a:r>
          </a:p>
        </p:txBody>
      </p:sp>
      <p:sp>
        <p:nvSpPr>
          <p:cNvPr id="36" name="">
            <a:extLst xmlns:a="http://schemas.openxmlformats.org/drawingml/2006/main">
              <a:ext uri="{FF2B5EF4-FFF2-40B4-BE49-F238E27FC236}">
                <a16:creationId xmlns:a16="http://schemas.microsoft.com/office/drawing/2014/main" id="{236BFAB1-C201-41D5-B843-DD2758DDB684}"/>
              </a:ext>
            </a:extLst>
          </p:cNvPr>
          <p:cNvSpPr>
            <a:spLocks xmlns:a="http://schemas.openxmlformats.org/drawingml/2006/main" noGrp="1"/>
          </p:cNvSpPr>
          <p:nvPr/>
        </p:nvSpPr>
        <p:spPr>
          <a:xfrm xmlns:a="http://schemas.openxmlformats.org/drawingml/2006/main">
            <a:off x="2838450" y="41624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Hardware PID under 1 µs, CORDIC, inverse Clarke and Park</a:t>
            </a:r>
          </a:p>
        </p:txBody>
      </p:sp>
      <p:sp>
        <p:nvSpPr>
          <p:cNvPr id="37" name="">
            <a:extLst xmlns:a="http://schemas.openxmlformats.org/drawingml/2006/main">
              <a:ext uri="{FF2B5EF4-FFF2-40B4-BE49-F238E27FC236}">
                <a16:creationId xmlns:a16="http://schemas.microsoft.com/office/drawing/2014/main" id="{97AD954E-295E-42C7-ADB7-9572E5CCA109}"/>
              </a:ext>
            </a:extLst>
          </p:cNvPr>
          <p:cNvSpPr>
            <a:spLocks xmlns:a="http://schemas.openxmlformats.org/drawingml/2006/main" noGrp="1"/>
          </p:cNvSpPr>
          <p:nvPr/>
        </p:nvSpPr>
        <p:spPr>
          <a:xfrm xmlns:a="http://schemas.openxmlformats.org/drawingml/2006/main">
            <a:off x="9582150" y="41624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38" name="">
            <a:extLst xmlns:a="http://schemas.openxmlformats.org/drawingml/2006/main">
              <a:ext uri="{FF2B5EF4-FFF2-40B4-BE49-F238E27FC236}">
                <a16:creationId xmlns:a16="http://schemas.microsoft.com/office/drawing/2014/main" id="{A09BE296-C791-4BBC-BCB7-74486F85CBBB}"/>
              </a:ext>
            </a:extLst>
          </p:cNvPr>
          <p:cNvSpPr>
            <a:spLocks xmlns:a="http://schemas.openxmlformats.org/drawingml/2006/main" noGrp="1"/>
          </p:cNvSpPr>
          <p:nvPr/>
        </p:nvSpPr>
        <p:spPr>
          <a:xfrm xmlns:a="http://schemas.openxmlformats.org/drawingml/2006/main">
            <a:off x="590550" y="4581525"/>
            <a:ext cx="2019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PWM</a:t>
            </a:r>
          </a:p>
        </p:txBody>
      </p:sp>
      <p:sp>
        <p:nvSpPr>
          <p:cNvPr id="39" name="">
            <a:extLst xmlns:a="http://schemas.openxmlformats.org/drawingml/2006/main">
              <a:ext uri="{FF2B5EF4-FFF2-40B4-BE49-F238E27FC236}">
                <a16:creationId xmlns:a16="http://schemas.microsoft.com/office/drawing/2014/main" id="{E1F76C3D-B6CA-4CD2-88EA-548FCFD33B03}"/>
              </a:ext>
            </a:extLst>
          </p:cNvPr>
          <p:cNvSpPr>
            <a:spLocks xmlns:a="http://schemas.openxmlformats.org/drawingml/2006/main" noGrp="1"/>
          </p:cNvSpPr>
          <p:nvPr/>
        </p:nvSpPr>
        <p:spPr>
          <a:xfrm xmlns:a="http://schemas.openxmlformats.org/drawingml/2006/main">
            <a:off x="2838450" y="4581525"/>
            <a:ext cx="6515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Seven channels to 200 kHz (six-switch bridge plus one auxiliary)</a:t>
            </a:r>
          </a:p>
        </p:txBody>
      </p:sp>
      <p:sp>
        <p:nvSpPr>
          <p:cNvPr id="40" name="">
            <a:extLst xmlns:a="http://schemas.openxmlformats.org/drawingml/2006/main">
              <a:ext uri="{FF2B5EF4-FFF2-40B4-BE49-F238E27FC236}">
                <a16:creationId xmlns:a16="http://schemas.microsoft.com/office/drawing/2014/main" id="{F0A70DA2-64BB-4D98-B671-FCD15FB856D4}"/>
              </a:ext>
            </a:extLst>
          </p:cNvPr>
          <p:cNvSpPr>
            <a:spLocks xmlns:a="http://schemas.openxmlformats.org/drawingml/2006/main" noGrp="1"/>
          </p:cNvSpPr>
          <p:nvPr/>
        </p:nvSpPr>
        <p:spPr>
          <a:xfrm xmlns:a="http://schemas.openxmlformats.org/drawingml/2006/main">
            <a:off x="9582150" y="4581525"/>
            <a:ext cx="2057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41" name="">
            <a:extLst xmlns:a="http://schemas.openxmlformats.org/drawingml/2006/main">
              <a:ext uri="{FF2B5EF4-FFF2-40B4-BE49-F238E27FC236}">
                <a16:creationId xmlns:a16="http://schemas.microsoft.com/office/drawing/2014/main" id="{471C6F62-9B29-4433-A624-51E6D840786C}"/>
              </a:ext>
            </a:extLst>
          </p:cNvPr>
          <p:cNvSpPr>
            <a:spLocks xmlns:a="http://schemas.openxmlformats.org/drawingml/2006/main" noGrp="1"/>
          </p:cNvSpPr>
          <p:nvPr/>
        </p:nvSpPr>
        <p:spPr>
          <a:xfrm xmlns:a="http://schemas.openxmlformats.org/drawingml/2006/main">
            <a:off x="457200" y="5124450"/>
            <a:ext cx="11277600" cy="876300"/>
          </a:xfrm>
          <a:prstGeom xmlns:a="http://schemas.openxmlformats.org/drawingml/2006/main" prst="roundRect">
            <a:avLst>
              <a:gd name="adj" fmla="val 8696"/>
            </a:avLst>
          </a:prstGeom>
          <a:solidFill xmlns:a="http://schemas.openxmlformats.org/drawingml/2006/main">
            <a:srgbClr val="F4F8FE"/>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980F5C82-27E0-43DC-AFD7-E330C2548465}"/>
              </a:ext>
            </a:extLst>
          </p:cNvPr>
          <p:cNvSpPr>
            <a:spLocks xmlns:a="http://schemas.openxmlformats.org/drawingml/2006/main" noGrp="1"/>
          </p:cNvSpPr>
          <p:nvPr/>
        </p:nvSpPr>
        <p:spPr>
          <a:xfrm xmlns:a="http://schemas.openxmlformats.org/drawingml/2006/main">
            <a:off x="457200" y="5124450"/>
            <a:ext cx="57150" cy="8763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6939878D-7699-4910-8388-DE359BF192E9}"/>
              </a:ext>
            </a:extLst>
          </p:cNvPr>
          <p:cNvSpPr>
            <a:spLocks xmlns:a="http://schemas.openxmlformats.org/drawingml/2006/main" noGrp="1"/>
          </p:cNvSpPr>
          <p:nvPr/>
        </p:nvSpPr>
        <p:spPr>
          <a:xfrm xmlns:a="http://schemas.openxmlformats.org/drawingml/2006/main">
            <a:off x="3143250" y="5276850"/>
            <a:ext cx="270510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A9396"/>
            </a:solidFill>
            <a:prstDash val="solid"/>
          </a:ln>
        </p:spPr>
      </p:sp>
      <p:sp>
        <p:nvSpPr>
          <p:cNvPr id="44" name="">
            <a:extLst xmlns:a="http://schemas.openxmlformats.org/drawingml/2006/main">
              <a:ext uri="{FF2B5EF4-FFF2-40B4-BE49-F238E27FC236}">
                <a16:creationId xmlns:a16="http://schemas.microsoft.com/office/drawing/2014/main" id="{F505287B-1E95-4E31-9515-09C59BA2ACE4}"/>
              </a:ext>
            </a:extLst>
          </p:cNvPr>
          <p:cNvSpPr>
            <a:spLocks xmlns:a="http://schemas.openxmlformats.org/drawingml/2006/main" noGrp="1"/>
          </p:cNvSpPr>
          <p:nvPr/>
        </p:nvSpPr>
        <p:spPr>
          <a:xfrm xmlns:a="http://schemas.openxmlformats.org/drawingml/2006/main">
            <a:off x="5981700" y="5276850"/>
            <a:ext cx="270510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A9396"/>
            </a:solidFill>
            <a:prstDash val="solid"/>
          </a:ln>
        </p:spPr>
      </p:sp>
      <p:sp>
        <p:nvSpPr>
          <p:cNvPr id="45" name="">
            <a:extLst xmlns:a="http://schemas.openxmlformats.org/drawingml/2006/main">
              <a:ext uri="{FF2B5EF4-FFF2-40B4-BE49-F238E27FC236}">
                <a16:creationId xmlns:a16="http://schemas.microsoft.com/office/drawing/2014/main" id="{7D263969-2F47-4CFA-AB7E-504FFB04D353}"/>
              </a:ext>
            </a:extLst>
          </p:cNvPr>
          <p:cNvSpPr>
            <a:spLocks xmlns:a="http://schemas.openxmlformats.org/drawingml/2006/main" noGrp="1"/>
          </p:cNvSpPr>
          <p:nvPr/>
        </p:nvSpPr>
        <p:spPr>
          <a:xfrm xmlns:a="http://schemas.openxmlformats.org/drawingml/2006/main">
            <a:off x="8820150" y="5276850"/>
            <a:ext cx="270510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A9396"/>
            </a:solidFill>
            <a:prstDash val="solid"/>
          </a:ln>
        </p:spPr>
      </p:sp>
      <p:sp>
        <p:nvSpPr>
          <p:cNvPr id="46" name="">
            <a:extLst xmlns:a="http://schemas.openxmlformats.org/drawingml/2006/main">
              <a:ext uri="{FF2B5EF4-FFF2-40B4-BE49-F238E27FC236}">
                <a16:creationId xmlns:a16="http://schemas.microsoft.com/office/drawing/2014/main" id="{6119F0CB-A115-4506-A3E6-710832CB2970}"/>
              </a:ext>
            </a:extLst>
          </p:cNvPr>
          <p:cNvSpPr>
            <a:spLocks xmlns:a="http://schemas.openxmlformats.org/drawingml/2006/main" noGrp="1"/>
          </p:cNvSpPr>
          <p:nvPr/>
        </p:nvSpPr>
        <p:spPr>
          <a:xfrm xmlns:a="http://schemas.openxmlformats.org/drawingml/2006/main">
            <a:off x="685800" y="5295900"/>
            <a:ext cx="2286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7706F"/>
                </a:solidFill>
                <a:latin typeface="Arial"/>
                <a:ea typeface="Arial"/>
                <a:cs typeface="Arial"/>
              </a:defRPr>
            </a:pPr>
            <a:r>
              <a:t>DESIGNED TOWARD</a:t>
            </a:r>
          </a:p>
        </p:txBody>
      </p:sp>
      <p:sp>
        <p:nvSpPr>
          <p:cNvPr id="47" name="">
            <a:extLst xmlns:a="http://schemas.openxmlformats.org/drawingml/2006/main">
              <a:ext uri="{FF2B5EF4-FFF2-40B4-BE49-F238E27FC236}">
                <a16:creationId xmlns:a16="http://schemas.microsoft.com/office/drawing/2014/main" id="{FFAD0C55-E9B9-47A9-B103-566BDA3994CB}"/>
              </a:ext>
            </a:extLst>
          </p:cNvPr>
          <p:cNvSpPr>
            <a:spLocks xmlns:a="http://schemas.openxmlformats.org/drawingml/2006/main" noGrp="1"/>
          </p:cNvSpPr>
          <p:nvPr/>
        </p:nvSpPr>
        <p:spPr>
          <a:xfrm xmlns:a="http://schemas.openxmlformats.org/drawingml/2006/main">
            <a:off x="685800" y="5562600"/>
            <a:ext cx="23812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Not held. No certificate exists for any DeepGrid part.</a:t>
            </a:r>
          </a:p>
        </p:txBody>
      </p:sp>
      <p:sp>
        <p:nvSpPr>
          <p:cNvPr id="48" name="">
            <a:extLst xmlns:a="http://schemas.openxmlformats.org/drawingml/2006/main">
              <a:ext uri="{FF2B5EF4-FFF2-40B4-BE49-F238E27FC236}">
                <a16:creationId xmlns:a16="http://schemas.microsoft.com/office/drawing/2014/main" id="{978B1EBD-BF62-47D7-A484-8426CF3F2B6D}"/>
              </a:ext>
            </a:extLst>
          </p:cNvPr>
          <p:cNvSpPr>
            <a:spLocks xmlns:a="http://schemas.openxmlformats.org/drawingml/2006/main" noGrp="1"/>
          </p:cNvSpPr>
          <p:nvPr/>
        </p:nvSpPr>
        <p:spPr>
          <a:xfrm xmlns:a="http://schemas.openxmlformats.org/drawingml/2006/main">
            <a:off x="3219450" y="5334000"/>
            <a:ext cx="25527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1E293B"/>
                </a:solidFill>
                <a:latin typeface="Arial"/>
                <a:ea typeface="Arial"/>
                <a:cs typeface="Arial"/>
              </a:defRPr>
            </a:pPr>
            <a:r>
              <a:t>AEC-Q100 Grade 0</a:t>
            </a:r>
          </a:p>
        </p:txBody>
      </p:sp>
      <p:sp>
        <p:nvSpPr>
          <p:cNvPr id="49" name="">
            <a:extLst xmlns:a="http://schemas.openxmlformats.org/drawingml/2006/main">
              <a:ext uri="{FF2B5EF4-FFF2-40B4-BE49-F238E27FC236}">
                <a16:creationId xmlns:a16="http://schemas.microsoft.com/office/drawing/2014/main" id="{F714C903-BA75-4A52-B365-DE3BCB4A1155}"/>
              </a:ext>
            </a:extLst>
          </p:cNvPr>
          <p:cNvSpPr>
            <a:spLocks xmlns:a="http://schemas.openxmlformats.org/drawingml/2006/main" noGrp="1"/>
          </p:cNvSpPr>
          <p:nvPr/>
        </p:nvSpPr>
        <p:spPr>
          <a:xfrm xmlns:a="http://schemas.openxmlformats.org/drawingml/2006/main">
            <a:off x="6057900" y="5334000"/>
            <a:ext cx="25527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1E293B"/>
                </a:solidFill>
                <a:latin typeface="Arial"/>
                <a:ea typeface="Arial"/>
                <a:cs typeface="Arial"/>
              </a:defRPr>
            </a:pPr>
            <a:r>
              <a:t>ISO 26262 ASIL-B/C</a:t>
            </a:r>
          </a:p>
        </p:txBody>
      </p:sp>
      <p:sp>
        <p:nvSpPr>
          <p:cNvPr id="50" name="">
            <a:extLst xmlns:a="http://schemas.openxmlformats.org/drawingml/2006/main">
              <a:ext uri="{FF2B5EF4-FFF2-40B4-BE49-F238E27FC236}">
                <a16:creationId xmlns:a16="http://schemas.microsoft.com/office/drawing/2014/main" id="{48D7450E-541B-4406-819C-48A80CECD1EA}"/>
              </a:ext>
            </a:extLst>
          </p:cNvPr>
          <p:cNvSpPr>
            <a:spLocks xmlns:a="http://schemas.openxmlformats.org/drawingml/2006/main" noGrp="1"/>
          </p:cNvSpPr>
          <p:nvPr/>
        </p:nvSpPr>
        <p:spPr>
          <a:xfrm xmlns:a="http://schemas.openxmlformats.org/drawingml/2006/main">
            <a:off x="8896350" y="5334000"/>
            <a:ext cx="25527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1E293B"/>
                </a:solidFill>
                <a:latin typeface="Arial"/>
                <a:ea typeface="Arial"/>
                <a:cs typeface="Arial"/>
              </a:defRPr>
            </a:pPr>
            <a:r>
              <a:t>UL94</a:t>
            </a:r>
          </a:p>
        </p:txBody>
      </p:sp>
      <p:sp>
        <p:nvSpPr>
          <p:cNvPr id="51" name="">
            <a:extLst xmlns:a="http://schemas.openxmlformats.org/drawingml/2006/main">
              <a:ext uri="{FF2B5EF4-FFF2-40B4-BE49-F238E27FC236}">
                <a16:creationId xmlns:a16="http://schemas.microsoft.com/office/drawing/2014/main" id="{3E47299B-0F63-4245-A726-4463E0F4B626}"/>
              </a:ext>
            </a:extLst>
          </p:cNvPr>
          <p:cNvSpPr>
            <a:spLocks xmlns:a="http://schemas.openxmlformats.org/drawingml/2006/main" noGrp="1"/>
          </p:cNvSpPr>
          <p:nvPr/>
        </p:nvSpPr>
        <p:spPr>
          <a:xfrm xmlns:a="http://schemas.openxmlformats.org/drawingml/2006/main">
            <a:off x="3143250" y="5676900"/>
            <a:ext cx="83820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6B7280"/>
                </a:solidFill>
                <a:latin typeface="Arial"/>
                <a:ea typeface="Arial"/>
                <a:cs typeface="Arial"/>
              </a:defRPr>
            </a:pPr>
            <a:r>
              <a:t>Standards the design is developed toward. Meeting them needs silicon, test and qualification.</a:t>
            </a:r>
          </a:p>
        </p:txBody>
      </p:sp>
    </p:spTree>
    <p:extLst>
      <p:ext uri="{BB962C8B-B14F-4D97-AF65-F5344CB8AC3E}">
        <p14:creationId xmlns:p14="http://schemas.microsoft.com/office/powerpoint/2010/main" val="809820099"/>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3BEDB319-B114-4F1D-903B-42534865B566}"/>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7930494-E967-4DA3-825B-49E0AD91895D}"/>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08 · EVALUATION</a:t>
            </a:r>
          </a:p>
        </p:txBody>
      </p:sp>
      <p:sp>
        <p:nvSpPr>
          <p:cNvPr id="3" name="">
            <a:extLst xmlns:a="http://schemas.openxmlformats.org/drawingml/2006/main">
              <a:ext uri="{FF2B5EF4-FFF2-40B4-BE49-F238E27FC236}">
                <a16:creationId xmlns:a16="http://schemas.microsoft.com/office/drawing/2014/main" id="{5C013453-BFA6-448C-ABD1-7661B4E95287}"/>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questions decide if SKU-1 fits your drive</a:t>
            </a:r>
          </a:p>
        </p:txBody>
      </p:sp>
      <p:sp>
        <p:nvSpPr>
          <p:cNvPr id="4" name="">
            <a:extLst xmlns:a="http://schemas.openxmlformats.org/drawingml/2006/main">
              <a:ext uri="{FF2B5EF4-FFF2-40B4-BE49-F238E27FC236}">
                <a16:creationId xmlns:a16="http://schemas.microsoft.com/office/drawing/2014/main" id="{68C46A4B-23F0-408A-92DD-373AE76A8E00}"/>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engineering questions the SKU-1 architecture sheet asks of itself, for your evaluation.</a:t>
            </a:r>
          </a:p>
        </p:txBody>
      </p:sp>
      <p:sp>
        <p:nvSpPr>
          <p:cNvPr id="5" name="">
            <a:extLst xmlns:a="http://schemas.openxmlformats.org/drawingml/2006/main">
              <a:ext uri="{FF2B5EF4-FFF2-40B4-BE49-F238E27FC236}">
                <a16:creationId xmlns:a16="http://schemas.microsoft.com/office/drawing/2014/main" id="{F0146579-A8AA-452C-AC92-866BBAC39B72}"/>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445F48F-56F0-45B2-8948-8417EE17A42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7818D76-885C-43ED-B72E-FC8A8356034A}"/>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27AF39E3-5216-4D0B-81FA-DFAC6AF6AF9B}"/>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09</a:t>
            </a:r>
          </a:p>
        </p:txBody>
      </p:sp>
      <p:sp>
        <p:nvSpPr>
          <p:cNvPr id="9" name="">
            <a:extLst xmlns:a="http://schemas.openxmlformats.org/drawingml/2006/main">
              <a:ext uri="{FF2B5EF4-FFF2-40B4-BE49-F238E27FC236}">
                <a16:creationId xmlns:a16="http://schemas.microsoft.com/office/drawing/2014/main" id="{EA1DBB47-BE15-4E27-A7C1-DEE9CCC149F2}"/>
              </a:ext>
            </a:extLst>
          </p:cNvPr>
          <p:cNvSpPr>
            <a:spLocks xmlns:a="http://schemas.openxmlformats.org/drawingml/2006/main" noGrp="1"/>
          </p:cNvSpPr>
          <p:nvPr/>
        </p:nvSpPr>
        <p:spPr>
          <a:xfrm xmlns:a="http://schemas.openxmlformats.org/drawingml/2006/main">
            <a:off x="457200" y="1600200"/>
            <a:ext cx="5543550" cy="1381125"/>
          </a:xfrm>
          <a:prstGeom xmlns:a="http://schemas.openxmlformats.org/drawingml/2006/main" prst="roundRect">
            <a:avLst>
              <a:gd name="adj" fmla="val 5517"/>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C7EA4156-AE37-4EAE-A33F-D38638DB6589}"/>
              </a:ext>
            </a:extLst>
          </p:cNvPr>
          <p:cNvSpPr>
            <a:spLocks xmlns:a="http://schemas.openxmlformats.org/drawingml/2006/main" noGrp="1"/>
          </p:cNvSpPr>
          <p:nvPr/>
        </p:nvSpPr>
        <p:spPr>
          <a:xfrm xmlns:a="http://schemas.openxmlformats.org/drawingml/2006/main">
            <a:off x="457200" y="1600200"/>
            <a:ext cx="57150" cy="13811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2F204FB-7D76-4120-8813-F12E3C2EFD24}"/>
              </a:ext>
            </a:extLst>
          </p:cNvPr>
          <p:cNvSpPr>
            <a:spLocks xmlns:a="http://schemas.openxmlformats.org/drawingml/2006/main" noGrp="1"/>
          </p:cNvSpPr>
          <p:nvPr/>
        </p:nvSpPr>
        <p:spPr>
          <a:xfrm xmlns:a="http://schemas.openxmlformats.org/drawingml/2006/main">
            <a:off x="68580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1 · Substrate isolation</a:t>
            </a:r>
          </a:p>
        </p:txBody>
      </p:sp>
      <p:sp>
        <p:nvSpPr>
          <p:cNvPr id="12" name="">
            <a:extLst xmlns:a="http://schemas.openxmlformats.org/drawingml/2006/main">
              <a:ext uri="{FF2B5EF4-FFF2-40B4-BE49-F238E27FC236}">
                <a16:creationId xmlns:a16="http://schemas.microsoft.com/office/drawing/2014/main" id="{243B7F72-CE4A-440F-986C-39491DF11F2A}"/>
              </a:ext>
            </a:extLst>
          </p:cNvPr>
          <p:cNvSpPr>
            <a:spLocks xmlns:a="http://schemas.openxmlformats.org/drawingml/2006/main" noGrp="1"/>
          </p:cNvSpPr>
          <p:nvPr/>
        </p:nvSpPr>
        <p:spPr>
          <a:xfrm xmlns:a="http://schemas.openxmlformats.org/drawingml/2006/main">
            <a:off x="685800" y="2171700"/>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Which guard-ring and deep-trench structures keep 10 V/ns switching edges on the 120 V half-bridge out of the 16-bit ADC?</a:t>
            </a:r>
          </a:p>
        </p:txBody>
      </p:sp>
      <p:sp>
        <p:nvSpPr>
          <p:cNvPr id="13" name="">
            <a:extLst xmlns:a="http://schemas.openxmlformats.org/drawingml/2006/main">
              <a:ext uri="{FF2B5EF4-FFF2-40B4-BE49-F238E27FC236}">
                <a16:creationId xmlns:a16="http://schemas.microsoft.com/office/drawing/2014/main" id="{B28ECA64-CB44-4D75-91AF-E384FA74FA6A}"/>
              </a:ext>
            </a:extLst>
          </p:cNvPr>
          <p:cNvSpPr>
            <a:spLocks xmlns:a="http://schemas.openxmlformats.org/drawingml/2006/main" noGrp="1"/>
          </p:cNvSpPr>
          <p:nvPr/>
        </p:nvSpPr>
        <p:spPr>
          <a:xfrm xmlns:a="http://schemas.openxmlformats.org/drawingml/2006/main">
            <a:off x="6191250" y="1600200"/>
            <a:ext cx="5543550" cy="1381125"/>
          </a:xfrm>
          <a:prstGeom xmlns:a="http://schemas.openxmlformats.org/drawingml/2006/main" prst="roundRect">
            <a:avLst>
              <a:gd name="adj" fmla="val 5517"/>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8E9297DD-D979-4320-8511-DE46B7C490C4}"/>
              </a:ext>
            </a:extLst>
          </p:cNvPr>
          <p:cNvSpPr>
            <a:spLocks xmlns:a="http://schemas.openxmlformats.org/drawingml/2006/main" noGrp="1"/>
          </p:cNvSpPr>
          <p:nvPr/>
        </p:nvSpPr>
        <p:spPr>
          <a:xfrm xmlns:a="http://schemas.openxmlformats.org/drawingml/2006/main">
            <a:off x="6191250" y="1600200"/>
            <a:ext cx="57150" cy="13811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8BEDC65-DBE5-48D4-BB8D-87B80B77447B}"/>
              </a:ext>
            </a:extLst>
          </p:cNvPr>
          <p:cNvSpPr>
            <a:spLocks xmlns:a="http://schemas.openxmlformats.org/drawingml/2006/main" noGrp="1"/>
          </p:cNvSpPr>
          <p:nvPr/>
        </p:nvSpPr>
        <p:spPr>
          <a:xfrm xmlns:a="http://schemas.openxmlformats.org/drawingml/2006/main">
            <a:off x="641985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2 · Loop deadline under bus load</a:t>
            </a:r>
          </a:p>
        </p:txBody>
      </p:sp>
      <p:sp>
        <p:nvSpPr>
          <p:cNvPr id="16" name="">
            <a:extLst xmlns:a="http://schemas.openxmlformats.org/drawingml/2006/main">
              <a:ext uri="{FF2B5EF4-FFF2-40B4-BE49-F238E27FC236}">
                <a16:creationId xmlns:a16="http://schemas.microsoft.com/office/drawing/2014/main" id="{0A0FC886-8DD1-44DB-BC27-19A7E6A07982}"/>
              </a:ext>
            </a:extLst>
          </p:cNvPr>
          <p:cNvSpPr>
            <a:spLocks xmlns:a="http://schemas.openxmlformats.org/drawingml/2006/main" noGrp="1"/>
          </p:cNvSpPr>
          <p:nvPr/>
        </p:nvSpPr>
        <p:spPr>
          <a:xfrm xmlns:a="http://schemas.openxmlformats.org/drawingml/2006/main">
            <a:off x="6419850" y="2171700"/>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Does the CORDIC datapath still meet its 1 µs deadline while the processor runs CAN-FD traffic over the same bus?</a:t>
            </a:r>
          </a:p>
        </p:txBody>
      </p:sp>
      <p:sp>
        <p:nvSpPr>
          <p:cNvPr id="17" name="">
            <a:extLst xmlns:a="http://schemas.openxmlformats.org/drawingml/2006/main">
              <a:ext uri="{FF2B5EF4-FFF2-40B4-BE49-F238E27FC236}">
                <a16:creationId xmlns:a16="http://schemas.microsoft.com/office/drawing/2014/main" id="{EDDFC8A2-7E57-4FA9-AFD5-65A1900C1ABC}"/>
              </a:ext>
            </a:extLst>
          </p:cNvPr>
          <p:cNvSpPr>
            <a:spLocks xmlns:a="http://schemas.openxmlformats.org/drawingml/2006/main" noGrp="1"/>
          </p:cNvSpPr>
          <p:nvPr/>
        </p:nvSpPr>
        <p:spPr>
          <a:xfrm xmlns:a="http://schemas.openxmlformats.org/drawingml/2006/main">
            <a:off x="457200" y="3152775"/>
            <a:ext cx="5543550" cy="1381125"/>
          </a:xfrm>
          <a:prstGeom xmlns:a="http://schemas.openxmlformats.org/drawingml/2006/main" prst="roundRect">
            <a:avLst>
              <a:gd name="adj" fmla="val 5517"/>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69836C24-EC7C-4987-A416-8DCD5C17CF57}"/>
              </a:ext>
            </a:extLst>
          </p:cNvPr>
          <p:cNvSpPr>
            <a:spLocks xmlns:a="http://schemas.openxmlformats.org/drawingml/2006/main" noGrp="1"/>
          </p:cNvSpPr>
          <p:nvPr/>
        </p:nvSpPr>
        <p:spPr>
          <a:xfrm xmlns:a="http://schemas.openxmlformats.org/drawingml/2006/main">
            <a:off x="457200" y="3152775"/>
            <a:ext cx="57150" cy="13811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1C2D4F3-8197-4CCF-A432-F42E1C3BD81E}"/>
              </a:ext>
            </a:extLst>
          </p:cNvPr>
          <p:cNvSpPr>
            <a:spLocks xmlns:a="http://schemas.openxmlformats.org/drawingml/2006/main" noGrp="1"/>
          </p:cNvSpPr>
          <p:nvPr/>
        </p:nvSpPr>
        <p:spPr>
          <a:xfrm xmlns:a="http://schemas.openxmlformats.org/drawingml/2006/main">
            <a:off x="685800" y="334327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3 · ReRAM at temperature</a:t>
            </a:r>
          </a:p>
        </p:txBody>
      </p:sp>
      <p:sp>
        <p:nvSpPr>
          <p:cNvPr id="20" name="">
            <a:extLst xmlns:a="http://schemas.openxmlformats.org/drawingml/2006/main">
              <a:ext uri="{FF2B5EF4-FFF2-40B4-BE49-F238E27FC236}">
                <a16:creationId xmlns:a16="http://schemas.microsoft.com/office/drawing/2014/main" id="{F0ED50E2-7387-436F-B1F6-08FF0C6E4C44}"/>
              </a:ext>
            </a:extLst>
          </p:cNvPr>
          <p:cNvSpPr>
            <a:spLocks xmlns:a="http://schemas.openxmlformats.org/drawingml/2006/main" noGrp="1"/>
          </p:cNvSpPr>
          <p:nvPr/>
        </p:nvSpPr>
        <p:spPr>
          <a:xfrm xmlns:a="http://schemas.openxmlformats.org/drawingml/2006/main">
            <a:off x="685800" y="3724275"/>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Retention falls quickly above 125 °C junction. What ECC and scrubbing keep stored parameters intact in continuous operation?</a:t>
            </a:r>
          </a:p>
        </p:txBody>
      </p:sp>
      <p:sp>
        <p:nvSpPr>
          <p:cNvPr id="21" name="">
            <a:extLst xmlns:a="http://schemas.openxmlformats.org/drawingml/2006/main">
              <a:ext uri="{FF2B5EF4-FFF2-40B4-BE49-F238E27FC236}">
                <a16:creationId xmlns:a16="http://schemas.microsoft.com/office/drawing/2014/main" id="{DA4757C7-0F4F-49AF-A658-6629771A8227}"/>
              </a:ext>
            </a:extLst>
          </p:cNvPr>
          <p:cNvSpPr>
            <a:spLocks xmlns:a="http://schemas.openxmlformats.org/drawingml/2006/main" noGrp="1"/>
          </p:cNvSpPr>
          <p:nvPr/>
        </p:nvSpPr>
        <p:spPr>
          <a:xfrm xmlns:a="http://schemas.openxmlformats.org/drawingml/2006/main">
            <a:off x="6191250" y="3152775"/>
            <a:ext cx="5543550" cy="1381125"/>
          </a:xfrm>
          <a:prstGeom xmlns:a="http://schemas.openxmlformats.org/drawingml/2006/main" prst="roundRect">
            <a:avLst>
              <a:gd name="adj" fmla="val 5517"/>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8F1C1499-B9A3-4758-A4FC-217197CE9061}"/>
              </a:ext>
            </a:extLst>
          </p:cNvPr>
          <p:cNvSpPr>
            <a:spLocks xmlns:a="http://schemas.openxmlformats.org/drawingml/2006/main" noGrp="1"/>
          </p:cNvSpPr>
          <p:nvPr/>
        </p:nvSpPr>
        <p:spPr>
          <a:xfrm xmlns:a="http://schemas.openxmlformats.org/drawingml/2006/main">
            <a:off x="6191250" y="3152775"/>
            <a:ext cx="57150" cy="13811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59F59D2-DDA0-4ADE-81C6-15DBCCF890A9}"/>
              </a:ext>
            </a:extLst>
          </p:cNvPr>
          <p:cNvSpPr>
            <a:spLocks xmlns:a="http://schemas.openxmlformats.org/drawingml/2006/main" noGrp="1"/>
          </p:cNvSpPr>
          <p:nvPr/>
        </p:nvSpPr>
        <p:spPr>
          <a:xfrm xmlns:a="http://schemas.openxmlformats.org/drawingml/2006/main">
            <a:off x="6419850" y="334327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4 · Shoot-through</a:t>
            </a:r>
          </a:p>
        </p:txBody>
      </p:sp>
      <p:sp>
        <p:nvSpPr>
          <p:cNvPr id="24" name="">
            <a:extLst xmlns:a="http://schemas.openxmlformats.org/drawingml/2006/main">
              <a:ext uri="{FF2B5EF4-FFF2-40B4-BE49-F238E27FC236}">
                <a16:creationId xmlns:a16="http://schemas.microsoft.com/office/drawing/2014/main" id="{3E8D725F-E518-4C18-B5FF-CD07CE1F3A6D}"/>
              </a:ext>
            </a:extLst>
          </p:cNvPr>
          <p:cNvSpPr>
            <a:spLocks xmlns:a="http://schemas.openxmlformats.org/drawingml/2006/main" noGrp="1"/>
          </p:cNvSpPr>
          <p:nvPr/>
        </p:nvSpPr>
        <p:spPr>
          <a:xfrm xmlns:a="http://schemas.openxmlformats.org/drawingml/2006/main">
            <a:off x="6419850" y="3724275"/>
            <a:ext cx="50863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How fine is dead-time insertion, and does it hold as gate thresholds drift with temperature?</a:t>
            </a:r>
          </a:p>
        </p:txBody>
      </p:sp>
      <p:sp>
        <p:nvSpPr>
          <p:cNvPr id="25" name="">
            <a:extLst xmlns:a="http://schemas.openxmlformats.org/drawingml/2006/main">
              <a:ext uri="{FF2B5EF4-FFF2-40B4-BE49-F238E27FC236}">
                <a16:creationId xmlns:a16="http://schemas.microsoft.com/office/drawing/2014/main" id="{226C8AF5-79EA-4EB0-82E2-2938965CFCF0}"/>
              </a:ext>
            </a:extLst>
          </p:cNvPr>
          <p:cNvSpPr>
            <a:spLocks xmlns:a="http://schemas.openxmlformats.org/drawingml/2006/main" noGrp="1"/>
          </p:cNvSpPr>
          <p:nvPr/>
        </p:nvSpPr>
        <p:spPr>
          <a:xfrm xmlns:a="http://schemas.openxmlformats.org/drawingml/2006/main">
            <a:off x="457200" y="4705350"/>
            <a:ext cx="11277600" cy="704850"/>
          </a:xfrm>
          <a:prstGeom xmlns:a="http://schemas.openxmlformats.org/drawingml/2006/main" prst="roundRect">
            <a:avLst>
              <a:gd name="adj" fmla="val 10811"/>
            </a:avLst>
          </a:prstGeom>
          <a:solidFill xmlns:a="http://schemas.openxmlformats.org/drawingml/2006/main">
            <a:srgbClr val="0A162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A1430C36-B362-4381-8E63-26E6D42801B4}"/>
              </a:ext>
            </a:extLst>
          </p:cNvPr>
          <p:cNvSpPr>
            <a:spLocks xmlns:a="http://schemas.openxmlformats.org/drawingml/2006/main" noGrp="1"/>
          </p:cNvSpPr>
          <p:nvPr/>
        </p:nvSpPr>
        <p:spPr>
          <a:xfrm xmlns:a="http://schemas.openxmlformats.org/drawingml/2006/main">
            <a:off x="685800" y="4829175"/>
            <a:ext cx="10820400" cy="457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b="1">
                <a:solidFill>
                  <a:srgbClr val="FFFFFF"/>
                </a:solidFill>
                <a:latin typeface="Arial"/>
                <a:ea typeface="Arial"/>
                <a:cs typeface="Arial"/>
              </a:defRPr>
            </a:pPr>
            <a:r>
              <a:t>Each question maps to one design decision on slide 6. Ask for the answer as simulation, layout or test data, and note which kind it is.</a:t>
            </a:r>
          </a:p>
        </p:txBody>
      </p:sp>
    </p:spTree>
    <p:extLst>
      <p:ext uri="{BB962C8B-B14F-4D97-AF65-F5344CB8AC3E}">
        <p14:creationId xmlns:p14="http://schemas.microsoft.com/office/powerpoint/2010/main" val="125856049"/>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BC869299-1F28-4385-848A-381323659801}"/>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9887FE0-11F5-4035-8E3B-3FFF601F29DA}"/>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09 · NEXT STEP</a:t>
            </a:r>
          </a:p>
        </p:txBody>
      </p:sp>
      <p:sp>
        <p:nvSpPr>
          <p:cNvPr id="3" name="">
            <a:extLst xmlns:a="http://schemas.openxmlformats.org/drawingml/2006/main">
              <a:ext uri="{FF2B5EF4-FFF2-40B4-BE49-F238E27FC236}">
                <a16:creationId xmlns:a16="http://schemas.microsoft.com/office/drawing/2014/main" id="{BBDC4B42-84BB-4B5E-AF81-C53745661243}"/>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Evaluate the loop and the isolation first</a:t>
            </a:r>
          </a:p>
        </p:txBody>
      </p:sp>
      <p:sp>
        <p:nvSpPr>
          <p:cNvPr id="4" name="">
            <a:extLst xmlns:a="http://schemas.openxmlformats.org/drawingml/2006/main">
              <a:ext uri="{FF2B5EF4-FFF2-40B4-BE49-F238E27FC236}">
                <a16:creationId xmlns:a16="http://schemas.microsoft.com/office/drawing/2014/main" id="{1BE0F927-66F3-402A-9860-E49DF80FE3C5}"/>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One die, a hardware loop and a 120 V stage: worth testing on the four questions before design-in.</a:t>
            </a:r>
          </a:p>
        </p:txBody>
      </p:sp>
      <p:sp>
        <p:nvSpPr>
          <p:cNvPr id="5" name="">
            <a:extLst xmlns:a="http://schemas.openxmlformats.org/drawingml/2006/main">
              <a:ext uri="{FF2B5EF4-FFF2-40B4-BE49-F238E27FC236}">
                <a16:creationId xmlns:a16="http://schemas.microsoft.com/office/drawing/2014/main" id="{75CFF877-F58C-466B-A7EB-C75475065403}"/>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C61B9E4-92E1-4EA8-968F-9BA1B0607C55}"/>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3F7D2CA-E890-4AA7-9D22-234984F02766}"/>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SKU-1 BLDC MOTOR CONTROLLER  ·  PRE-SILICON ARCHITECTURE  ·  OCTOBER 2026</a:t>
            </a:r>
          </a:p>
        </p:txBody>
      </p:sp>
      <p:sp>
        <p:nvSpPr>
          <p:cNvPr id="8" name="">
            <a:extLst xmlns:a="http://schemas.openxmlformats.org/drawingml/2006/main">
              <a:ext uri="{FF2B5EF4-FFF2-40B4-BE49-F238E27FC236}">
                <a16:creationId xmlns:a16="http://schemas.microsoft.com/office/drawing/2014/main" id="{B9016610-730C-4472-9A15-49559BB5D71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10</a:t>
            </a:r>
          </a:p>
        </p:txBody>
      </p:sp>
      <p:sp>
        <p:nvSpPr>
          <p:cNvPr id="9" name="">
            <a:extLst xmlns:a="http://schemas.openxmlformats.org/drawingml/2006/main">
              <a:ext uri="{FF2B5EF4-FFF2-40B4-BE49-F238E27FC236}">
                <a16:creationId xmlns:a16="http://schemas.microsoft.com/office/drawing/2014/main" id="{BCF17AFB-CA7C-4B85-BAB5-A0F99655AD17}"/>
              </a:ext>
            </a:extLst>
          </p:cNvPr>
          <p:cNvSpPr>
            <a:spLocks xmlns:a="http://schemas.openxmlformats.org/drawingml/2006/main" noGrp="1"/>
          </p:cNvSpPr>
          <p:nvPr/>
        </p:nvSpPr>
        <p:spPr>
          <a:xfrm xmlns:a="http://schemas.openxmlformats.org/drawingml/2006/main">
            <a:off x="457200" y="1600200"/>
            <a:ext cx="4587875" cy="4010025"/>
          </a:xfrm>
          <a:prstGeom xmlns:a="http://schemas.openxmlformats.org/drawingml/2006/main" prst="roundRect">
            <a:avLst>
              <a:gd name="adj" fmla="val 1900"/>
            </a:avLst>
          </a:prstGeom>
          <a:solidFill xmlns:a="http://schemas.openxmlformats.org/drawingml/2006/main">
            <a:srgbClr val="0F2238"/>
          </a:solidFill>
          <a:ln xmlns:a="http://schemas.openxmlformats.org/drawingml/2006/main" w="9525">
            <a:solidFill>
              <a:srgbClr val="00B4D8"/>
            </a:solidFill>
            <a:prstDash val="solid"/>
          </a:ln>
        </p:spPr>
      </p:sp>
      <p:sp>
        <p:nvSpPr>
          <p:cNvPr id="10" name="">
            <a:extLst xmlns:a="http://schemas.openxmlformats.org/drawingml/2006/main">
              <a:ext uri="{FF2B5EF4-FFF2-40B4-BE49-F238E27FC236}">
                <a16:creationId xmlns:a16="http://schemas.microsoft.com/office/drawing/2014/main" id="{95270515-151A-4E38-928D-FFDD34197479}"/>
              </a:ext>
            </a:extLst>
          </p:cNvPr>
          <p:cNvSpPr>
            <a:spLocks xmlns:a="http://schemas.openxmlformats.org/drawingml/2006/main" noGrp="1"/>
          </p:cNvSpPr>
          <p:nvPr/>
        </p:nvSpPr>
        <p:spPr>
          <a:xfrm xmlns:a="http://schemas.openxmlformats.org/drawingml/2006/main">
            <a:off x="457200" y="1600200"/>
            <a:ext cx="57150" cy="40100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EFC0F17D-1C90-405B-A703-F84056A99B2E}"/>
              </a:ext>
            </a:extLst>
          </p:cNvPr>
          <p:cNvSpPr>
            <a:spLocks xmlns:a="http://schemas.openxmlformats.org/drawingml/2006/main" noGrp="1"/>
          </p:cNvSpPr>
          <p:nvPr/>
        </p:nvSpPr>
        <p:spPr>
          <a:xfrm xmlns:a="http://schemas.openxmlformats.org/drawingml/2006/main">
            <a:off x="723900" y="1828800"/>
            <a:ext cx="405447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NEXT STEP</a:t>
            </a:r>
          </a:p>
        </p:txBody>
      </p:sp>
      <p:sp>
        <p:nvSpPr>
          <p:cNvPr id="12" name="">
            <a:extLst xmlns:a="http://schemas.openxmlformats.org/drawingml/2006/main">
              <a:ext uri="{FF2B5EF4-FFF2-40B4-BE49-F238E27FC236}">
                <a16:creationId xmlns:a16="http://schemas.microsoft.com/office/drawing/2014/main" id="{5E7B665C-D680-4DDC-943E-35722E069FC3}"/>
              </a:ext>
            </a:extLst>
          </p:cNvPr>
          <p:cNvSpPr>
            <a:spLocks xmlns:a="http://schemas.openxmlformats.org/drawingml/2006/main" noGrp="1"/>
          </p:cNvSpPr>
          <p:nvPr/>
        </p:nvSpPr>
        <p:spPr>
          <a:xfrm xmlns:a="http://schemas.openxmlformats.org/drawingml/2006/main">
            <a:off x="723900" y="2114550"/>
            <a:ext cx="4054475" cy="952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175" b="1">
                <a:solidFill>
                  <a:srgbClr val="FFFFFF"/>
                </a:solidFill>
                <a:latin typeface="Georgia"/>
                <a:ea typeface="Georgia"/>
                <a:cs typeface="Georgia"/>
              </a:defRPr>
            </a:pPr>
            <a:r>
              <a:t>Scope an evaluation against the four questions.</a:t>
            </a:r>
          </a:p>
        </p:txBody>
      </p:sp>
      <p:sp>
        <p:nvSpPr>
          <p:cNvPr id="13" name="">
            <a:extLst xmlns:a="http://schemas.openxmlformats.org/drawingml/2006/main">
              <a:ext uri="{FF2B5EF4-FFF2-40B4-BE49-F238E27FC236}">
                <a16:creationId xmlns:a16="http://schemas.microsoft.com/office/drawing/2014/main" id="{324271F8-61B2-4B6E-8F71-6BEF7C000969}"/>
              </a:ext>
            </a:extLst>
          </p:cNvPr>
          <p:cNvSpPr>
            <a:spLocks xmlns:a="http://schemas.openxmlformats.org/drawingml/2006/main" noGrp="1"/>
          </p:cNvSpPr>
          <p:nvPr/>
        </p:nvSpPr>
        <p:spPr>
          <a:xfrm xmlns:a="http://schemas.openxmlformats.org/drawingml/2006/main">
            <a:off x="723900" y="3124200"/>
            <a:ext cx="4054475"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Request the SKU-1 architecture guide and Technical Annex v3, sheet 2. Bring your rail voltage, winding and loop-rate needs.</a:t>
            </a:r>
          </a:p>
        </p:txBody>
      </p:sp>
      <p:sp>
        <p:nvSpPr>
          <p:cNvPr id="14" name="">
            <a:extLst xmlns:a="http://schemas.openxmlformats.org/drawingml/2006/main">
              <a:ext uri="{FF2B5EF4-FFF2-40B4-BE49-F238E27FC236}">
                <a16:creationId xmlns:a16="http://schemas.microsoft.com/office/drawing/2014/main" id="{CFBDDA34-7FB3-4CDF-BF57-814AB56F3EE7}"/>
              </a:ext>
            </a:extLst>
          </p:cNvPr>
          <p:cNvSpPr>
            <a:spLocks xmlns:a="http://schemas.openxmlformats.org/drawingml/2006/main" noGrp="1"/>
          </p:cNvSpPr>
          <p:nvPr/>
        </p:nvSpPr>
        <p:spPr>
          <a:xfrm xmlns:a="http://schemas.openxmlformats.org/drawingml/2006/main">
            <a:off x="723900" y="4905375"/>
            <a:ext cx="5715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DFE9A50-F150-4BCA-A64A-486CBE2B2C69}"/>
              </a:ext>
            </a:extLst>
          </p:cNvPr>
          <p:cNvSpPr>
            <a:spLocks xmlns:a="http://schemas.openxmlformats.org/drawingml/2006/main" noGrp="1"/>
          </p:cNvSpPr>
          <p:nvPr/>
        </p:nvSpPr>
        <p:spPr>
          <a:xfrm xmlns:a="http://schemas.openxmlformats.org/drawingml/2006/main">
            <a:off x="723900" y="5019675"/>
            <a:ext cx="4054475"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CONTACT</a:t>
            </a:r>
          </a:p>
        </p:txBody>
      </p:sp>
      <p:sp>
        <p:nvSpPr>
          <p:cNvPr id="16" name="">
            <a:extLst xmlns:a="http://schemas.openxmlformats.org/drawingml/2006/main">
              <a:ext uri="{FF2B5EF4-FFF2-40B4-BE49-F238E27FC236}">
                <a16:creationId xmlns:a16="http://schemas.microsoft.com/office/drawing/2014/main" id="{28F8978E-854C-4F09-BD8D-4A78058FE19B}"/>
              </a:ext>
            </a:extLst>
          </p:cNvPr>
          <p:cNvSpPr>
            <a:spLocks xmlns:a="http://schemas.openxmlformats.org/drawingml/2006/main" noGrp="1"/>
          </p:cNvSpPr>
          <p:nvPr/>
        </p:nvSpPr>
        <p:spPr>
          <a:xfrm xmlns:a="http://schemas.openxmlformats.org/drawingml/2006/main">
            <a:off x="723900" y="5229225"/>
            <a:ext cx="4054475"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FFFFFF"/>
                </a:solidFill>
                <a:latin typeface="Arial"/>
                <a:ea typeface="Arial"/>
                <a:cs typeface="Arial"/>
              </a:defRPr>
            </a:pPr>
            <a:r>
              <a:t>group@deepgrid.in</a:t>
            </a:r>
          </a:p>
        </p:txBody>
      </p:sp>
      <p:sp>
        <p:nvSpPr>
          <p:cNvPr id="17" name="">
            <a:extLst xmlns:a="http://schemas.openxmlformats.org/drawingml/2006/main">
              <a:ext uri="{FF2B5EF4-FFF2-40B4-BE49-F238E27FC236}">
                <a16:creationId xmlns:a16="http://schemas.microsoft.com/office/drawing/2014/main" id="{C82AA733-3FBB-48A3-B524-D431CF34FCAC}"/>
              </a:ext>
            </a:extLst>
          </p:cNvPr>
          <p:cNvSpPr>
            <a:spLocks xmlns:a="http://schemas.openxmlformats.org/drawingml/2006/main" noGrp="1"/>
          </p:cNvSpPr>
          <p:nvPr/>
        </p:nvSpPr>
        <p:spPr>
          <a:xfrm xmlns:a="http://schemas.openxmlformats.org/drawingml/2006/main">
            <a:off x="5235575" y="1600200"/>
            <a:ext cx="6499225" cy="1181100"/>
          </a:xfrm>
          <a:prstGeom xmlns:a="http://schemas.openxmlformats.org/drawingml/2006/main" prst="roundRect">
            <a:avLst>
              <a:gd name="adj" fmla="val 6452"/>
            </a:avLst>
          </a:prstGeom>
          <a:solidFill xmlns:a="http://schemas.openxmlformats.org/drawingml/2006/main">
            <a:srgbClr val="12243A"/>
          </a:solidFill>
          <a:ln xmlns:a="http://schemas.openxmlformats.org/drawingml/2006/main" w="9525">
            <a:solidFill>
              <a:srgbClr val="23364C"/>
            </a:solidFill>
            <a:prstDash val="solid"/>
          </a:ln>
        </p:spPr>
      </p:sp>
      <p:sp>
        <p:nvSpPr>
          <p:cNvPr id="18" name="">
            <a:extLst xmlns:a="http://schemas.openxmlformats.org/drawingml/2006/main">
              <a:ext uri="{FF2B5EF4-FFF2-40B4-BE49-F238E27FC236}">
                <a16:creationId xmlns:a16="http://schemas.microsoft.com/office/drawing/2014/main" id="{B553DCCD-E074-4644-9927-106FAF8275DD}"/>
              </a:ext>
            </a:extLst>
          </p:cNvPr>
          <p:cNvSpPr>
            <a:spLocks xmlns:a="http://schemas.openxmlformats.org/drawingml/2006/main" noGrp="1"/>
          </p:cNvSpPr>
          <p:nvPr/>
        </p:nvSpPr>
        <p:spPr>
          <a:xfrm xmlns:a="http://schemas.openxmlformats.org/drawingml/2006/main">
            <a:off x="5235575" y="1600200"/>
            <a:ext cx="57150" cy="1181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BE5DB2-9762-4CBF-B118-CAB52EEA7012}"/>
              </a:ext>
            </a:extLst>
          </p:cNvPr>
          <p:cNvSpPr>
            <a:spLocks xmlns:a="http://schemas.openxmlformats.org/drawingml/2006/main" noGrp="1"/>
          </p:cNvSpPr>
          <p:nvPr/>
        </p:nvSpPr>
        <p:spPr>
          <a:xfrm xmlns:a="http://schemas.openxmlformats.org/drawingml/2006/main">
            <a:off x="5464175" y="1790700"/>
            <a:ext cx="6042025"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One die, two jobs</a:t>
            </a:r>
          </a:p>
        </p:txBody>
      </p:sp>
      <p:sp>
        <p:nvSpPr>
          <p:cNvPr id="20" name="">
            <a:extLst xmlns:a="http://schemas.openxmlformats.org/drawingml/2006/main">
              <a:ext uri="{FF2B5EF4-FFF2-40B4-BE49-F238E27FC236}">
                <a16:creationId xmlns:a16="http://schemas.microsoft.com/office/drawing/2014/main" id="{A467D1A9-74DF-4448-B179-4B6DEB7BC733}"/>
              </a:ext>
            </a:extLst>
          </p:cNvPr>
          <p:cNvSpPr>
            <a:spLocks xmlns:a="http://schemas.openxmlformats.org/drawingml/2006/main" noGrp="1"/>
          </p:cNvSpPr>
          <p:nvPr/>
        </p:nvSpPr>
        <p:spPr>
          <a:xfrm xmlns:a="http://schemas.openxmlformats.org/drawingml/2006/main">
            <a:off x="5464175" y="2171700"/>
            <a:ext cx="6042025"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Field-oriented control and the 5 V to 120 V gate drive share one 130 nm BCD die.</a:t>
            </a:r>
          </a:p>
        </p:txBody>
      </p:sp>
      <p:sp>
        <p:nvSpPr>
          <p:cNvPr id="21" name="">
            <a:extLst xmlns:a="http://schemas.openxmlformats.org/drawingml/2006/main">
              <a:ext uri="{FF2B5EF4-FFF2-40B4-BE49-F238E27FC236}">
                <a16:creationId xmlns:a16="http://schemas.microsoft.com/office/drawing/2014/main" id="{85620157-8F00-495B-B7A3-4E0B9BD5BEED}"/>
              </a:ext>
            </a:extLst>
          </p:cNvPr>
          <p:cNvSpPr>
            <a:spLocks xmlns:a="http://schemas.openxmlformats.org/drawingml/2006/main" noGrp="1"/>
          </p:cNvSpPr>
          <p:nvPr/>
        </p:nvSpPr>
        <p:spPr>
          <a:xfrm xmlns:a="http://schemas.openxmlformats.org/drawingml/2006/main">
            <a:off x="5235575" y="2914650"/>
            <a:ext cx="6499225" cy="1181100"/>
          </a:xfrm>
          <a:prstGeom xmlns:a="http://schemas.openxmlformats.org/drawingml/2006/main" prst="roundRect">
            <a:avLst>
              <a:gd name="adj" fmla="val 6452"/>
            </a:avLst>
          </a:prstGeom>
          <a:solidFill xmlns:a="http://schemas.openxmlformats.org/drawingml/2006/main">
            <a:srgbClr val="12243A"/>
          </a:solidFill>
          <a:ln xmlns:a="http://schemas.openxmlformats.org/drawingml/2006/main" w="9525">
            <a:solidFill>
              <a:srgbClr val="23364C"/>
            </a:solidFill>
            <a:prstDash val="solid"/>
          </a:ln>
        </p:spPr>
      </p:sp>
      <p:sp>
        <p:nvSpPr>
          <p:cNvPr id="22" name="">
            <a:extLst xmlns:a="http://schemas.openxmlformats.org/drawingml/2006/main">
              <a:ext uri="{FF2B5EF4-FFF2-40B4-BE49-F238E27FC236}">
                <a16:creationId xmlns:a16="http://schemas.microsoft.com/office/drawing/2014/main" id="{BF1D9B30-1C79-4239-BAD8-42A79C3E27BF}"/>
              </a:ext>
            </a:extLst>
          </p:cNvPr>
          <p:cNvSpPr>
            <a:spLocks xmlns:a="http://schemas.openxmlformats.org/drawingml/2006/main" noGrp="1"/>
          </p:cNvSpPr>
          <p:nvPr/>
        </p:nvSpPr>
        <p:spPr>
          <a:xfrm xmlns:a="http://schemas.openxmlformats.org/drawingml/2006/main">
            <a:off x="5235575" y="2914650"/>
            <a:ext cx="57150" cy="11811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33CC921B-C750-4093-AA7E-CDBE8A83F431}"/>
              </a:ext>
            </a:extLst>
          </p:cNvPr>
          <p:cNvSpPr>
            <a:spLocks xmlns:a="http://schemas.openxmlformats.org/drawingml/2006/main" noGrp="1"/>
          </p:cNvSpPr>
          <p:nvPr/>
        </p:nvSpPr>
        <p:spPr>
          <a:xfrm xmlns:a="http://schemas.openxmlformats.org/drawingml/2006/main">
            <a:off x="5464175" y="3105150"/>
            <a:ext cx="6042025"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The loop is hardware</a:t>
            </a:r>
          </a:p>
        </p:txBody>
      </p:sp>
      <p:sp>
        <p:nvSpPr>
          <p:cNvPr id="24" name="">
            <a:extLst xmlns:a="http://schemas.openxmlformats.org/drawingml/2006/main">
              <a:ext uri="{FF2B5EF4-FFF2-40B4-BE49-F238E27FC236}">
                <a16:creationId xmlns:a16="http://schemas.microsoft.com/office/drawing/2014/main" id="{E72E49C9-2692-493E-96E5-EF8DC60D7E2C}"/>
              </a:ext>
            </a:extLst>
          </p:cNvPr>
          <p:cNvSpPr>
            <a:spLocks xmlns:a="http://schemas.openxmlformats.org/drawingml/2006/main" noGrp="1"/>
          </p:cNvSpPr>
          <p:nvPr/>
        </p:nvSpPr>
        <p:spPr>
          <a:xfrm xmlns:a="http://schemas.openxmlformats.org/drawingml/2006/main">
            <a:off x="5464175" y="3486150"/>
            <a:ext cx="6042025"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PID, CORDIC and inverse Clarke and Park close the loop in under 1 µs; the processor stays outside it.</a:t>
            </a:r>
          </a:p>
        </p:txBody>
      </p:sp>
      <p:sp>
        <p:nvSpPr>
          <p:cNvPr id="25" name="">
            <a:extLst xmlns:a="http://schemas.openxmlformats.org/drawingml/2006/main">
              <a:ext uri="{FF2B5EF4-FFF2-40B4-BE49-F238E27FC236}">
                <a16:creationId xmlns:a16="http://schemas.microsoft.com/office/drawing/2014/main" id="{5ED24E2D-008E-44C5-935F-28B0711DC0EA}"/>
              </a:ext>
            </a:extLst>
          </p:cNvPr>
          <p:cNvSpPr>
            <a:spLocks xmlns:a="http://schemas.openxmlformats.org/drawingml/2006/main" noGrp="1"/>
          </p:cNvSpPr>
          <p:nvPr/>
        </p:nvSpPr>
        <p:spPr>
          <a:xfrm xmlns:a="http://schemas.openxmlformats.org/drawingml/2006/main">
            <a:off x="5235575" y="4229100"/>
            <a:ext cx="6499225" cy="1381125"/>
          </a:xfrm>
          <a:prstGeom xmlns:a="http://schemas.openxmlformats.org/drawingml/2006/main" prst="roundRect">
            <a:avLst>
              <a:gd name="adj" fmla="val 5517"/>
            </a:avLst>
          </a:prstGeom>
          <a:solidFill xmlns:a="http://schemas.openxmlformats.org/drawingml/2006/main">
            <a:srgbClr val="12243A"/>
          </a:solidFill>
          <a:ln xmlns:a="http://schemas.openxmlformats.org/drawingml/2006/main" w="9525">
            <a:solidFill>
              <a:srgbClr val="23364C"/>
            </a:solidFill>
            <a:prstDash val="solid"/>
          </a:ln>
        </p:spPr>
      </p:sp>
      <p:sp>
        <p:nvSpPr>
          <p:cNvPr id="26" name="">
            <a:extLst xmlns:a="http://schemas.openxmlformats.org/drawingml/2006/main">
              <a:ext uri="{FF2B5EF4-FFF2-40B4-BE49-F238E27FC236}">
                <a16:creationId xmlns:a16="http://schemas.microsoft.com/office/drawing/2014/main" id="{D1263E2E-0510-4D5A-AD2F-6360B7BC3F64}"/>
              </a:ext>
            </a:extLst>
          </p:cNvPr>
          <p:cNvSpPr>
            <a:spLocks xmlns:a="http://schemas.openxmlformats.org/drawingml/2006/main" noGrp="1"/>
          </p:cNvSpPr>
          <p:nvPr/>
        </p:nvSpPr>
        <p:spPr>
          <a:xfrm xmlns:a="http://schemas.openxmlformats.org/drawingml/2006/main">
            <a:off x="5235575" y="4229100"/>
            <a:ext cx="57150" cy="13811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B519BA9D-7651-42C9-AA2D-32E2D57069BA}"/>
              </a:ext>
            </a:extLst>
          </p:cNvPr>
          <p:cNvSpPr>
            <a:spLocks xmlns:a="http://schemas.openxmlformats.org/drawingml/2006/main" noGrp="1"/>
          </p:cNvSpPr>
          <p:nvPr/>
        </p:nvSpPr>
        <p:spPr>
          <a:xfrm xmlns:a="http://schemas.openxmlformats.org/drawingml/2006/main">
            <a:off x="5464175" y="4419600"/>
            <a:ext cx="6042025"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Pre-silicon, stated plainly</a:t>
            </a:r>
          </a:p>
        </p:txBody>
      </p:sp>
      <p:sp>
        <p:nvSpPr>
          <p:cNvPr id="28" name="">
            <a:extLst xmlns:a="http://schemas.openxmlformats.org/drawingml/2006/main">
              <a:ext uri="{FF2B5EF4-FFF2-40B4-BE49-F238E27FC236}">
                <a16:creationId xmlns:a16="http://schemas.microsoft.com/office/drawing/2014/main" id="{60EAD73F-D62A-4B8E-BE12-708BAB484F57}"/>
              </a:ext>
            </a:extLst>
          </p:cNvPr>
          <p:cNvSpPr>
            <a:spLocks xmlns:a="http://schemas.openxmlformats.org/drawingml/2006/main" noGrp="1"/>
          </p:cNvSpPr>
          <p:nvPr/>
        </p:nvSpPr>
        <p:spPr>
          <a:xfrm xmlns:a="http://schemas.openxmlformats.org/drawingml/2006/main">
            <a:off x="5464175" y="4800600"/>
            <a:ext cx="6042025"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Every figure is a design target and standards are designed toward, not held. The motor control datapath is FPGA-validated.</a:t>
            </a:r>
          </a:p>
        </p:txBody>
      </p:sp>
    </p:spTree>
    <p:extLst>
      <p:ext uri="{BB962C8B-B14F-4D97-AF65-F5344CB8AC3E}">
        <p14:creationId xmlns:p14="http://schemas.microsoft.com/office/powerpoint/2010/main" val="183198098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2026-10-02T11:13:03.8170000Z</dcterms:created>
  <dcterms:modified xsi:type="dcterms:W3CDTF">2026-10-02T11:13:03.8180000Z</dcterms:modified>
</coreProperties>
</file>