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0906c1f13d2485f" /><Relationship Type="http://schemas.openxmlformats.org/officeDocument/2006/relationships/extended-properties" Target="/docProps/app.xml" Id="R2ec280de691f440b" /><Relationship Type="http://schemas.openxmlformats.org/officeDocument/2006/relationships/officeDocument" Target="/ppt/presentation.xml" Id="R72a93bb16aad45f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aa3a9dbba3c4f50"/>
  </p:sldMasterIdLst>
  <p:notesMasterIdLst>
    <p:notesMasterId xmlns:r="http://schemas.openxmlformats.org/officeDocument/2006/relationships" r:id="R8c471e92d9a34ecc"/>
  </p:notesMasterIdLst>
  <p:sldIdLst>
    <p:sldId xmlns:r="http://schemas.openxmlformats.org/officeDocument/2006/relationships" id="256" r:id="Raba51b2cae9c4650"/>
    <p:sldId xmlns:r="http://schemas.openxmlformats.org/officeDocument/2006/relationships" id="257" r:id="R451dc97162094442"/>
    <p:sldId xmlns:r="http://schemas.openxmlformats.org/officeDocument/2006/relationships" id="258" r:id="Rd9216e0b87204d7b"/>
    <p:sldId xmlns:r="http://schemas.openxmlformats.org/officeDocument/2006/relationships" id="259" r:id="R8a938dc5ef764940"/>
    <p:sldId xmlns:r="http://schemas.openxmlformats.org/officeDocument/2006/relationships" id="260" r:id="R7734a2337b6048d4"/>
    <p:sldId xmlns:r="http://schemas.openxmlformats.org/officeDocument/2006/relationships" id="261" r:id="R2ccc8ae204a546d0"/>
    <p:sldId xmlns:r="http://schemas.openxmlformats.org/officeDocument/2006/relationships" id="262" r:id="R4c70855ba122495f"/>
    <p:sldId xmlns:r="http://schemas.openxmlformats.org/officeDocument/2006/relationships" id="263" r:id="R676817c923654bc2"/>
    <p:sldId xmlns:r="http://schemas.openxmlformats.org/officeDocument/2006/relationships" id="264" r:id="R37b9ec71785d4301"/>
    <p:sldId xmlns:r="http://schemas.openxmlformats.org/officeDocument/2006/relationships" id="265" r:id="R6cd4d680668d4a4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39aaf682cea413f" /><Relationship Type="http://schemas.openxmlformats.org/officeDocument/2006/relationships/slideMaster" Target="/ppt/slideMasters/slideMaster1.xml" Id="R8aa3a9dbba3c4f50" /><Relationship Type="http://schemas.openxmlformats.org/officeDocument/2006/relationships/notesMaster" Target="/ppt/notesMasters/notesMaster1.xml" Id="R8c471e92d9a34ecc" /><Relationship Type="http://schemas.openxmlformats.org/officeDocument/2006/relationships/presProps" Target="/ppt/presProps.xml" Id="Rf54d15572e26437a" /><Relationship Type="http://schemas.openxmlformats.org/officeDocument/2006/relationships/tableStyles" Target="/ppt/tableStyles.xml" Id="R11be77474e2e4df3" /><Relationship Type="http://schemas.openxmlformats.org/officeDocument/2006/relationships/slide" Target="/ppt/slides/slide1.xml" Id="Raba51b2cae9c4650" /><Relationship Type="http://schemas.openxmlformats.org/officeDocument/2006/relationships/slide" Target="/ppt/slides/slide2.xml" Id="R451dc97162094442" /><Relationship Type="http://schemas.openxmlformats.org/officeDocument/2006/relationships/slide" Target="/ppt/slides/slide3.xml" Id="Rd9216e0b87204d7b" /><Relationship Type="http://schemas.openxmlformats.org/officeDocument/2006/relationships/slide" Target="/ppt/slides/slide4.xml" Id="R8a938dc5ef764940" /><Relationship Type="http://schemas.openxmlformats.org/officeDocument/2006/relationships/slide" Target="/ppt/slides/slide5.xml" Id="R7734a2337b6048d4" /><Relationship Type="http://schemas.openxmlformats.org/officeDocument/2006/relationships/slide" Target="/ppt/slides/slide6.xml" Id="R2ccc8ae204a546d0" /><Relationship Type="http://schemas.openxmlformats.org/officeDocument/2006/relationships/slide" Target="/ppt/slides/slide7.xml" Id="R4c70855ba122495f" /><Relationship Type="http://schemas.openxmlformats.org/officeDocument/2006/relationships/slide" Target="/ppt/slides/slide8.xml" Id="R676817c923654bc2" /><Relationship Type="http://schemas.openxmlformats.org/officeDocument/2006/relationships/slide" Target="/ppt/slides/slide9.xml" Id="R37b9ec71785d4301" /><Relationship Type="http://schemas.openxmlformats.org/officeDocument/2006/relationships/slide" Target="/ppt/slides/slide10.xml" Id="R6cd4d680668d4a4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4f6ce576da94be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fcc3fd4422e4b1a" /><Relationship Type="http://schemas.openxmlformats.org/officeDocument/2006/relationships/notesMaster" Target="/ppt/notesMasters/notesMaster1.xml" Id="Rae67115f509c408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4537ad04d694aa4" /><Relationship Type="http://schemas.openxmlformats.org/officeDocument/2006/relationships/notesMaster" Target="/ppt/notesMasters/notesMaster1.xml" Id="R53adb5c97c434ad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3a5db8faa1d4576" /><Relationship Type="http://schemas.openxmlformats.org/officeDocument/2006/relationships/notesMaster" Target="/ppt/notesMasters/notesMaster1.xml" Id="R76b7e242cecd4fb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a3a591fa40e43eb" /><Relationship Type="http://schemas.openxmlformats.org/officeDocument/2006/relationships/notesMaster" Target="/ppt/notesMasters/notesMaster1.xml" Id="Rf9c48a878478430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3fc739ac4734a6f" /><Relationship Type="http://schemas.openxmlformats.org/officeDocument/2006/relationships/notesMaster" Target="/ppt/notesMasters/notesMaster1.xml" Id="R11ab143ac655470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f8913bf1cc24ab3" /><Relationship Type="http://schemas.openxmlformats.org/officeDocument/2006/relationships/notesMaster" Target="/ppt/notesMasters/notesMaster1.xml" Id="Rfa1c74bbe356425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8c4eef7524b41c9" /><Relationship Type="http://schemas.openxmlformats.org/officeDocument/2006/relationships/notesMaster" Target="/ppt/notesMasters/notesMaster1.xml" Id="R1b4237de34cb471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6b070bd5b4449c9" /><Relationship Type="http://schemas.openxmlformats.org/officeDocument/2006/relationships/notesMaster" Target="/ppt/notesMasters/notesMaster1.xml" Id="Rc7c1d1d7282c4fa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fc253b7fac3426a" /><Relationship Type="http://schemas.openxmlformats.org/officeDocument/2006/relationships/notesMaster" Target="/ppt/notesMasters/notesMaster1.xml" Id="R0eeff7514b85416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462bd838a23410f" /><Relationship Type="http://schemas.openxmlformats.org/officeDocument/2006/relationships/notesMaster" Target="/ppt/notesMasters/notesMaster1.xml" Id="R1922e492219745f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SKU-2 is a smart-meter system-on-chip: metrology, compute and security, and an always-on clock domain on one 130 nm CMOS die.</a:t>
            </a:r>
          </a:p>
          <a:p xmlns:a="http://schemas.openxmlformats.org/drawingml/2006/main">
            <a:r>
              <a:t>Headline: product page SKU-2, headline and lede. Figures: product page specs (front end, processor, always-on domain).</a:t>
            </a:r>
          </a:p>
          <a:p xmlns:a="http://schemas.openxmlformats.org/drawingml/2006/main">
            <a:r>
              <a:t>Status: the site's applications record for SKU-2 (status "Cycle-1 wafer run, alongside SKU-1"; evidence "FPGA-validated: the meter measurement chain runs as circuit code on the same Artix-7").</a:t>
            </a:r>
          </a:p>
          <a:p xmlns:a="http://schemas.openxmlformats.org/drawingml/2006/main">
            <a:r>
              <a:t>Say plainly: pre-silicon. Every value is a design target (architecture guide, scope note).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One chip where a meter uses two today.</a:t>
            </a:r>
          </a:p>
          <a:p xmlns:a="http://schemas.openxmlformats.org/drawingml/2006/main">
            <a:r>
              <a:t>Cards: product page SKU-2, blocks (Metrology; Compute and security; Always-on domain) and blockNote ("stored and signed by the security engine").</a:t>
            </a:r>
          </a:p>
          <a:p xmlns:a="http://schemas.openxmlformats.org/drawingml/2006/main">
            <a:r>
              <a:t>"Replaces": the site's applications record for SKU-2 ("A metrology front end plus a separate meter microcontroller").</a:t>
            </a:r>
          </a:p>
          <a:p xmlns:a="http://schemas.openxmlformats.org/drawingml/2006/main">
            <a:r>
              <a:t>Bus: architecture guide, Key Data Flows step 4 (32-bit bus) and product page specs (AHB-Lite multilayer bus).</a:t>
            </a:r>
          </a:p>
          <a:p xmlns:a="http://schemas.openxmlformats.org/drawingml/2006/main">
            <a:r>
              <a:t>The two-chip consequence line is a fair reading of the replaces record, not a measured comparison: no BOM or power comparison is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physics forces the architecture.</a:t>
            </a:r>
          </a:p>
          <a:p xmlns:a="http://schemas.openxmlformats.org/drawingml/2006/main">
            <a:r>
              <a:t>Requirement and consequence rows: product page SKU-2, physics (all three pairs, verbatim).</a:t>
            </a:r>
          </a:p>
          <a:p xmlns:a="http://schemas.openxmlformats.org/drawingml/2006/main">
            <a:r>
              <a:t>"Where it lands": product page blocks and specs; architecture guide, Architecture Overview items 1 to 3.</a:t>
            </a:r>
          </a:p>
          <a:p xmlns:a="http://schemas.openxmlformats.org/drawingml/2006/main">
            <a:r>
              <a:t>Class 0.5S is a target the design is developed toward, not a certificate (architecture guide, Designed toward).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it top-left to bottom: markers 1 to 5 trace one measurement from the sense inputs to the meter UART.</a:t>
            </a:r>
          </a:p>
          <a:p xmlns:a="http://schemas.openxmlformats.org/drawingml/2006/main">
            <a:r>
              <a:t>Structure: redrawn from the Technical Annex v3, sheet 3, through the site's diagram spec for SKU-2 (zones, blocks, edges and markers).</a:t>
            </a:r>
          </a:p>
          <a:p xmlns:a="http://schemas.openxmlformats.org/drawingml/2006/main">
            <a:r>
              <a:t>Values: product page SKU-2 and the SKU-2 architecture guide (Architecture Overview; Key Data Flows 1 to 5).</a:t>
            </a:r>
          </a:p>
          <a:p xmlns:a="http://schemas.openxmlformats.org/drawingml/2006/main">
            <a:r>
              <a:t>The bus label omits the annex's master and slave count, which is not on the product page or in the guide.</a:t>
            </a:r>
          </a:p>
          <a:p xmlns:a="http://schemas.openxmlformats.org/drawingml/2006/main">
            <a:r>
              <a:t>Zone colours: teal metrology, blue compute and security, amber always-on, grey peripherals; cyan is the measurement path. Every value is a design target.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Four zones, one job each.</a:t>
            </a:r>
          </a:p>
          <a:p xmlns:a="http://schemas.openxmlformats.org/drawingml/2006/main">
            <a:r>
              <a:t>Text: SKU-2 architecture guide, Component sections (Metrology; Compute + security; Always-on; Peripherals), "What it does" and "Why it exists".</a:t>
            </a:r>
          </a:p>
          <a:p xmlns:a="http://schemas.openxmlformats.org/drawingml/2006/main">
            <a:r>
              <a:t>Backup range, optical port and the stored-and-signed sentence: product page SKU-2, blocks and blockNote.</a:t>
            </a:r>
          </a:p>
          <a:p xmlns:a="http://schemas.openxmlformats.org/drawingml/2006/main">
            <a:r>
              <a:t>All values are architecture targets from the Technical Annex v3, sheet 3, as carried by the product page.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Four decisions, each with a check.</a:t>
            </a:r>
          </a:p>
          <a:p xmlns:a="http://schemas.openxmlformats.org/drawingml/2006/main">
            <a:r>
              <a:t>Row 1: architecture guide, Component: Metrology, "Why it exists"; product page physics 1 and question "Accuracy over a lifetime".</a:t>
            </a:r>
          </a:p>
          <a:p xmlns:a="http://schemas.openxmlformats.org/drawingml/2006/main">
            <a:r>
              <a:t>Row 2: product page physics 2; question "Blackout retention".</a:t>
            </a:r>
          </a:p>
          <a:p xmlns:a="http://schemas.openxmlformats.org/drawingml/2006/main">
            <a:r>
              <a:t>Row 3: product page physics 3; question "Non-volatile memory".</a:t>
            </a:r>
          </a:p>
          <a:p xmlns:a="http://schemas.openxmlformats.org/drawingml/2006/main">
            <a:r>
              <a:t>Row 4: product page lede; the site's applications record for SKU-2 (replaces); question "Magnetic and DC tamper".</a:t>
            </a:r>
          </a:p>
          <a:p xmlns:a="http://schemas.openxmlformats.org/drawingml/2006/main">
            <a:r>
              <a:t>The "Instead of" column names the alternative each decision rules out; it is a reading of the sources, not a measured comparison.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One reading, five steps; then what survives an outage.</a:t>
            </a:r>
          </a:p>
          <a:p xmlns:a="http://schemas.openxmlformats.org/drawingml/2006/main">
            <a:r>
              <a:t>Steps 1 to 5: SKU-2 architecture guide, Key Data Flows; the same markers as the system diagram (diagram spec for SKU-2, markers).</a:t>
            </a:r>
          </a:p>
          <a:p xmlns:a="http://schemas.openxmlformats.org/drawingml/2006/main">
            <a:r>
              <a:t>"On the core side": product page blockNote ("decimated and turned into energy figures, and are stored and signed by the security engine"); guide, Compute + security (AES-256, SHA-256); product page blocks (4 x 40 segment LCD). The LCD line describes where readings are displayed; display update timing is not specified in the sources.</a:t>
            </a:r>
          </a:p>
          <a:p xmlns:a="http://schemas.openxmlformats.org/drawingml/2006/main">
            <a:r>
              <a:t>"When the mains is gone": product page blockNote ("The always-on domain keeps time and tamper state when everything else is off") and blocks; guide, Component: Always-on (brownout 2.0 V).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Targets, not measurements.</a:t>
            </a:r>
          </a:p>
          <a:p xmlns:a="http://schemas.openxmlformats.org/drawingml/2006/main">
            <a:r>
              <a:t>Table: product page SKU-2, specs (all seven rows, verbatim values).</a:t>
            </a:r>
          </a:p>
          <a:p xmlns:a="http://schemas.openxmlformats.org/drawingml/2006/main">
            <a:r>
              <a:t>Designed toward: product page designedToward; architecture guide, Designed toward and scope note ("no certificate exists for any DeepGrid part").</a:t>
            </a:r>
          </a:p>
          <a:p xmlns:a="http://schemas.openxmlformats.org/drawingml/2006/main">
            <a:r>
              <a:t>Evidence today: the site's applications record for SKU-2 (status and evidence fields).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Four questions, verbatim from the product page SKU-2, questions (titles and wording unchanged).</a:t>
            </a:r>
          </a:p>
          <a:p xmlns:a="http://schemas.openxmlformats.org/drawingml/2006/main">
            <a:r>
              <a:t>The "Tests" line maps each question to the zone on slides 4 and 5 that must answer it.</a:t>
            </a:r>
          </a:p>
          <a:p xmlns:a="http://schemas.openxmlformats.org/drawingml/2006/main">
            <a:r>
              <a:t>"Each needs silicon or a dated plan to settle" follows from the pre-silicon status (architecture guide scope note).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One action: evaluate SKU-2 against the meter's accuracy, tamper and outage limits.</a:t>
            </a:r>
          </a:p>
          <a:p xmlns:a="http://schemas.openxmlformats.org/drawingml/2006/main">
            <a:r>
              <a:t>Contact: the site's contact page addresses group@deepgrid.in; the product page "Discuss this part" button carries the part name.</a:t>
            </a:r>
          </a:p>
          <a:p xmlns:a="http://schemas.openxmlformats.org/drawingml/2006/main">
            <a:r>
              <a:t>Summary lines: product page SKU-2 (lede, specs, designedToward); status: the site's applications record for SKU-2.</a:t>
            </a:r>
          </a:p>
          <a:p xmlns:a="http://schemas.openxmlformats.org/drawingml/2006/main">
            <a:r>
              <a:t>Do not imply a datasheet, a certificate or a delivery date; none exists.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6db90a2db0a40c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358970f59d84c34" /><Relationship Type="http://schemas.openxmlformats.org/officeDocument/2006/relationships/slideLayout" Target="/ppt/slideLayouts/slideLayout1.xml" Id="R6b6cdc1617fd440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b6cdc1617fd440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0193e0d43a4595" /><Relationship Type="http://schemas.openxmlformats.org/officeDocument/2006/relationships/notesSlide" Target="/ppt/notesSlides/notesSlide1.xml" Id="R344dd45df7c94ec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c5e299265e4bd0" /><Relationship Type="http://schemas.openxmlformats.org/officeDocument/2006/relationships/notesSlide" Target="/ppt/notesSlides/notesSlide2.xml" Id="R3ce06325ae97440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6df2ae82ba46f2" /><Relationship Type="http://schemas.openxmlformats.org/officeDocument/2006/relationships/notesSlide" Target="/ppt/notesSlides/notesSlide3.xml" Id="R366b32f7b091425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54679f13be4ec3" /><Relationship Type="http://schemas.openxmlformats.org/officeDocument/2006/relationships/notesSlide" Target="/ppt/notesSlides/notesSlide4.xml" Id="R9bb7ddaf6fcc47b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dcb564c5d84c23" /><Relationship Type="http://schemas.openxmlformats.org/officeDocument/2006/relationships/notesSlide" Target="/ppt/notesSlides/notesSlide5.xml" Id="Rd68b4e712e12450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ba258c95ee4f04" /><Relationship Type="http://schemas.openxmlformats.org/officeDocument/2006/relationships/notesSlide" Target="/ppt/notesSlides/notesSlide6.xml" Id="R7052b67cc0f74f9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330e6e16ca4697" /><Relationship Type="http://schemas.openxmlformats.org/officeDocument/2006/relationships/notesSlide" Target="/ppt/notesSlides/notesSlide7.xml" Id="Rc9f0474e2a2647f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73623b0ccd407b" /><Relationship Type="http://schemas.openxmlformats.org/officeDocument/2006/relationships/notesSlide" Target="/ppt/notesSlides/notesSlide8.xml" Id="Rbfe69e7abaac43e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0e990707a4403a" /><Relationship Type="http://schemas.openxmlformats.org/officeDocument/2006/relationships/notesSlide" Target="/ppt/notesSlides/notesSlide9.xml" Id="Red568aaa95ca406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9241c51fe74ba1" /><Relationship Type="http://schemas.openxmlformats.org/officeDocument/2006/relationships/notesSlide" Target="/ppt/notesSlides/notesSlide10.xml" Id="Rc91bd07515ee4294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321E301-4839-404C-A657-A276E2C5D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F9524E-F265-47A0-AE74-1500FA3F5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759841-5896-40B5-8666-F8E871B44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71600"/>
            <a:ext cx="12573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98A8F9-5844-4AE2-BE18-B6769BCD3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7242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364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AEE011-662B-40F7-B01A-7AB0D87D2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53025"/>
            <a:ext cx="112776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243A"/>
          </a:solidFill>
          <a:ln xmlns:a="http://schemas.openxmlformats.org/drawingml/2006/main" w="9525">
            <a:solidFill>
              <a:srgbClr val="23364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0D7663-5D95-4669-845A-68D90FA0B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53025"/>
            <a:ext cx="5715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866D7D-7397-44B1-98B8-880C1DA93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9525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B4D8"/>
                </a:solidFill>
                <a:latin typeface="Arial"/>
                <a:ea typeface="Arial"/>
                <a:cs typeface="Arial"/>
              </a:defRPr>
            </a:pPr>
            <a:r>
              <a:t>DEEPGRID SEMI  ·  SKU-2 SMART-METER SOC  ·  SYSTEM ARCHITECTURE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D06BFC-8B52-407D-86D8-98A349216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38300"/>
            <a:ext cx="10477500" cy="1466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t>One die that measures, signs</a:t>
            </a:r>
          </a:p>
          <a:p xmlns:a="http://schemas.openxmlformats.org/drawingml/2006/main">
            <a:pPr algn="l"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t>and keeps time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30CB14-51ED-4DC5-B7F5-145214C09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162300"/>
            <a:ext cx="10477500" cy="3143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>
                <a:solidFill>
                  <a:srgbClr val="C9D6E3"/>
                </a:solidFill>
                <a:latin typeface="Arial"/>
                <a:ea typeface="Arial"/>
                <a:cs typeface="Arial"/>
              </a:defRPr>
            </a:pPr>
            <a:r>
              <a:t>A meter that keeps measuring, and keeps its record, when the mains is gone.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12A547-71DD-4512-8479-703F862CA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933825"/>
            <a:ext cx="36322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00B4D8"/>
                </a:solidFill>
                <a:latin typeface="Georgia"/>
                <a:ea typeface="Georgia"/>
                <a:cs typeface="Georgia"/>
              </a:defRPr>
            </a:pPr>
            <a:r>
              <a:t>6 × 24-bit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82F751-3177-4C26-934D-EA44CA2E5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24375"/>
            <a:ext cx="36322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9D6E3"/>
                </a:solidFill>
                <a:latin typeface="Arial"/>
                <a:ea typeface="Arial"/>
                <a:cs typeface="Arial"/>
              </a:defRPr>
            </a:pPr>
            <a:r>
              <a:t>SIGMA-DELTA CHANNELS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B17A5D-1168-42B2-AA46-BDEC7E790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752975"/>
            <a:ext cx="36322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>
                <a:solidFill>
                  <a:srgbClr val="A9BACD"/>
                </a:solidFill>
                <a:latin typeface="Arial"/>
                <a:ea typeface="Arial"/>
                <a:cs typeface="Arial"/>
              </a:defRPr>
            </a:pPr>
            <a:r>
              <a:t>Class 0.5S target, sinc³ at OSR 256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62FC5F-DE25-4BC7-828D-97B408398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3933825"/>
            <a:ext cx="36322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00B4D8"/>
                </a:solidFill>
                <a:latin typeface="Georgia"/>
                <a:ea typeface="Georgia"/>
                <a:cs typeface="Georgia"/>
              </a:defRPr>
            </a:pPr>
            <a:r>
              <a:t>200 MHz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FA8E67-3145-4D05-9E45-1A9AC7862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4524375"/>
            <a:ext cx="36322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9D6E3"/>
                </a:solidFill>
                <a:latin typeface="Arial"/>
                <a:ea typeface="Arial"/>
                <a:cs typeface="Arial"/>
              </a:defRPr>
            </a:pPr>
            <a:r>
              <a:t>DGRIDRISCV CORE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C5E3BE-0CD4-4CA5-ADC3-10D091F8F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4752975"/>
            <a:ext cx="36322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>
                <a:solidFill>
                  <a:srgbClr val="A9BACD"/>
                </a:solidFill>
                <a:latin typeface="Arial"/>
                <a:ea typeface="Arial"/>
                <a:cs typeface="Arial"/>
              </a:defRPr>
            </a:pPr>
            <a:r>
              <a:t>AES-256 and SHA, secure boot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EA1EC1-B163-4006-8EF7-E8B76D057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3933825"/>
            <a:ext cx="36322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00B4D8"/>
                </a:solidFill>
                <a:latin typeface="Georgia"/>
                <a:ea typeface="Georgia"/>
                <a:cs typeface="Georgia"/>
              </a:defRPr>
            </a:pPr>
            <a:r>
              <a:t>&lt; 2 µW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E164CA-4B51-4537-BDDE-ADB87B85F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4524375"/>
            <a:ext cx="36322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9D6E3"/>
                </a:solidFill>
                <a:latin typeface="Arial"/>
                <a:ea typeface="Arial"/>
                <a:cs typeface="Arial"/>
              </a:defRPr>
            </a:pPr>
            <a:r>
              <a:t>ALWAYS-ON DOMAIN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B8A28D-757A-4EFF-B746-E9F319E6D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4752975"/>
            <a:ext cx="36322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>
                <a:solidFill>
                  <a:srgbClr val="A9BACD"/>
                </a:solidFill>
                <a:latin typeface="Arial"/>
                <a:ea typeface="Arial"/>
                <a:cs typeface="Arial"/>
              </a:defRPr>
            </a:pPr>
            <a:r>
              <a:t>Clock and tamper log on a backup cell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6A660A-0169-45D6-9B46-1A0B3E2A1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86375"/>
            <a:ext cx="1047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5B66B"/>
                </a:solidFill>
                <a:latin typeface="Arial"/>
                <a:ea typeface="Arial"/>
                <a:cs typeface="Arial"/>
              </a:defRPr>
            </a:pPr>
            <a:r>
              <a:t>STATUS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ADBDB0-4859-446A-B4FF-9CF9F6CEB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5267325"/>
            <a:ext cx="93726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DCE5EE"/>
                </a:solidFill>
                <a:latin typeface="Arial"/>
                <a:ea typeface="Arial"/>
                <a:cs typeface="Arial"/>
              </a:defRPr>
            </a:pPr>
            <a:r>
              <a:t>Pre-silicon. Every figure in this deck is an architecture target, not a measurement. The meter measurement chain is FPGA-validated; the 130 nm die is planned for the Cycle-1 wafer run alongside SKU-1.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FAB8C4-1A96-4256-BD6B-E0D5491FD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364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5A81DE8-8A61-4214-AE17-C4BB11136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FA2B7"/>
                </a:solidFill>
                <a:latin typeface="Arial"/>
                <a:ea typeface="Arial"/>
                <a:cs typeface="Arial"/>
              </a:defRPr>
            </a:pPr>
            <a:r>
              <a:t>DEEPGRID SEMI · SKU-2 SMART-METER SOC · ARCHITECTURE TARGETS, PRE-SILICON · OCTOBER 2026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23D15B3-F9BE-4D33-A123-3CEBC3F85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FA2B7"/>
                </a:solidFill>
                <a:latin typeface="Arial"/>
                <a:ea typeface="Arial"/>
                <a:cs typeface="Arial"/>
              </a:defRPr>
            </a:pPr>
            <a: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944520499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3C86E8B-F6C4-4ECC-AF36-04C6CF194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5DA204-5F37-4F09-ACE5-DF240134D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One chip replaces a front end and a meter MCU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1C08E6-356D-444D-BB9F-692A71EF4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Measurement, security and the meter's own time base on one 130 nm CMOS die.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6CB7DC-A326-4F37-A30C-DA2BC8452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4B434B-C7C0-451D-8B06-1DADCD6C5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CA6BD9-A6CB-4A0E-8BBC-6C022C6C0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· SKU-2 SMART-METER SOC · ARCHITECTURE TARGETS, PRE-SILICON ·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23004D-6D46-48C6-8121-D190A0850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C5AD79-5867-4673-8C5F-A8097BF97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01 · WHAT IT IS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37BED4-7B25-4D42-9AF5-DBBD36B5F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3632200" cy="2238375"/>
          </a:xfrm>
          <a:prstGeom xmlns:a="http://schemas.openxmlformats.org/drawingml/2006/main" prst="roundRect">
            <a:avLst>
              <a:gd name="adj" fmla="val 34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5FB464-8C69-43F5-B040-1A3302CD7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57150" cy="2238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93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6FB694-4DB1-45BB-9D8E-F9569F744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676400"/>
            <a:ext cx="3632200" cy="2238375"/>
          </a:xfrm>
          <a:prstGeom xmlns:a="http://schemas.openxmlformats.org/drawingml/2006/main" prst="roundRect">
            <a:avLst>
              <a:gd name="adj" fmla="val 34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DDEB72-5A4B-40E3-9A60-44B1DA783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676400"/>
            <a:ext cx="57150" cy="2238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DB4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073B8A-6256-48F1-85B1-4130E834C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1676400"/>
            <a:ext cx="3632200" cy="2238375"/>
          </a:xfrm>
          <a:prstGeom xmlns:a="http://schemas.openxmlformats.org/drawingml/2006/main" prst="roundRect">
            <a:avLst>
              <a:gd name="adj" fmla="val 34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25C2C3-792F-4BC5-A531-1E7D84707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1676400"/>
            <a:ext cx="57150" cy="2238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D19B5D-E00A-4493-A094-7D06333CC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124325"/>
            <a:ext cx="5257800" cy="1162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40E27B-8EB3-4BC0-B34E-E5782A019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124325"/>
            <a:ext cx="5257800" cy="1162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6F5"/>
          </a:solidFill>
          <a:ln xmlns:a="http://schemas.openxmlformats.org/drawingml/2006/main" w="9525">
            <a:solidFill>
              <a:srgbClr val="0A9396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1DA55D-5E55-49CF-8555-31B6AA7C8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4572000"/>
            <a:ext cx="34290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BBF099-B91C-4BAA-BEFC-2C204B747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47850"/>
            <a:ext cx="317500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Measure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2C0786-BC94-4489-A64A-655409C12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81225"/>
            <a:ext cx="3175000" cy="1276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Six 24-bit sigma-delta channels and sinc³ decimation at OSR 256 feed a metrology engine for active, reactive and apparent power, and harmonics to the 15th.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34B045-DC9F-4E39-B1D4-64296CB29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33775"/>
            <a:ext cx="3175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DG-AFE6 · DECIM · METRO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2C6E85-C311-490C-9749-F88D8ED76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1847850"/>
            <a:ext cx="317500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Secure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255340-64BF-47D9-871B-303F65812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2181225"/>
            <a:ext cx="3175000" cy="1276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 DGridRiscV core at 200 MHz with a four-channel DMA and an AES-256 and SHA engine stores and signs every reading, with secure boot and tamper key erase.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E51AA1-3088-4078-A76D-D079BFEB6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3533775"/>
            <a:ext cx="3175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DGridRiscV · DMA · DG-SE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DF1401F-100D-49CD-A3EB-C51F70387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847850"/>
            <a:ext cx="317500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Keep time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1675713-EDD2-4217-99D5-116E3C307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181225"/>
            <a:ext cx="3175000" cy="10763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An isolated always-on domain under 2 µW runs the clock on a 32.768 kHz crystal and senses tamper from a 2.2 to 3.6 V backup cell.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FF80080-8248-4D36-8BBD-15FD3FF0B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3333750"/>
            <a:ext cx="3175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PMU + RTC · tamper sense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579B591-2E00-4B5C-B6AA-68F9BF7A0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7675"/>
            <a:ext cx="48006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WHAT A METER USES TODAY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771B6A8-1E47-4F21-9647-05837A689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86275"/>
            <a:ext cx="480060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A metrology front end plus a separate meter microcontroller: two parts to power, secure and keep in time.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A3F321A-A1E4-43CD-85E5-FDCEF914A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257675"/>
            <a:ext cx="48006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7696B"/>
                </a:solidFill>
                <a:latin typeface="Arial"/>
                <a:ea typeface="Arial"/>
                <a:cs typeface="Arial"/>
              </a:defRPr>
            </a:pPr>
            <a:r>
              <a:t>WITH SKU-2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B3A65C3-4BF2-4932-A9E0-AC385D147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486275"/>
            <a:ext cx="480060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One die for measurement, security and its own time base, on a 32-bit AHB-Lite multilayer bus.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B3D98C5-0490-4EE0-86D0-30766B79C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57825"/>
            <a:ext cx="112776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i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Evidence today: pre-silicon. The meter measurement chain is FPGA-validated; no figure in this deck is a silicon measurement.</a:t>
            </a:r>
          </a:p>
        </p:txBody>
      </p:sp>
    </p:spTree>
    <p:extLst>
      <p:ext uri="{BB962C8B-B14F-4D97-AF65-F5344CB8AC3E}">
        <p14:creationId xmlns:p14="http://schemas.microsoft.com/office/powerpoint/2010/main" val="2080784480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EAD0557-D42B-49DA-8CFB-99351EB9C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B1738C-A565-4094-9F9D-AC02D3FE8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Three meter requirements dictate the silicon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D3267F-F1F8-4FA8-8ED9-991D3422B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Requirement on the left, the consequence in silicon on the right, and the block that carries it.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20E14C-A959-4127-9D69-F2EF38AED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D94F41-9423-4910-9466-9A9ED6673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C07FE4-D584-4AE9-9707-5751D7E7A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· SKU-2 SMART-METER SOC · ARCHITECTURE TARGETS, PRE-SILICON ·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9DDE17-E8AC-434E-A128-23D2015EF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256945-A15C-478A-AA78-1B2CBE78B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02 · WHY ITS OWN SILICON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50A41D-61E5-4430-B725-43ABDCE72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24050"/>
            <a:ext cx="4095750" cy="1266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D92D2B-CB39-4DF7-B018-8186E9219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24050"/>
            <a:ext cx="57150" cy="1266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93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1AC870-7851-4470-8393-F2269D7F3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2433638"/>
            <a:ext cx="323850" cy="2476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9D04EB-1EFE-440C-BB5E-77AE41B65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1924050"/>
            <a:ext cx="4476750" cy="1266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545F4F-492A-4737-B6AD-EE400782B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1924050"/>
            <a:ext cx="1905000" cy="1266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6F5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5BFC0B-F56C-4775-B011-90A5A2269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43275"/>
            <a:ext cx="4095750" cy="1266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C51D46-90B5-4BA1-89F3-91127826B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43275"/>
            <a:ext cx="57150" cy="1266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739157-4E3E-4E5B-9ABB-0CC40A92E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852863"/>
            <a:ext cx="323850" cy="2476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E4C611-EE74-4DD7-B92C-1D67A93C3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3343275"/>
            <a:ext cx="4476750" cy="1266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20EDAE-0C3B-4A53-8A47-FFC5F6881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3343275"/>
            <a:ext cx="1905000" cy="1266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F4E7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617F81-C774-4ACA-98CD-A7ACC5E55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762500"/>
            <a:ext cx="409575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C56529-2C8A-4ED2-82B9-966426162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762500"/>
            <a:ext cx="5715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DB4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FBC93A-979C-4883-AD26-849C967B2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5153025"/>
            <a:ext cx="323850" cy="2476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A25F13-480E-4D5A-8477-FAEBD1E7E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4762500"/>
            <a:ext cx="447675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A34D615-4DEB-41DE-A522-E9828E780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4762500"/>
            <a:ext cx="190500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4FA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2677DF3-CDC2-465C-90DD-979556B57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57350"/>
            <a:ext cx="4095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THE METER REQUIRES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77D5252-4906-4F3B-AA3C-5A11C980A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1657350"/>
            <a:ext cx="4476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SO THE SILICON NEEDS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EC5DC26-B292-43AA-B4BC-BCDF48424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1657350"/>
            <a:ext cx="1905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WHERE IT LANDS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5E59588-11BC-4C77-9617-D822093BB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3638550" cy="981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Class 0.5S accuracy across a 1000:1 current range.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AF89405-55C3-482C-A316-117E0891D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095500"/>
            <a:ext cx="4019550" cy="981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 sigma-delta converter with low flicker noise and stable references, calibrated once for a long service life.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065FA1D-74F0-4570-ACE0-0DB480E51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2095500"/>
            <a:ext cx="1524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Metrology zone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5136F07-F2CE-45E6-93BB-AD40C3290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2628900"/>
            <a:ext cx="1524000" cy="4476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DG-AFE6, six 24-bit channels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5A91D1E-8692-4B36-863E-9F3BF2B34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14725"/>
            <a:ext cx="3638550" cy="981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The clock and tamper log must survive outages on a backup cell.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6575E43-F4D8-449A-A40B-D0D86419D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514725"/>
            <a:ext cx="4019550" cy="981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An isolated always-on domain drawing under 2 µW, separate from the 200 MHz core.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3B4EAE3-5B65-48A5-8403-6BD818D5A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3514725"/>
            <a:ext cx="1524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Always-on zone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B55E8B5-F9D1-4E5E-99F1-33A9DF0F5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4048125"/>
            <a:ext cx="1524000" cy="4476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PMU + RTC on 32.768 kHz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BC48FD2-FE3E-4069-B07D-F9501B887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33950"/>
            <a:ext cx="3638550" cy="742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Open 130 nm processes have no embedded flash.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DBCE085-014B-46FA-895D-A9E0ACC26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4933950"/>
            <a:ext cx="4019550" cy="742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Code lives in ROM, ECC SRAM and encrypted external QSPI, or in SCL non-volatile memory where available.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131A29A-A017-4C97-8F6F-B816BF83E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4933950"/>
            <a:ext cx="152400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Memory plan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79F89B8-083E-479F-89B9-CF6755758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5229225"/>
            <a:ext cx="1524000" cy="4476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ROM · ECC SRAM · QSPI, or SCL NVM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03F835B-DC76-4EB9-8D86-9A538DEFD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962650"/>
            <a:ext cx="112776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i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Each block on the next slide answers one of these three requirements. None is there for its own sake.</a:t>
            </a:r>
          </a:p>
        </p:txBody>
      </p:sp>
    </p:spTree>
    <p:extLst>
      <p:ext uri="{BB962C8B-B14F-4D97-AF65-F5344CB8AC3E}">
        <p14:creationId xmlns:p14="http://schemas.microsoft.com/office/powerpoint/2010/main" val="70803328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9" name="">
            <a:extLst xmlns:a="http://schemas.openxmlformats.org/drawingml/2006/main">
              <a:ext uri="{FF2B5EF4-FFF2-40B4-BE49-F238E27FC236}">
                <a16:creationId xmlns:a16="http://schemas.microsoft.com/office/drawing/2014/main" id="{DC46C6B7-4BE7-49AB-864F-3BAF6897A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48661E-645B-4E5E-BC82-FC7514C37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Measurement, security and time share one bus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9CCEBD-8D50-4BA6-8C42-E6519EFB5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Six-channel metrology, compute and security, and an always-on domain on a 32-bit AHB-Lite multilayer bus.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C59360-A68E-428D-A086-26492D401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DC49B0-36CD-46AC-8E4E-136AA0991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B2BA71-4BD2-4279-87ED-93D14B05E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· SKU-2 SMART-METER SOC · ARCHITECTURE TARGETS, PRE-SILICON ·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8ECA2E-0585-47D3-937D-5504C8C18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A73D8E-C9A1-4B71-AE32-C993304DD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03 · SYSTEM ARCHITECTURE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29D357-C6D2-40F1-AD3D-2206ED1D7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57400"/>
            <a:ext cx="4358640" cy="1352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6F5"/>
          </a:solidFill>
          <a:ln xmlns:a="http://schemas.openxmlformats.org/drawingml/2006/main" w="9525">
            <a:solidFill>
              <a:srgbClr val="0A9396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5BAE13-35FC-4A3B-8E70-F2F9AD5E5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57400"/>
            <a:ext cx="435864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93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BD2EC1-500B-4541-A75D-356A16BFB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00300"/>
            <a:ext cx="110998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1F097E-080B-4567-943C-E515687BF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00300"/>
            <a:ext cx="110998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93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FE52D4-AB47-4933-86B5-F97BBFD0B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81530" y="2400300"/>
            <a:ext cx="110998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DAC366-21D3-461B-936C-5CC159DBB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81530" y="2400300"/>
            <a:ext cx="110998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93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848AF7-7B06-417A-BDF1-196757DA5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2510" y="2400300"/>
            <a:ext cx="110998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2D71C7-B36A-4B99-817C-75F86CD81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2510" y="2400300"/>
            <a:ext cx="110998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93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FBF96B-1335-4DE4-AF1C-C151164A1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6340" y="2057400"/>
            <a:ext cx="4358640" cy="1352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4FA"/>
          </a:solidFill>
          <a:ln xmlns:a="http://schemas.openxmlformats.org/drawingml/2006/main" w="9525">
            <a:solidFill>
              <a:srgbClr val="5B87AE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6DD442-0F8D-49BB-AA66-505EE72BE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6340" y="2057400"/>
            <a:ext cx="435864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87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DD2D5A-1284-4D1A-9EFE-B013A7569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9690" y="2400300"/>
            <a:ext cx="127508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425E62-C1B1-440B-B1B8-2799E331F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9690" y="2400300"/>
            <a:ext cx="127508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87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D3CB5E-CE42-4EC2-8528-52ECFCD2C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8120" y="2400300"/>
            <a:ext cx="127508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F02B3DF-3839-4111-98FF-AFE486243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8120" y="2400300"/>
            <a:ext cx="127508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87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4E9044D-6290-4531-9C3D-B27C2818D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550" y="2400300"/>
            <a:ext cx="127508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29D4553-386F-414B-9110-D18F6FA87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550" y="2400300"/>
            <a:ext cx="127508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87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5F920C5-560B-4A5C-921A-1957845FF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5480" y="2057400"/>
            <a:ext cx="2179320" cy="1352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F4E7"/>
          </a:solidFill>
          <a:ln xmlns:a="http://schemas.openxmlformats.org/drawingml/2006/main" w="9525">
            <a:solidFill>
              <a:srgbClr val="B45309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F9BBB07-1D2A-42D7-AFB1-EAD13AD5C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5480" y="2057400"/>
            <a:ext cx="217932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7296D5F-CC91-4002-A99B-704BA1747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8830" y="2400300"/>
            <a:ext cx="191262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8CE3BCE-9745-4E9C-AC60-F50809AA6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8830" y="2400300"/>
            <a:ext cx="191262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6ED8BBB-F983-4452-9EDC-1AA8CC501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6015" y="3409950"/>
            <a:ext cx="190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81D3269-E08E-46F5-88B6-8C716B9B0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6995" y="3409950"/>
            <a:ext cx="190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21F532E-A7F9-41A2-AC14-3528F6104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7975" y="3409950"/>
            <a:ext cx="190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726259F-AE0C-4076-9E71-D18D7EB40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7705" y="3409950"/>
            <a:ext cx="190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B3BA1D6-9CEE-4D49-BE35-498429BD0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6135" y="3409950"/>
            <a:ext cx="190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0F0E8EB-39CF-42AB-A3B2-8ABEFA48E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4565" y="3409950"/>
            <a:ext cx="190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EF2B22A1-3718-405C-935C-97E14DBDB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5615" y="3409950"/>
            <a:ext cx="190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1D72E1E-A929-4079-9057-B11B9DBBD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95700"/>
            <a:ext cx="112776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E3285C3-D967-4631-8802-BD748CF41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86250"/>
            <a:ext cx="11277600" cy="1181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4F8"/>
          </a:solidFill>
          <a:ln xmlns:a="http://schemas.openxmlformats.org/drawingml/2006/main" w="9525">
            <a:solidFill>
              <a:srgbClr val="94A3B8"/>
            </a:solidFill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9670D6CA-1964-461D-A496-3CC23B185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86250"/>
            <a:ext cx="11277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72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63AA079-AA0C-4C68-BDC5-FA7AAAE46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3038" y="4000500"/>
            <a:ext cx="190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60CB078-3E7D-4C80-BA7F-A7407F34F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629150"/>
            <a:ext cx="17240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5749D864-DFB8-4E6E-8211-A59FBE67C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629150"/>
            <a:ext cx="17240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72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516FFC9B-6CAA-4EAF-B36B-CDA9EA921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0413" y="4000500"/>
            <a:ext cx="190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6A9EEDF8-E5CA-4C1A-A968-CD8FFA777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7925" y="4629150"/>
            <a:ext cx="17240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4237B0F-4547-415F-9AB6-F3DF5971A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7925" y="4629150"/>
            <a:ext cx="17240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72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817486F8-42F9-4073-8E48-C397BAFA7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57788" y="4000500"/>
            <a:ext cx="190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129F1DA7-00B2-4C10-A9A8-C2070D261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4629150"/>
            <a:ext cx="17240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864B6623-3D84-49FE-BAF2-A38C3404E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4629150"/>
            <a:ext cx="17240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72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8B5027E4-A183-430D-AE0C-39FEDD015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4629150"/>
            <a:ext cx="17240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00B4D8"/>
            </a:solidFill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9C9D086F-C1D7-4CA5-9132-EFF8F0188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4629150"/>
            <a:ext cx="17240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124FF636-7416-4032-9FF2-DA7B49D75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2538" y="4000500"/>
            <a:ext cx="190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83395878-0CAC-47B9-BA48-728E984CB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629150"/>
            <a:ext cx="17240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4A9C8580-1C3E-42B6-803F-F05DDDDCD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629150"/>
            <a:ext cx="17240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72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641A07C4-FB1E-4653-A58C-0FFA3E104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29913" y="4000500"/>
            <a:ext cx="190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830B6922-B7FA-4831-B4A5-BEEF4F866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7425" y="4629150"/>
            <a:ext cx="17240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E488E31E-97CA-4076-916A-AC770BFBB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7425" y="4629150"/>
            <a:ext cx="17240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72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4106BA6E-09E5-47E1-B803-CDEC69739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57350"/>
            <a:ext cx="2190750" cy="26670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7470E295-D67A-485A-9C7B-FAB8A20EE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3355" y="1943100"/>
            <a:ext cx="171450" cy="438150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57519608-2F09-4976-8570-5B90DF4BE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3380" y="196215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8AD0C933-90B1-4BEA-8A97-74247B266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8155" y="2876550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C287D8F6-52C6-453B-BC67-3ABC83F5F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7205" y="257175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4B0D5933-F37E-4DFE-959B-D6BD81F75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9135" y="2876550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C73C5065-7208-4A4B-A220-2EDFD4E12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8185" y="257175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36045BA3-166E-4E13-B883-0301E94A0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1775" y="3295650"/>
            <a:ext cx="171450" cy="400050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F09250C0-68BA-4974-B9E2-C8CFA6D99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1800" y="344805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2FB48693-A417-4FF6-8750-C24A67633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8963" y="4000500"/>
            <a:ext cx="171450" cy="628650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0626476F-35EE-4F14-8244-486B7E7B6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8038" y="403860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9F6CB310-B736-46D6-8590-DC8E429D5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619750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A80D466F-CB7C-4CBE-8785-D4BA01699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5619750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D7FFAE73-B696-4E9E-B6CD-AB95E2D45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5619750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84F36F77-D55A-47C6-921A-03A99EB60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5619750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CC60B459-C50F-48E9-BB8A-A33DD8661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5619750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A148BD8D-FDC7-4A6B-8F91-A37B63621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71700"/>
            <a:ext cx="409194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METROLOGY</a:t>
            </a:r>
          </a:p>
        </p:txBody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4C4F3AEA-A72C-4390-8EDF-A31493275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14600"/>
            <a:ext cx="95758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DG-AFE6</a:t>
            </a:r>
          </a:p>
        </p:txBody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C951CD80-55D9-4C6C-9511-10E0288FE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62250"/>
            <a:ext cx="95758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6-ch 24-bit sigma-delta</a:t>
            </a:r>
          </a:p>
        </p:txBody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24A9AC7B-3C43-4EDE-91AE-A51B643F0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7730" y="2514600"/>
            <a:ext cx="95758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DECIM</a:t>
            </a:r>
          </a:p>
        </p:txBody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7398D40D-1332-4701-8DFC-6B0B64668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7730" y="2762250"/>
            <a:ext cx="95758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sinc³ · OSR 256</a:t>
            </a:r>
          </a:p>
        </p:txBody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220DB1F1-564A-4C8F-BC7E-BDB290A43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710" y="2514600"/>
            <a:ext cx="95758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METRO</a:t>
            </a:r>
          </a:p>
        </p:txBody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12EFEDFE-F477-474F-B586-3742DAE59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710" y="2762250"/>
            <a:ext cx="95758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P Q S · THD to 15th</a:t>
            </a:r>
          </a:p>
        </p:txBody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A18DBCFA-9FA8-461E-AFAD-36BBC5F20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9690" y="2171700"/>
            <a:ext cx="409194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COMPUTE + SECURITY</a:t>
            </a:r>
          </a:p>
        </p:txBody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B693F32C-3567-45A2-AFB2-74C4BF439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5890" y="2514600"/>
            <a:ext cx="112268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DGridRiscV</a:t>
            </a:r>
          </a:p>
        </p:txBody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F6263952-C6ED-4AEF-B674-9C31ABFF7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5890" y="2762250"/>
            <a:ext cx="112268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RV32IM_Zicsr</a:t>
            </a:r>
          </a:p>
        </p:txBody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93AFEB92-1221-4267-B03E-47FA82298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4320" y="2514600"/>
            <a:ext cx="112268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DMA</a:t>
            </a:r>
          </a:p>
        </p:txBody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ECCD2D5D-5651-48C7-A864-62ACE7856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4320" y="2762250"/>
            <a:ext cx="112268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4-channel</a:t>
            </a:r>
          </a:p>
        </p:txBody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367239A0-AFB8-4152-855E-B3205DAF6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2750" y="2514600"/>
            <a:ext cx="112268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DG-SE</a:t>
            </a:r>
          </a:p>
        </p:txBody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331B683D-F6BA-4A42-AB61-C00433269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2750" y="2762250"/>
            <a:ext cx="112268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AES-256 · SHA-256</a:t>
            </a:r>
          </a:p>
        </p:txBody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454F03A0-EAA3-4BAA-BA2F-FA85F78F0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8830" y="2171700"/>
            <a:ext cx="191262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ALWAYS-ON</a:t>
            </a:r>
          </a:p>
        </p:txBody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F2FD8192-871C-4B41-ABD7-FD179379F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5030" y="2514600"/>
            <a:ext cx="176022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PMU + RTC</a:t>
            </a:r>
          </a:p>
        </p:txBody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EBE14D55-5ABF-4460-9971-336499143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5030" y="2762250"/>
            <a:ext cx="176022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32.768 kHz XTAL · brownout 2.0 V · &lt; 2 µW</a:t>
            </a:r>
          </a:p>
        </p:txBody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C9D0273E-188C-4E70-8AD1-36943975F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752850"/>
            <a:ext cx="112776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AHB-Lite multilayer bus  ·  32-bit  ·  200 MHz</a:t>
            </a:r>
          </a:p>
        </p:txBody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A0554C0C-AD72-4CE0-B85F-5B8F7A5C3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400550"/>
            <a:ext cx="381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PERIPHERALS</a:t>
            </a:r>
          </a:p>
        </p:txBody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29DA78FD-6EC0-465B-9695-C3FC7363C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43450"/>
            <a:ext cx="1571625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RTC</a:t>
            </a:r>
          </a:p>
        </p:txBody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EF56FBD9-0EB0-4B77-A16F-3320E0CF5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91100"/>
            <a:ext cx="1571625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tamper log</a:t>
            </a:r>
          </a:p>
        </p:txBody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0F273FAD-C423-4410-8F94-3AED3776C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4743450"/>
            <a:ext cx="1571625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Timer</a:t>
            </a:r>
          </a:p>
        </p:txBody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8CBD36E7-9DDC-468F-8BBF-E3A5C1D02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4991100"/>
            <a:ext cx="1571625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capture / compare</a:t>
            </a:r>
          </a:p>
        </p:txBody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2C2A55F0-8B36-41BD-93BA-EF05B4820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743450"/>
            <a:ext cx="1571625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LCD</a:t>
            </a:r>
          </a:p>
        </p:txBody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B4156C6E-C1D9-4FAF-882A-7308571F6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991100"/>
            <a:ext cx="1571625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4 × 40 segment</a:t>
            </a:r>
          </a:p>
        </p:txBody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EFC709FD-391B-4D46-99CD-75335BA65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743450"/>
            <a:ext cx="1571625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UART</a:t>
            </a:r>
          </a:p>
        </p:txBody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25ECA876-1CC3-4102-BAA4-EB83A02B0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991100"/>
            <a:ext cx="1571625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DLMS / COSEM</a:t>
            </a:r>
          </a:p>
        </p:txBody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F942DC20-4CF5-4E3E-9D83-DF8958447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743450"/>
            <a:ext cx="1571625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Tamper</a:t>
            </a:r>
          </a:p>
        </p:txBody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70EB0DBC-1FCA-41E0-B82F-785F938B3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991100"/>
            <a:ext cx="1571625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case · magnet</a:t>
            </a:r>
          </a:p>
        </p:txBody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917B4E17-6A5E-4FA1-8BD4-0DAA6E91E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625" y="4743450"/>
            <a:ext cx="1571625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GPIO</a:t>
            </a:r>
          </a:p>
        </p:txBody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D7F3D24B-1FDD-4613-AFC9-027F86E59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625" y="4991100"/>
            <a:ext cx="1571625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relay + LED</a:t>
            </a:r>
          </a:p>
        </p:txBody>
      </p:sp>
      <p:sp>
        <p:nvSpPr>
          <p:cNvPr id="103" name="">
            <a:extLst xmlns:a="http://schemas.openxmlformats.org/drawingml/2006/main">
              <a:ext uri="{FF2B5EF4-FFF2-40B4-BE49-F238E27FC236}">
                <a16:creationId xmlns:a16="http://schemas.microsoft.com/office/drawing/2014/main" id="{ECED70C7-8A1A-44A4-A979-504FC04C1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704975"/>
            <a:ext cx="2190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V / I sense · 6 channels</a:t>
            </a:r>
          </a:p>
        </p:txBody>
      </p:sp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FBAB7BF0-07BA-42C9-9D8F-EF8FFAA43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3380" y="1990725"/>
            <a:ext cx="2476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E3A402FE-7953-4C03-8695-27D91EBF0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7205" y="2600325"/>
            <a:ext cx="2476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0BBA0803-9C9C-4121-B7FA-500C7D527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8185" y="2600325"/>
            <a:ext cx="2476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07" name="">
            <a:extLst xmlns:a="http://schemas.openxmlformats.org/drawingml/2006/main">
              <a:ext uri="{FF2B5EF4-FFF2-40B4-BE49-F238E27FC236}">
                <a16:creationId xmlns:a16="http://schemas.microsoft.com/office/drawing/2014/main" id="{2731F2B6-E8CE-4FF0-ADB4-2349D7264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1800" y="3476625"/>
            <a:ext cx="2476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08" name="">
            <a:extLst xmlns:a="http://schemas.openxmlformats.org/drawingml/2006/main">
              <a:ext uri="{FF2B5EF4-FFF2-40B4-BE49-F238E27FC236}">
                <a16:creationId xmlns:a16="http://schemas.microsoft.com/office/drawing/2014/main" id="{00B6EC28-3A1B-429E-9862-3135AB5EE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8038" y="4067175"/>
            <a:ext cx="2476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5</a:t>
            </a:r>
          </a:p>
        </p:txBody>
      </p:sp>
      <p:sp>
        <p:nvSpPr>
          <p:cNvPr id="109" name="">
            <a:extLst xmlns:a="http://schemas.openxmlformats.org/drawingml/2006/main">
              <a:ext uri="{FF2B5EF4-FFF2-40B4-BE49-F238E27FC236}">
                <a16:creationId xmlns:a16="http://schemas.microsoft.com/office/drawing/2014/main" id="{51F41806-DA3E-401E-B3BF-FE30BEED1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648325"/>
            <a:ext cx="2286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110" name="">
            <a:extLst xmlns:a="http://schemas.openxmlformats.org/drawingml/2006/main">
              <a:ext uri="{FF2B5EF4-FFF2-40B4-BE49-F238E27FC236}">
                <a16:creationId xmlns:a16="http://schemas.microsoft.com/office/drawing/2014/main" id="{04F351F0-7B8C-4271-AF0D-2FC2D0E50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629275"/>
            <a:ext cx="1809750" cy="5619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Six voltage and current channels enter the front end.</a:t>
            </a:r>
          </a:p>
        </p:txBody>
      </p:sp>
      <p:sp>
        <p:nvSpPr>
          <p:cNvPr id="111" name="">
            <a:extLst xmlns:a="http://schemas.openxmlformats.org/drawingml/2006/main">
              <a:ext uri="{FF2B5EF4-FFF2-40B4-BE49-F238E27FC236}">
                <a16:creationId xmlns:a16="http://schemas.microsoft.com/office/drawing/2014/main" id="{37A22BA5-86A9-471F-9067-CDA39026C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5648325"/>
            <a:ext cx="2286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112" name="">
            <a:extLst xmlns:a="http://schemas.openxmlformats.org/drawingml/2006/main">
              <a:ext uri="{FF2B5EF4-FFF2-40B4-BE49-F238E27FC236}">
                <a16:creationId xmlns:a16="http://schemas.microsoft.com/office/drawing/2014/main" id="{26654FC4-C6B1-4BCD-8B69-649604303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629275"/>
            <a:ext cx="1809750" cy="5619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The 24-bit samples decimate through sinc³ at OSR 256.</a:t>
            </a:r>
          </a:p>
        </p:txBody>
      </p:sp>
      <p:sp>
        <p:nvSpPr>
          <p:cNvPr id="113" name="">
            <a:extLst xmlns:a="http://schemas.openxmlformats.org/drawingml/2006/main">
              <a:ext uri="{FF2B5EF4-FFF2-40B4-BE49-F238E27FC236}">
                <a16:creationId xmlns:a16="http://schemas.microsoft.com/office/drawing/2014/main" id="{8CB469B6-5D58-47E2-9183-69737FE85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5648325"/>
            <a:ext cx="2286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14" name="">
            <a:extLst xmlns:a="http://schemas.openxmlformats.org/drawingml/2006/main">
              <a:ext uri="{FF2B5EF4-FFF2-40B4-BE49-F238E27FC236}">
                <a16:creationId xmlns:a16="http://schemas.microsoft.com/office/drawing/2014/main" id="{2BA39FAA-5DFC-40D6-8A62-356964F7A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629275"/>
            <a:ext cx="1809750" cy="5619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The metrology engine computes P, Q, S and THD.</a:t>
            </a:r>
          </a:p>
        </p:txBody>
      </p:sp>
      <p:sp>
        <p:nvSpPr>
          <p:cNvPr id="115" name="">
            <a:extLst xmlns:a="http://schemas.openxmlformats.org/drawingml/2006/main">
              <a:ext uri="{FF2B5EF4-FFF2-40B4-BE49-F238E27FC236}">
                <a16:creationId xmlns:a16="http://schemas.microsoft.com/office/drawing/2014/main" id="{383FE01D-F79F-4D81-86AF-116A74920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5648325"/>
            <a:ext cx="2286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16" name="">
            <a:extLst xmlns:a="http://schemas.openxmlformats.org/drawingml/2006/main">
              <a:ext uri="{FF2B5EF4-FFF2-40B4-BE49-F238E27FC236}">
                <a16:creationId xmlns:a16="http://schemas.microsoft.com/office/drawing/2014/main" id="{2A853844-5796-4E75-BBA4-965B97ECD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5629275"/>
            <a:ext cx="1809750" cy="5619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Results cross the 32-bit bus to the core and DMA.</a:t>
            </a:r>
          </a:p>
        </p:txBody>
      </p:sp>
      <p:sp>
        <p:nvSpPr>
          <p:cNvPr id="117" name="">
            <a:extLst xmlns:a="http://schemas.openxmlformats.org/drawingml/2006/main">
              <a:ext uri="{FF2B5EF4-FFF2-40B4-BE49-F238E27FC236}">
                <a16:creationId xmlns:a16="http://schemas.microsoft.com/office/drawing/2014/main" id="{15FE8E83-F121-41C9-990F-0A78B6F08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5648325"/>
            <a:ext cx="2286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5</a:t>
            </a:r>
          </a:p>
        </p:txBody>
      </p:sp>
      <p:sp>
        <p:nvSpPr>
          <p:cNvPr id="118" name="">
            <a:extLst xmlns:a="http://schemas.openxmlformats.org/drawingml/2006/main">
              <a:ext uri="{FF2B5EF4-FFF2-40B4-BE49-F238E27FC236}">
                <a16:creationId xmlns:a16="http://schemas.microsoft.com/office/drawing/2014/main" id="{9BBEE624-B00A-4928-B972-DA3F92A4C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5629275"/>
            <a:ext cx="1809750" cy="5619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Readings leave on the DLMS/COSEM UART.</a:t>
            </a:r>
          </a:p>
        </p:txBody>
      </p:sp>
    </p:spTree>
    <p:extLst>
      <p:ext uri="{BB962C8B-B14F-4D97-AF65-F5344CB8AC3E}">
        <p14:creationId xmlns:p14="http://schemas.microsoft.com/office/powerpoint/2010/main" val="2007888414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2062F2B-71B8-4772-B7E3-7AD822512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925578-CCE2-4721-ABEA-4E5A3B65C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Four zones, each with one job it cannot share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64A7CA-CF55-43B9-AE4C-939E3A046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What each zone does and why it is there, with the blocks that carry it.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ECA9A0-8759-4982-A8E5-4411D2540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1F4F7E-C87E-482C-9F3E-ECC614909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34A8BB-B9E8-447B-8DE8-3B13BB322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· SKU-2 SMART-METER SOC · ARCHITECTURE TARGETS, PRE-SILICON ·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F7652A-1004-49D2-A8E1-95C23FAF8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2BBDDB-201A-4AB4-9496-5DA172D5F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04 · INSIDE THE PART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EF966B-C8A4-436C-A5A8-2333A7EC6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5543550" cy="2409825"/>
          </a:xfrm>
          <a:prstGeom xmlns:a="http://schemas.openxmlformats.org/drawingml/2006/main" prst="roundRect">
            <a:avLst>
              <a:gd name="adj" fmla="val 3162"/>
            </a:avLst>
          </a:prstGeom>
          <a:solidFill xmlns:a="http://schemas.openxmlformats.org/drawingml/2006/main">
            <a:srgbClr val="E8F6F5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B008DF-89B9-4461-A9A7-8A30B089F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57150" cy="2409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93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44A820-CE86-43C9-9A3E-1A8C45E90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676400"/>
            <a:ext cx="5543550" cy="2409825"/>
          </a:xfrm>
          <a:prstGeom xmlns:a="http://schemas.openxmlformats.org/drawingml/2006/main" prst="roundRect">
            <a:avLst>
              <a:gd name="adj" fmla="val 3162"/>
            </a:avLst>
          </a:prstGeom>
          <a:solidFill xmlns:a="http://schemas.openxmlformats.org/drawingml/2006/main">
            <a:srgbClr val="EEF4FA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E46F8D-AA97-4834-977A-AC75F9B8F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676400"/>
            <a:ext cx="57150" cy="2409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87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7141D5-D231-4DA0-A926-7E2A6F852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57675"/>
            <a:ext cx="5543550" cy="2038350"/>
          </a:xfrm>
          <a:prstGeom xmlns:a="http://schemas.openxmlformats.org/drawingml/2006/main" prst="roundRect">
            <a:avLst>
              <a:gd name="adj" fmla="val 3738"/>
            </a:avLst>
          </a:prstGeom>
          <a:solidFill xmlns:a="http://schemas.openxmlformats.org/drawingml/2006/main">
            <a:srgbClr val="FDF4E7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650D4C-4D71-4777-BA2D-27B160DF0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57675"/>
            <a:ext cx="57150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CC0845-1EFB-4B64-A67F-4E32B6871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257675"/>
            <a:ext cx="5543550" cy="2038350"/>
          </a:xfrm>
          <a:prstGeom xmlns:a="http://schemas.openxmlformats.org/drawingml/2006/main" prst="roundRect">
            <a:avLst>
              <a:gd name="adj" fmla="val 3738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863B71-1B54-4546-87E1-811E3BF2F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257675"/>
            <a:ext cx="57150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72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0B1694-F63F-471A-861A-1AC3A4F2F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47850"/>
            <a:ext cx="50863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ZONE 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EE7ADC-FD45-4892-AAAE-0DE82FC5F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50863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Metrology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D26607-37BB-4C20-AE21-A643E2DAF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90775"/>
            <a:ext cx="5086350" cy="10763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 six-channel 24-bit sigma-delta front end, a sinc³ decimator at OSR 256, and a metrology engine for P, Q, S and THD to the 15th harmonic. Why: billing accuracy is set by the converter and the arithmetic, so both are dedicated hardware.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56E388-4ED5-4500-AA9E-46261ABD5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43300"/>
            <a:ext cx="5086350" cy="3905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DG-AFE6 6-ch 24-bit  ·  DECIM sinc³ OSR 256  ·  METRO P Q S, THD-15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FCC8EC-A685-40E2-9AAB-705CD6942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847850"/>
            <a:ext cx="50863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ZONE 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EE3291-D317-483B-B6CD-522049863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057400"/>
            <a:ext cx="50863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Compute + security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51E85E1-7995-408B-BC71-CD3EB6F84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390775"/>
            <a:ext cx="5086350" cy="8667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 DGridRiscV core at 200 MHz, a four-channel DMA and the DG-SE security engine. Readings are stored and signed by the security engine; secure boot and tamper key erase protect the keys.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CE8305D-3EE0-4D12-90C3-BF2BCEB34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33750"/>
            <a:ext cx="5086350" cy="3905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DGridRiscV RV32IM_Zicsr  ·  DMA 4-ch  ·  DG-SE AES-256, SHA-256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A235EB1-4F54-4E81-802D-F2F6C8102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29125"/>
            <a:ext cx="50863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ZONE 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534DA5F-4C12-4316-B557-F5AF0EEB9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38675"/>
            <a:ext cx="50863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Always-on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90EDBF0-CE66-449B-81D1-0DA2163B6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72050"/>
            <a:ext cx="5086350" cy="8667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 PMU and RTC on a 32.768 kHz crystal with brownout detection, drawing under 2 µW from a 2.2 to 3.6 V backup cell. Why: time and tamper state must survive when mains power is gone.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CB36F90-34E2-4732-A4EF-7A54360C3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15025"/>
            <a:ext cx="5086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PMU + RTC  ·  brownout 2.0 V  ·  tamper sense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C8A68EB-01D9-4178-B28B-9BE8E9BA3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429125"/>
            <a:ext cx="50863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ZONE 4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40A153F-2604-4BC9-A551-1B20BA686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638675"/>
            <a:ext cx="50863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Peripherals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37956C8-23D6-461C-8CB7-604B3D7E2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972050"/>
            <a:ext cx="5086350" cy="8667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 tamper-logging RTC, a capture and compare timer, a 4 × 40 segment LCD, the DLMS/COSEM UART, an optical port, case and magnet tamper inputs, and GPIO for relay and LED.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C5BEB5C-D438-4A0C-BD98-BE709E3B8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915025"/>
            <a:ext cx="5086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RTC  ·  Timer  ·  LCD  ·  UART  ·  Tamper  ·  GPIO</a:t>
            </a:r>
          </a:p>
        </p:txBody>
      </p:sp>
    </p:spTree>
    <p:extLst>
      <p:ext uri="{BB962C8B-B14F-4D97-AF65-F5344CB8AC3E}">
        <p14:creationId xmlns:p14="http://schemas.microsoft.com/office/powerpoint/2010/main" val="1847437626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22F33D0-1802-46D0-BC78-B85DA1BEC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53D807-A85D-4867-87CD-F72115EA7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Four decisions, and what each asks of the meter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EAAA89-90D2-4F06-909C-D1A54162F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Each choice, the alternative it rules out, the reason, and the check an evaluator should run.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1657DE-B195-415C-9653-0FB25E25E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23B2F6-BA29-43A3-98DC-1482D5F84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587346-27E7-4B12-AF15-B95106A77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· SKU-2 SMART-METER SOC · ARCHITECTURE TARGETS, PRE-SILICON ·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46CC12-05FE-4605-95FC-D5734C185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710576-6CA6-4FC7-A1EF-54FA29D69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05 · DESIGN DECISIONS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A2984E-6225-4B63-928A-411DC4592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112776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55C668-2310-44F8-8314-2C1C19C05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57400"/>
            <a:ext cx="11277600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62808A-C3D2-4E1E-BF98-EEFED128C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47975"/>
            <a:ext cx="11277600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57F9E0-899F-409C-9F7D-4F3EF2D12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38550"/>
            <a:ext cx="11277600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5634DC-073A-4812-B365-91AEB4826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29125"/>
            <a:ext cx="11277600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F52F3E-7E83-4336-BE21-CFDC06E1A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81175"/>
            <a:ext cx="21717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DECISION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34A817-E224-4440-9F53-CBFDBE7CD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1781175"/>
            <a:ext cx="17907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INSTEAD OF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4B5D78-D7DC-4EAA-8B8F-8DC77D0C4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781175"/>
            <a:ext cx="34099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WHY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C18C00-155C-448A-8D76-CF9AAE3FB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1781175"/>
            <a:ext cx="30670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WHAT TO VERIFY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FC5667-4FB0-45E5-B537-74F9FFCF4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52650"/>
            <a:ext cx="21145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Metrology in dedicated hardware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7CE1E2-482F-47C0-8761-1CF143B7F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152650"/>
            <a:ext cx="173355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Energy arithmetic in firmware on the core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4AF322-5AAD-4FBA-BB7A-4A6F4CFEF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52650"/>
            <a:ext cx="335280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Billing accuracy is set by the converter and the arithmetic, so both are dedicated hardware.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039A62-3BF5-46DC-9A61-51A2D6A68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52650"/>
            <a:ext cx="300990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Class 0.5S held across a 1000:1 current range over the service life.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9D4FF6-B52F-4AAF-98C3-8D3C1C6C4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43225"/>
            <a:ext cx="21145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An isolated always-on domain under 2 µW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9E469F-CA7A-4ECF-AAAA-F0D7B288E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943225"/>
            <a:ext cx="17335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One power domain for the whole die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49D3FE4-7134-48DA-AA3F-258EE6E92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943225"/>
            <a:ext cx="335280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The clock and tamper log must survive outages on a backup cell, apart from the 200 MHz core.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E751BDD-21B3-4BDC-BA3A-8FF3C8AF6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943225"/>
            <a:ext cx="30099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Leakage across the isolation cells during a thirty-day outage.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32A758D-1629-4554-A8D7-D9CAABB21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33800"/>
            <a:ext cx="211455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Code in ROM, ECC SRAM and encrypted QSPI, or SCL non-volatile memory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5B1C67F-43C9-426D-ADDF-290CFE5F7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733800"/>
            <a:ext cx="17335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Embedded flash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7CA95A0-0432-471E-86C7-8C12F9DFC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3733800"/>
            <a:ext cx="33528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Open 130 nm processes have no embedded flash.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0A3CF66-D8D8-40CC-81CD-F45F01AB2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733800"/>
            <a:ext cx="30099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Which code-storage option ships first.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8605F2D-ECA0-4AD4-B748-2ABE805AF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524375"/>
            <a:ext cx="21145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Metrology, security and time base on one die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17B64B2-B2C1-4725-A9DA-28BA2A5DD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4524375"/>
            <a:ext cx="17335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 front end plus a separate meter MCU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D4E1836-D686-42D1-9513-5E6D6F92D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4524375"/>
            <a:ext cx="335280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 meter needs one chip for measurement, security and its own time base.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FB13593-6604-421C-BC79-87123D949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524375"/>
            <a:ext cx="300990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How a magnet or injected DC is detected while measurement is preserved.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9E76B15-3657-4032-86DD-F03079ADD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372100"/>
            <a:ext cx="112776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i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Each "What to verify" is one of the four evaluator questions on slide 9.</a:t>
            </a:r>
          </a:p>
        </p:txBody>
      </p:sp>
    </p:spTree>
    <p:extLst>
      <p:ext uri="{BB962C8B-B14F-4D97-AF65-F5344CB8AC3E}">
        <p14:creationId xmlns:p14="http://schemas.microsoft.com/office/powerpoint/2010/main" val="1131452340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FEACBF2A-21BD-41EC-86B8-451A6CB14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162D72-36DA-4BAB-B8E3-5158E5BF6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One reading takes five steps from pin to UART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6A9B22-016C-42C1-9D89-56B7E9E18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The measurement path, numbered as on the system diagram, and what stays alive in an outage.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932A06-70D9-41F8-9684-77E9B2E5E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9D9AFB-DB40-48B7-990F-1B6B711A3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4424E5-A0C5-46D2-848B-27063A039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· SKU-2 SMART-METER SOC · ARCHITECTURE TARGETS, PRE-SILICON ·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CA8433-C5ED-4422-92DA-FE2FBE065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FC3808-5DE7-49FF-AEAB-F43E5FAB0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06 · KEY DATA FLOW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93EFC1-27D3-49DA-9191-D3E855358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714500"/>
            <a:ext cx="1920240" cy="1362075"/>
          </a:xfrm>
          <a:prstGeom xmlns:a="http://schemas.openxmlformats.org/drawingml/2006/main" prst="flowChartProcess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00B4D8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21EE40-030E-4D51-BC9C-B041DDBF5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714500"/>
            <a:ext cx="192024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86DD5F-F92B-4412-9D05-522F46D70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4590" y="2281238"/>
            <a:ext cx="30480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2D9507-DC59-49A9-8F6D-31D480488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86690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DA0233-8280-4772-8F6E-0DB733A9D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6540" y="1714500"/>
            <a:ext cx="1920240" cy="1362075"/>
          </a:xfrm>
          <a:prstGeom xmlns:a="http://schemas.openxmlformats.org/drawingml/2006/main" prst="flowChartProcess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00B4D8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9167A0-ACD5-4C50-A7D8-6CD3B81D6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6540" y="1714500"/>
            <a:ext cx="192024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36B838-CEDA-4A25-A5E7-E2FC910B2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3930" y="2281238"/>
            <a:ext cx="30480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3043AB-F9EB-4F51-BB07-398C01AD2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9890" y="186690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17F2B4-7B96-4B35-A0B0-A0976D4E0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5880" y="1714500"/>
            <a:ext cx="1920240" cy="1362075"/>
          </a:xfrm>
          <a:prstGeom xmlns:a="http://schemas.openxmlformats.org/drawingml/2006/main" prst="flowChartProcess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00B4D8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08F614-C94B-490E-9A40-782EEE15B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5880" y="1714500"/>
            <a:ext cx="192024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851AFF-CDF1-4144-90EB-E21C8A050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3270" y="2281238"/>
            <a:ext cx="30480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BA5E51-A159-4B5D-B850-19564EE2F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9230" y="186690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4BD0DC-790B-4121-8452-B1343ED47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1714500"/>
            <a:ext cx="1920240" cy="1362075"/>
          </a:xfrm>
          <a:prstGeom xmlns:a="http://schemas.openxmlformats.org/drawingml/2006/main" prst="flowChartProcess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00B4D8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8DB043-D198-4551-881E-14B1156F5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1714500"/>
            <a:ext cx="192024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23ADED5-B3C0-4B2A-998D-866C53025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52610" y="2281238"/>
            <a:ext cx="30480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DA9F65F-5DB8-40E0-9869-D87BC16A4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8570" y="186690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0E5478C-F8F9-459F-BAED-9AB04D46E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4560" y="1714500"/>
            <a:ext cx="1920240" cy="1362075"/>
          </a:xfrm>
          <a:prstGeom xmlns:a="http://schemas.openxmlformats.org/drawingml/2006/main" prst="flowChartProcess">
            <a:avLst/>
          </a:prstGeom>
          <a:solidFill xmlns:a="http://schemas.openxmlformats.org/drawingml/2006/main">
            <a:srgbClr val="E8F6F5"/>
          </a:solidFill>
          <a:ln xmlns:a="http://schemas.openxmlformats.org/drawingml/2006/main" w="19050">
            <a:solidFill>
              <a:srgbClr val="0A9396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39A6F40-061E-4042-B5D0-2C42EEA37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4560" y="1714500"/>
            <a:ext cx="192024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93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FD8A7CA-11D9-47A1-A9FA-682054357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7910" y="186690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2F01FE5-C5E1-495D-BDF3-391F2B10D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05175"/>
            <a:ext cx="5543550" cy="2038350"/>
          </a:xfrm>
          <a:prstGeom xmlns:a="http://schemas.openxmlformats.org/drawingml/2006/main" prst="roundRect">
            <a:avLst>
              <a:gd name="adj" fmla="val 3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0A4DB4A-1250-4482-AC4C-4ED1B5A22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05175"/>
            <a:ext cx="57150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87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D9F9F82-B207-41F6-8383-004B0AC51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305175"/>
            <a:ext cx="5543550" cy="2038350"/>
          </a:xfrm>
          <a:prstGeom xmlns:a="http://schemas.openxmlformats.org/drawingml/2006/main" prst="roundRect">
            <a:avLst>
              <a:gd name="adj" fmla="val 3738"/>
            </a:avLst>
          </a:prstGeom>
          <a:solidFill xmlns:a="http://schemas.openxmlformats.org/drawingml/2006/main">
            <a:srgbClr val="FDF4E7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73A6F88-1CF8-4763-B856-A9C5241E6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305175"/>
            <a:ext cx="57150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3CB5A1E-EE85-4C5A-8D39-A135B8B87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895475"/>
            <a:ext cx="2476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F368E77-8F3D-4429-ADEC-2262EAACC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885950"/>
            <a:ext cx="134874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Sense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904F70F-4B17-4F08-8B74-625D2501E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247900"/>
            <a:ext cx="1653540" cy="7524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Six voltage and current channels enter DG-AFE6.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8579777-7EE0-49DB-BAD7-87F0A7A2D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9890" y="1895475"/>
            <a:ext cx="2476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0247A83-2AB5-433A-B53A-B3E423004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3740" y="1885950"/>
            <a:ext cx="134874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Decimate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F4ACEDE-1409-4DC1-B9B1-13A95DE60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9890" y="2247900"/>
            <a:ext cx="1653540" cy="7524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24-bit samples pass sinc³ at OSR 256.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495D216-D1C1-4518-AAF9-AD8A6E59F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9230" y="1895475"/>
            <a:ext cx="2476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9EAE9A1-78FA-4D48-8781-FFAA9F532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93080" y="1885950"/>
            <a:ext cx="134874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Compute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FC2A99F-B07C-4D73-BAF6-6D6BA9FDA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9230" y="2247900"/>
            <a:ext cx="1653540" cy="7524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METRO forms P, Q, S and THD to the 15th.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2F1DC814-A162-463D-8797-91135C506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8570" y="1895475"/>
            <a:ext cx="2476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BBEA4F42-BFCF-4A42-9FB9-16BC6E03A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2420" y="1885950"/>
            <a:ext cx="134874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Cross the bus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356B1561-ECBD-4C4F-BC42-DE3E62E56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8570" y="2247900"/>
            <a:ext cx="1653540" cy="7524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Results reach the core and DMA over 32-bit AHB-Lite.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CCD4A13-3FDA-4844-A448-E6D973289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7910" y="1895475"/>
            <a:ext cx="2476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678F9C98-6976-4410-AA68-C5F686882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71760" y="1885950"/>
            <a:ext cx="134874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Leave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45324280-505F-4F97-85BE-2C2EFFA30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7910" y="2247900"/>
            <a:ext cx="1653540" cy="7524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Readings go out on the DLMS/COSEM UART.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3EB5CF25-0624-4374-9A9C-01BBBCFB2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50863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On the core side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9C0783E2-9F07-468F-9932-B8F773F04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0"/>
            <a:ext cx="5086350" cy="10763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Results reach the DGridRiscV core and the four-channel DMA. The security engine stores and signs them with AES-256 and SHA-256 before they leave on the UART, and the same readings drive the 4 × 40 segment LCD.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B716FA90-8B31-4417-88EB-DEC8AE4EE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62525"/>
            <a:ext cx="5086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Path markers 4 and 5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16E486F0-5303-498E-9B11-B5E049A76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476625"/>
            <a:ext cx="50863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When the mains is gone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7AAECF9E-B40A-4768-8C97-96F9CA937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810000"/>
            <a:ext cx="5086350" cy="10763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The always-on domain keeps time and tamper state when everything else is off: the RTC on a 32.768 kHz crystal, brownout detection at 2.0 V, and case and magnet tamper sense, under 2 µW from a 2.2 to 3.6 V backup cell.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76DD37C3-60EE-4FAD-A310-16A156508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962525"/>
            <a:ext cx="5086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Always-on zone</a:t>
            </a:r>
          </a:p>
        </p:txBody>
      </p:sp>
    </p:spTree>
    <p:extLst>
      <p:ext uri="{BB962C8B-B14F-4D97-AF65-F5344CB8AC3E}">
        <p14:creationId xmlns:p14="http://schemas.microsoft.com/office/powerpoint/2010/main" val="1234472393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D99C4137-738C-4ED1-8F09-6A3FDF166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16252F-32DF-45B9-A25F-4455CA5FF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Every figure here is a target, not a measurement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9DD8B9-6818-4464-B239-9593EDF6C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Seven rows from the product page specification, each one labelled a target.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D9C989-FA84-4A7A-B761-BB3CE72A9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A22C0F-9E98-4288-8795-FD33CB118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B4D465-CC62-49A3-85AF-442517A85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· SKU-2 SMART-METER SOC · ARCHITECTURE TARGETS, PRE-SILICON ·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D07351-D461-46B2-A97F-0AFF7D1F8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CC4CB6-3F0F-4706-BB39-DB748FAB3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07 · ARCHITECTURE TARGETS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0476CE-02E3-46EF-86BE-B3EF3700C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74549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41625B-D6DE-4EFD-9056-496FDB24F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57400"/>
            <a:ext cx="745490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1D5681-C238-436D-9D63-F19CC80F7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86025"/>
            <a:ext cx="745490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52D878-7B63-465E-AC24-1E45FBEDA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14650"/>
            <a:ext cx="745490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58CF36-5721-4E62-813C-C59E13262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43275"/>
            <a:ext cx="745490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E4E395-6E82-48B4-B02C-89DAC47F7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771900"/>
            <a:ext cx="74549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2B744A-BBC9-400D-939E-68CDE42AF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0"/>
            <a:ext cx="745490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B8943B-8469-452B-988C-8997BAA23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10125"/>
            <a:ext cx="745490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7864A7-6B98-4BA2-979E-AC86AF44E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1676400"/>
            <a:ext cx="3632200" cy="1933575"/>
          </a:xfrm>
          <a:prstGeom xmlns:a="http://schemas.openxmlformats.org/drawingml/2006/main" prst="roundRect">
            <a:avLst>
              <a:gd name="adj" fmla="val 3941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CCDF4E-E0AB-431D-B106-FB1733154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1676400"/>
            <a:ext cx="57150" cy="1933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78A63F-7942-429A-85AC-CC3F45480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3762375"/>
            <a:ext cx="3632200" cy="1733550"/>
          </a:xfrm>
          <a:prstGeom xmlns:a="http://schemas.openxmlformats.org/drawingml/2006/main" prst="roundRect">
            <a:avLst>
              <a:gd name="adj" fmla="val 4396"/>
            </a:avLst>
          </a:prstGeom>
          <a:solidFill xmlns:a="http://schemas.openxmlformats.org/drawingml/2006/main">
            <a:srgbClr val="FDF4E7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A706E1-4B8A-41B7-9065-B19BA0AC1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3762375"/>
            <a:ext cx="57150" cy="1733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27A8A0-BE2F-480A-8BA4-416161494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81175"/>
            <a:ext cx="14097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PARAMETER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D6066A-0A89-4D4B-B938-64A1376E9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1781175"/>
            <a:ext cx="45783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ARCHITECTURE TARGET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DEBAB5B-04AB-4BED-9805-37477138C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7700" y="1781175"/>
            <a:ext cx="8382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STATUS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6B9C9FF-F993-4F28-A0D8-765EDCCF0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52650"/>
            <a:ext cx="13525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Process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4CA5AD6-9FC6-41E8-AB39-C8DB6A358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2152650"/>
            <a:ext cx="45212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130 nm CMOS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A2ED64F-2C94-4242-9374-3B45851EB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7700" y="2152650"/>
            <a:ext cx="7810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4E3C910-8E99-492A-8857-36B85C1E1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581275"/>
            <a:ext cx="13525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Front end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01579B9-ACF4-46D3-94A5-F1CF6C3B1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2581275"/>
            <a:ext cx="45212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Six-channel 24-bit sigma-delta, sinc³ OSR 256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9E35535-5352-4A0F-A3F3-958DBC0E7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7700" y="2581275"/>
            <a:ext cx="7810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C1FEE98-4229-48BC-8857-CA058DFFE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09900"/>
            <a:ext cx="13525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Accuracy class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6DCBA61-1A7A-4B29-80D6-9BE7A7DAE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3009900"/>
            <a:ext cx="45212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Class 0.5S target (P, Q, S, THD to 15th harmonic)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45186E4-4030-4568-B066-D2CC191CE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7700" y="3009900"/>
            <a:ext cx="7810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14F1BF9-3141-48DB-BFA5-EE943DD86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438525"/>
            <a:ext cx="13525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Processor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BD0A332-6E7F-4ADB-9C6E-0DC24B63B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3438525"/>
            <a:ext cx="45212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DGridRiscV at 200 MHz, AHB-Lite multilayer bus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76E09D3-22D3-437D-9C1E-E39DBAC21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7700" y="3438525"/>
            <a:ext cx="7810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FE0B801-10B7-4E02-A33E-6F4363DEF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867150"/>
            <a:ext cx="13525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Always-on domain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59DEA4E-07A8-44C1-BE5A-7A9121BAB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3867150"/>
            <a:ext cx="45212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Under 2 µW, 32.768 kHz, 2.2 to 3.6 V backup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CDFC77A-1566-43E3-8B89-2A3A7DB43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7700" y="3867150"/>
            <a:ext cx="7810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9487691-6717-4DF8-AA7D-35D97CE49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476750"/>
            <a:ext cx="13525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Security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81BA764-82AD-4F10-9D54-0D1169BB7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4476750"/>
            <a:ext cx="45212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AES-256, SHA, secure boot, tamper key erase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6358AEA-C595-4773-99FE-3D217CA3E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7700" y="4476750"/>
            <a:ext cx="7810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C4CA631F-8B2B-4FC3-A8E3-B3E60CE41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905375"/>
            <a:ext cx="13525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Interfaces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23B314B1-4BBA-43FA-B0A7-BDC685E40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4905375"/>
            <a:ext cx="45212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DLMS/COSEM UART, 4 × 40 segment LCD, optical port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43FBF18-E276-42CA-AD90-0D718BCE5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7700" y="4905375"/>
            <a:ext cx="7810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A732DE46-3702-4877-B0D6-814681DCF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847850"/>
            <a:ext cx="317500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Designed toward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9E014154-CB4D-41F2-A177-6325B01FA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181225"/>
            <a:ext cx="3175000" cy="1276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IEC metering accuracy Class 0.5S. A target the design is developed toward, not a certificate held; no certificate exists for any DeepGrid part.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BFD35F33-1785-4C99-88A2-4C37703CD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3933825"/>
            <a:ext cx="317500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Evidence today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F8FABD52-811A-463D-90CD-3D7599153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4267200"/>
            <a:ext cx="3175000" cy="10763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Pre-silicon. The meter measurement chain is FPGA-validated. The 130 nm die is planned for the Cycle-1 wafer run alongside SKU-1.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1F4E1EBF-C7BB-4CB6-B603-47AF79801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629275"/>
            <a:ext cx="112776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i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Every row is an architecture target from the Technical Annex v3, sheet 3, as stated on the product page. None is a silicon measurement.</a:t>
            </a:r>
          </a:p>
        </p:txBody>
      </p:sp>
    </p:spTree>
    <p:extLst>
      <p:ext uri="{BB962C8B-B14F-4D97-AF65-F5344CB8AC3E}">
        <p14:creationId xmlns:p14="http://schemas.microsoft.com/office/powerpoint/2010/main" val="48491536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26CAEA3-0DAD-49F0-A0E4-013468CD6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5DAFE1-A0D9-426C-B8C4-351499D90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Four questions decide whether SKU-2 fits your meter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C8EAD7-D10B-457A-849B-7756D00F8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Put these to DeepGrid before committing bench time. Each tests one zone of the architecture.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7050BB-5CE9-4E7C-B3B7-4628994FA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58ED17-6661-41E9-8940-18435E108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5ECE22-92A0-432D-9E37-5B02FD7C0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· SKU-2 SMART-METER SOC · ARCHITECTURE TARGETS, PRE-SILICON ·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B47725-9E09-4AF3-8A07-7FEEF6AFE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DDD57F-D28C-4A42-9CC4-AD24AC360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08 · EVALUATOR QUESTIONS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142080-B1E7-458C-861C-8C2D4C6D1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533400" cy="1628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65D58F-8CD9-4A62-B356-089678CBD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76400"/>
            <a:ext cx="5010150" cy="1628775"/>
          </a:xfrm>
          <a:prstGeom xmlns:a="http://schemas.openxmlformats.org/drawingml/2006/main" prst="roundRect">
            <a:avLst>
              <a:gd name="adj" fmla="val 46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EF61D6-CDB2-4015-B374-210C32BD4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76400"/>
            <a:ext cx="57150" cy="1628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8BDBBF-52D5-4C80-AAD7-279140ABA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676400"/>
            <a:ext cx="533400" cy="1628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C78B4A-F929-4C4B-A7A3-344F254F2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1676400"/>
            <a:ext cx="5010150" cy="1628775"/>
          </a:xfrm>
          <a:prstGeom xmlns:a="http://schemas.openxmlformats.org/drawingml/2006/main" prst="roundRect">
            <a:avLst>
              <a:gd name="adj" fmla="val 46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FEC1B6-7B11-4ED9-8EE7-0892D5333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1676400"/>
            <a:ext cx="57150" cy="1628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7CB844-2520-4B8E-9401-8AF9797EB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476625"/>
            <a:ext cx="533400" cy="1628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D8D035-A547-47AC-B4EF-0C25006C1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76625"/>
            <a:ext cx="5010150" cy="1628775"/>
          </a:xfrm>
          <a:prstGeom xmlns:a="http://schemas.openxmlformats.org/drawingml/2006/main" prst="roundRect">
            <a:avLst>
              <a:gd name="adj" fmla="val 46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70CA28-2742-4322-83A1-BB4077FB4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76625"/>
            <a:ext cx="57150" cy="1628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655E3A-2637-460B-A668-E54BE4B38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476625"/>
            <a:ext cx="533400" cy="1628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AC2DFE-82D9-470C-A533-EBF97B4AE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476625"/>
            <a:ext cx="5010150" cy="1628775"/>
          </a:xfrm>
          <a:prstGeom xmlns:a="http://schemas.openxmlformats.org/drawingml/2006/main" prst="roundRect">
            <a:avLst>
              <a:gd name="adj" fmla="val 46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22586B-747E-4268-B542-77D3B4985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476625"/>
            <a:ext cx="57150" cy="1628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5674E2-A15F-4539-B8A9-AD25834C6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1847850"/>
            <a:ext cx="45529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Accuracy over a lifetime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F96FFDF-9442-4103-A0E2-1D44C5BBA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181225"/>
            <a:ext cx="45529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How does the front end hold Class 0.5S across a 1000:1 current range without drift over a fifteen-year service life?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FC13679-4ABE-4615-B2CE-CF0871D99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924175"/>
            <a:ext cx="45529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Tests the Metrology zone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FA2D83E-93B7-44C1-A51B-B7CF1CB38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28800"/>
            <a:ext cx="5334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625" b="1">
                <a:solidFill>
                  <a:srgbClr val="0E7490"/>
                </a:solidFill>
                <a:latin typeface="Georgia"/>
                <a:ea typeface="Georgia"/>
                <a:cs typeface="Georgia"/>
              </a:defRPr>
            </a:pPr>
            <a:r>
              <a:t>1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837B8A8-4A24-4A82-8E4E-61E4FC4E0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1847850"/>
            <a:ext cx="45529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Magnetic and DC tamper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72948ED-AB65-40A7-97E7-3397783A2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181225"/>
            <a:ext cx="45529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When a strong magnet or injected DC tries to defeat metrology, how is the imbalance detected and measurement preserved?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5718F7F-EE00-43AE-BB75-C2F278B8B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924175"/>
            <a:ext cx="45529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Tests Metrology and the tamper inputs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7149F3F-67CA-4B20-A43F-324F8FEE4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828800"/>
            <a:ext cx="5334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625" b="1">
                <a:solidFill>
                  <a:srgbClr val="0E7490"/>
                </a:solidFill>
                <a:latin typeface="Georgia"/>
                <a:ea typeface="Georgia"/>
                <a:cs typeface="Georgia"/>
              </a:defRPr>
            </a:pPr>
            <a:r>
              <a:t>2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267CF4F-B6CA-43D6-97C2-45977E101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648075"/>
            <a:ext cx="45529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Blackout retention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C3909F8-C7CC-4CC6-A24E-87870BED3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981450"/>
            <a:ext cx="45529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What leakage crosses the isolation cells into the always-on domain during a thirty-day outage on the backup cell?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16344C0-0E4A-4E47-A38E-2FD88DA80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724400"/>
            <a:ext cx="45529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Tests the Always-on zone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366767A-0118-47AB-BAFD-548FDE21C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29025"/>
            <a:ext cx="5334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625" b="1">
                <a:solidFill>
                  <a:srgbClr val="0E7490"/>
                </a:solidFill>
                <a:latin typeface="Georgia"/>
                <a:ea typeface="Georgia"/>
                <a:cs typeface="Georgia"/>
              </a:defRPr>
            </a:pPr>
            <a:r>
              <a:t>3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7BFFEF7-4CAF-4AEF-91F8-9D888B878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648075"/>
            <a:ext cx="45529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Non-volatile memory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8122C48-EC30-4116-A6B7-57A397FBC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981450"/>
            <a:ext cx="45529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Which code-storage option ships first: ROM with encrypted QSPI, or SCL non-volatile memory?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1E64FB4-C0BD-4FF5-BC51-783A877C3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724400"/>
            <a:ext cx="45529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Tests the memory plan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73CBA3C-DADD-4D6C-BE9D-71197C0B7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629025"/>
            <a:ext cx="5334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625" b="1">
                <a:solidFill>
                  <a:srgbClr val="0E7490"/>
                </a:solidFill>
                <a:latin typeface="Georgia"/>
                <a:ea typeface="Georgia"/>
                <a:cs typeface="Georgia"/>
              </a:defRPr>
            </a:pPr>
            <a:r>
              <a:t>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5C5A45B-D25E-4528-B77C-63478EDAA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238750"/>
            <a:ext cx="112776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i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These are the questions the architecture sheet asks of itself. Each needs silicon or a dated plan to settle.</a:t>
            </a:r>
          </a:p>
        </p:txBody>
      </p:sp>
    </p:spTree>
    <p:extLst>
      <p:ext uri="{BB962C8B-B14F-4D97-AF65-F5344CB8AC3E}">
        <p14:creationId xmlns:p14="http://schemas.microsoft.com/office/powerpoint/2010/main" val="290912180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83BB945-7871-4BBA-B5AE-A75C5B28E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397BCA-5CCB-4DCC-B428-56838F1EE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33950" cy="6362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1579D9-3BC8-4776-BA0E-E089EC422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339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499D5E-8715-47A8-B180-37CCB2F89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953000"/>
            <a:ext cx="1143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E42182-D816-47FA-9B75-0933746DC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876300"/>
            <a:ext cx="63436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0C9EB7-6421-43AB-8DEC-6864B91C4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876300"/>
            <a:ext cx="571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93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80F867-F7B4-4A96-BC31-1DB91AB8F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1962150"/>
            <a:ext cx="6343650" cy="752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E2AFB3-D1D9-40EF-B06F-6DDF4AD41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1962150"/>
            <a:ext cx="57150" cy="752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87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552802-D01D-45D5-914B-B8050A68B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847975"/>
            <a:ext cx="6343650" cy="752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C95490-8E9C-4C2E-B56F-445A0A82F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847975"/>
            <a:ext cx="57150" cy="752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0E6B24-ED17-4D56-9EAF-CC577622C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733800"/>
            <a:ext cx="63436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C2B6BE-1207-42E5-8051-80F3F4DA6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733800"/>
            <a:ext cx="571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72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873844-C875-4997-94A9-F4C7C5332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42862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B4D8"/>
                </a:solidFill>
                <a:latin typeface="Arial"/>
                <a:ea typeface="Arial"/>
                <a:cs typeface="Arial"/>
              </a:defRPr>
            </a:pPr>
            <a:r>
              <a:t>09 · NEXT STEP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6C3565-A0D1-433A-BCE7-EA40E2314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95350"/>
            <a:ext cx="4191000" cy="1314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t>Evaluate it against your meter's three hard limits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F07444-034F-4FB8-ADF4-69A003F33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81250"/>
            <a:ext cx="4191000" cy="10763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C9D6E3"/>
                </a:solidFill>
                <a:latin typeface="Arial"/>
                <a:ea typeface="Arial"/>
                <a:cs typeface="Arial"/>
              </a:defRPr>
            </a:pPr>
            <a:r>
              <a:t>Bring three things to the first call: your accuracy class and current range, the tamper cases your tender names, and the outage your clock and tamper log must survive.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71D6F4-95DF-4C82-9CAA-434758A82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43500"/>
            <a:ext cx="4191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A9BACD"/>
                </a:solidFill>
                <a:latin typeface="Arial"/>
                <a:ea typeface="Arial"/>
                <a:cs typeface="Arial"/>
              </a:defRPr>
            </a:pPr>
            <a:r>
              <a:t>DISCUSS THIS PART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1177FD-A44E-4B3F-8B0D-D9A5382B7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391150"/>
            <a:ext cx="41910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group@deepgrid.in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5E7C42-4354-4C94-9CB0-C3A12F9EB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0"/>
            <a:ext cx="41910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A9BACD"/>
                </a:solidFill>
                <a:latin typeface="Arial"/>
                <a:ea typeface="Arial"/>
                <a:cs typeface="Arial"/>
              </a:defRPr>
            </a:pPr>
            <a:r>
              <a:t>Subject: SKU-2 smart-meter SoC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B841E2-4089-4368-8EA9-8211CAB6C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571500"/>
            <a:ext cx="63436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WHAT TO TAKE AWAY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ECB9FF-B3A0-4960-AA18-4C9BA7A5E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1019175"/>
            <a:ext cx="14287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Measures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038844-2AC4-43E6-8720-6386A6660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1019175"/>
            <a:ext cx="44386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Six 24-bit sigma-delta channels and a metrology engine, designed toward Class 0.5S across 1000:1.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E1AC2A-6DA3-409D-8738-1932699ED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105025"/>
            <a:ext cx="14287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Secures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E3CB7BD-912D-46C7-88E4-E98F0F848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105025"/>
            <a:ext cx="4438650" cy="4667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 200 MHz DGridRiscV core with AES-256 and SHA, secure boot and tamper key erase.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E957120-1DD2-4078-BFF2-C339E0D5E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990850"/>
            <a:ext cx="14287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Keeps time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59DFEE0-6BC3-4CDC-BF32-BF6046E5E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990850"/>
            <a:ext cx="4438650" cy="4667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An always-on domain under 2 µW keeps the clock and tamper log through an outage.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E6DE8BD-E8F9-4CA6-9B57-BE2698FA0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876675"/>
            <a:ext cx="14287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Status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9E3D73C-161F-4BEB-97C2-329852FBF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876675"/>
            <a:ext cx="44386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Pre-silicon. Every figure is an architecture target; the measurement chain is FPGA-validated.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BCFE56C-6A74-4F26-A308-76D7FADC0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EB87FEB-C628-4900-8A25-919F57B34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· SKU-2 SMART-METER SOC · ARCHITECTURE TARGETS, PRE-SILICON · OCTOBER 2026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ED25264-294C-4D4E-8F1C-CAFF02A5C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79308619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2026-10-02T09:32:17.7030000Z</dcterms:created>
  <dcterms:modified xsi:type="dcterms:W3CDTF">2026-10-02T09:32:17.7040000Z</dcterms:modified>
</coreProperties>
</file>