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f80bfd4257246fd" /><Relationship Type="http://schemas.openxmlformats.org/officeDocument/2006/relationships/extended-properties" Target="/docProps/app.xml" Id="R51a3f3bbf863446c" /><Relationship Type="http://schemas.openxmlformats.org/officeDocument/2006/relationships/officeDocument" Target="/ppt/presentation.xml" Id="R38c487b2bfb34c7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f81822a630d4b4c"/>
  </p:sldMasterIdLst>
  <p:notesMasterIdLst>
    <p:notesMasterId xmlns:r="http://schemas.openxmlformats.org/officeDocument/2006/relationships" r:id="Rfaf33795a94a4272"/>
  </p:notesMasterIdLst>
  <p:sldIdLst>
    <p:sldId xmlns:r="http://schemas.openxmlformats.org/officeDocument/2006/relationships" id="256" r:id="R01a55290bc4a4b4c"/>
    <p:sldId xmlns:r="http://schemas.openxmlformats.org/officeDocument/2006/relationships" id="257" r:id="R7c9d94fc3a8b4540"/>
    <p:sldId xmlns:r="http://schemas.openxmlformats.org/officeDocument/2006/relationships" id="258" r:id="R40b52cd03cab4b03"/>
    <p:sldId xmlns:r="http://schemas.openxmlformats.org/officeDocument/2006/relationships" id="259" r:id="R0672294681094d84"/>
    <p:sldId xmlns:r="http://schemas.openxmlformats.org/officeDocument/2006/relationships" id="260" r:id="R122857bb1f784e06"/>
    <p:sldId xmlns:r="http://schemas.openxmlformats.org/officeDocument/2006/relationships" id="261" r:id="R22b0659959d84e6b"/>
    <p:sldId xmlns:r="http://schemas.openxmlformats.org/officeDocument/2006/relationships" id="262" r:id="R058fc9b819004cf2"/>
    <p:sldId xmlns:r="http://schemas.openxmlformats.org/officeDocument/2006/relationships" id="263" r:id="Rca333eed9ebf4cf6"/>
    <p:sldId xmlns:r="http://schemas.openxmlformats.org/officeDocument/2006/relationships" id="264" r:id="Rae71f18821644d9a"/>
    <p:sldId xmlns:r="http://schemas.openxmlformats.org/officeDocument/2006/relationships" id="265" r:id="Rfdbbf04aee384b1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5b69ffba078409e" /><Relationship Type="http://schemas.openxmlformats.org/officeDocument/2006/relationships/slideMaster" Target="/ppt/slideMasters/slideMaster1.xml" Id="R7f81822a630d4b4c" /><Relationship Type="http://schemas.openxmlformats.org/officeDocument/2006/relationships/notesMaster" Target="/ppt/notesMasters/notesMaster1.xml" Id="Rfaf33795a94a4272" /><Relationship Type="http://schemas.openxmlformats.org/officeDocument/2006/relationships/presProps" Target="/ppt/presProps.xml" Id="Ra0101d03baaa4646" /><Relationship Type="http://schemas.openxmlformats.org/officeDocument/2006/relationships/tableStyles" Target="/ppt/tableStyles.xml" Id="Rf6f2d475ebea424d" /><Relationship Type="http://schemas.openxmlformats.org/officeDocument/2006/relationships/slide" Target="/ppt/slides/slide1.xml" Id="R01a55290bc4a4b4c" /><Relationship Type="http://schemas.openxmlformats.org/officeDocument/2006/relationships/slide" Target="/ppt/slides/slide2.xml" Id="R7c9d94fc3a8b4540" /><Relationship Type="http://schemas.openxmlformats.org/officeDocument/2006/relationships/slide" Target="/ppt/slides/slide3.xml" Id="R40b52cd03cab4b03" /><Relationship Type="http://schemas.openxmlformats.org/officeDocument/2006/relationships/slide" Target="/ppt/slides/slide4.xml" Id="R0672294681094d84" /><Relationship Type="http://schemas.openxmlformats.org/officeDocument/2006/relationships/slide" Target="/ppt/slides/slide5.xml" Id="R122857bb1f784e06" /><Relationship Type="http://schemas.openxmlformats.org/officeDocument/2006/relationships/slide" Target="/ppt/slides/slide6.xml" Id="R22b0659959d84e6b" /><Relationship Type="http://schemas.openxmlformats.org/officeDocument/2006/relationships/slide" Target="/ppt/slides/slide7.xml" Id="R058fc9b819004cf2" /><Relationship Type="http://schemas.openxmlformats.org/officeDocument/2006/relationships/slide" Target="/ppt/slides/slide8.xml" Id="Rca333eed9ebf4cf6" /><Relationship Type="http://schemas.openxmlformats.org/officeDocument/2006/relationships/slide" Target="/ppt/slides/slide9.xml" Id="Rae71f18821644d9a" /><Relationship Type="http://schemas.openxmlformats.org/officeDocument/2006/relationships/slide" Target="/ppt/slides/slide10.xml" Id="Rfdbbf04aee384b1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2a8798bf3f5455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3f0e8709944f8b" /><Relationship Type="http://schemas.openxmlformats.org/officeDocument/2006/relationships/notesMaster" Target="/ppt/notesMasters/notesMaster1.xml" Id="R6dda8406ec1542b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6dd1770d1284278" /><Relationship Type="http://schemas.openxmlformats.org/officeDocument/2006/relationships/notesMaster" Target="/ppt/notesMasters/notesMaster1.xml" Id="R1768845432d340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b121c7cc6be47d7" /><Relationship Type="http://schemas.openxmlformats.org/officeDocument/2006/relationships/notesMaster" Target="/ppt/notesMasters/notesMaster1.xml" Id="Ref88d0978c854bd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215972c64d24a60" /><Relationship Type="http://schemas.openxmlformats.org/officeDocument/2006/relationships/notesMaster" Target="/ppt/notesMasters/notesMaster1.xml" Id="R3b47bfdda3334b9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20ee33aa31b481e" /><Relationship Type="http://schemas.openxmlformats.org/officeDocument/2006/relationships/notesMaster" Target="/ppt/notesMasters/notesMaster1.xml" Id="Re588ad1343bb4ba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7f2a946d84e48b5" /><Relationship Type="http://schemas.openxmlformats.org/officeDocument/2006/relationships/notesMaster" Target="/ppt/notesMasters/notesMaster1.xml" Id="Rf1be1fc5b907488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14f69a58e134865" /><Relationship Type="http://schemas.openxmlformats.org/officeDocument/2006/relationships/notesMaster" Target="/ppt/notesMasters/notesMaster1.xml" Id="R0e650fa1bd054ac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0f092b05c1a4ab1" /><Relationship Type="http://schemas.openxmlformats.org/officeDocument/2006/relationships/notesMaster" Target="/ppt/notesMasters/notesMaster1.xml" Id="R8b8b281d5dd64d0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4ed735a24e04f1b" /><Relationship Type="http://schemas.openxmlformats.org/officeDocument/2006/relationships/notesMaster" Target="/ppt/notesMasters/notesMaster1.xml" Id="Rc9ab34aa327f48d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5cbb96bb7ff426c" /><Relationship Type="http://schemas.openxmlformats.org/officeDocument/2006/relationships/notesMaster" Target="/ppt/notesMasters/notesMaster1.xml" Id="R7b712b6eef044a0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SKU-3 is DeepGrid's high-reliability power management IC for avionics and vehicle electronics. One 180 nm BCD die takes the 28 V equipment bus and produces four sequenced, supervised rails.</a:t>
            </a:r>
          </a:p>
          <a:p xmlns:a="http://schemas.openxmlformats.org/drawingml/2006/main">
            <a:r>
              <a:t>Say plainly: this is pre-silicon. The development status is a prototype on 130 nm 20 V devices, then production at SCL 180 nm. No measured silicon result exists; every number in this deck is an architecture target.</a:t>
            </a:r>
          </a:p>
          <a:p xmlns:a="http://schemas.openxmlformats.org/drawingml/2006/main">
            <a:r>
              <a:t>Sources: product page record (sku3) headline, lede and specs; SKU-3 Architecture Guide, "What is SKU-3?"; Technical Annex v3, sheet 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Three jobs sit on one die. First it conditions the bus: EMI and TVS clamp, ideal diode for reverse polarity, inrush limiting, and hysteretic UVLO and OVLO at 18 V and 34 V. Second it converts: a synchronous buck pre-regulator, then two bucks at 5 V and 3.3 V and two LDOs at 1.8 V and 1.2 or 0.9 V. Third it supervises: window monitors, current limits, power-good, and a four-step triple-redundant sequencer.</a:t>
            </a:r>
          </a:p>
          <a:p xmlns:a="http://schemas.openxmlformats.org/drawingml/2006/main">
            <a:r>
              <a:t>Rail currents are targets: 5 V at 2 A, 3.3 V at 3 A, 1.8 V at 500 mA, 1.2 or 0.9 V at 300 mA.</a:t>
            </a:r>
          </a:p>
          <a:p xmlns:a="http://schemas.openxmlformats.org/drawingml/2006/main">
            <a:r>
              <a:t>Sources: product page record (sku3) lede and blocks; SKU-3 Architecture Guide, "What is SKU-3?" and "Architecture Overview" items 1 to 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why SKU-3 is its own die rather than a generic regulator plus logic. Each requirement forces one choice.</a:t>
            </a:r>
          </a:p>
          <a:p xmlns:a="http://schemas.openxmlformats.org/drawingml/2006/main">
            <a:r>
              <a:t>Input stress: 4.5 to 40 V continuous with 80 V surges and 100 V spikes needs 30 V power devices on 180 nm BCD and an input stage that clamps without thermal runaway.</a:t>
            </a:r>
          </a:p>
          <a:p xmlns:a="http://schemas.openxmlformats.org/drawingml/2006/main">
            <a:r>
              <a:t>Reference stability: 12 ppm/°C from −55 to +125 °C needs a curvature-corrected bandgap with large matched resistors, which a mature node does well.</a:t>
            </a:r>
          </a:p>
          <a:p xmlns:a="http://schemas.openxmlformats.org/drawingml/2006/main">
            <a:r>
              <a:t>Upset immunity: one particle strike must not corrupt the power sequence, so the sequencer uses DICE latches and triple-modular redundancy. The annex states there is no radiation-hardness claim beyond that hardening by design.</a:t>
            </a:r>
          </a:p>
          <a:p xmlns:a="http://schemas.openxmlformats.org/drawingml/2006/main">
            <a:r>
              <a:t>Sources: product page record (sku3) physics; Technical Annex v3, sheet 4 (status and node path).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it by the numbers. 1: the 28 V bus enters input conditioning. 2: the conditioned bus feeds the pre-regulator. 3: the pre-regulator output feeds the four rail regulators. 4: each rail reports power-good to the sequencer through its window monitor and current limit. 5: current sense closes the peak-current-mode inner loop.</a:t>
            </a:r>
          </a:p>
          <a:p xmlns:a="http://schemas.openxmlformats.org/drawingml/2006/main">
            <a:r>
              <a:t>Power flows down from the bus through conditioning and the pre-regulator into four rails; status flows back up, and the hardened sequencer decides when each rail may start.</a:t>
            </a:r>
          </a:p>
          <a:p xmlns:a="http://schemas.openxmlformats.org/drawingml/2006/main">
            <a:r>
              <a:t>Where this differs from the annex sheet: structure follows sheet 4, but some values on that sheet differ and this deck follows the product specification. The sheet draws 3V3 and 1V8 LDOs at 2 A and 3 A and 1V2 and 0V9 bucks at 5 A and 6 A; the product specification states 5 V and 3.3 V bucks at 2 A and 3 A and 1.8 V and 1.2 or 0.9 V LDOs at 500 mA and 300 mA. The sheet shows a 12-bit telemetry ADC (10-bit at 500 kSPS here) and 8 sequencer slots (4 steps here).</a:t>
            </a:r>
          </a:p>
          <a:p xmlns:a="http://schemas.openxmlformats.org/drawingml/2006/main">
            <a:r>
              <a:t>Sources: SKU-3 Architecture Guide, "Architecture Overview" and "Key Data Flows"; diagram spec scripts/sku-diagrams/specs.py (sku3); Technical Annex v3, sheet 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Each block has a fault it is there to contain.</a:t>
            </a:r>
          </a:p>
          <a:p xmlns:a="http://schemas.openxmlformats.org/drawingml/2006/main">
            <a:r>
              <a:t>Input conditioning: an aircraft bus carries surges and spikes the downstream rails must never see. EMI and TVS clamp at 36 V, ideal diode, inrush limiting, UVLO and OVLO at 18 V and 34 V.</a:t>
            </a:r>
          </a:p>
          <a:p xmlns:a="http://schemas.openxmlformats.org/drawingml/2006/main">
            <a:r>
              <a:t>Pre-regulator: peak-current-mode control limits current cycle by cycle, so a fault downstream cannot run away. Type-III error amp at 60 dB DC, slope-compensated PWM comparator at 500 kHz to 2 MHz, 20 ns non-overlap gate drive, LDMOS half-bridge, sense-FET current sense.</a:t>
            </a:r>
          </a:p>
          <a:p xmlns:a="http://schemas.openxmlformats.org/drawingml/2006/main">
            <a:r>
              <a:t>Rail generation: each of the four rails has a soft-start ramp, a plus or minus 3% over- and under-voltage window monitor and a foldback current limit that reports power-good. The phrase "before the board depends on it" is our synthesis of that monitoring role.</a:t>
            </a:r>
          </a:p>
          <a:p xmlns:a="http://schemas.openxmlformats.org/drawingml/2006/main">
            <a:r>
              <a:t>Supervision: a single-event upset must not reorder or drop a rail, so the sequencer state is hardened by design with DICE latches and TMR. Watchdog window is 1 ms / 10 ms. Reference: Brokaw bandgap at 1.20 V, 12 ppm/°C, one-time 6-bit OTP trim after packaging; 8 MHz RC oscillator trimmed to plus or minus 2%.</a:t>
            </a:r>
          </a:p>
          <a:p xmlns:a="http://schemas.openxmlformats.org/drawingml/2006/main">
            <a:r>
              <a:t>Sources: SKU-3 Architecture Guide, "Component" sections; product page record (sku3) blocks.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Every choice here buys robustness and asks something of the design; the costs are what to probe in evaluation.</a:t>
            </a:r>
          </a:p>
          <a:p xmlns:a="http://schemas.openxmlformats.org/drawingml/2006/main">
            <a:r>
              <a:t>Process: 180 nm BCD with 30 V power devices survives the 4.5 to 40 V input with 80 V surges; production is planned at SCL Mohali and prototyping uses 130 nm 20 V devices first. The input stage must clamp the 100 V spike without thermal runaway.</a:t>
            </a:r>
          </a:p>
          <a:p xmlns:a="http://schemas.openxmlformats.org/drawingml/2006/main">
            <a:r>
              <a:t>Control: peak-current-mode gives a cycle-by-cycle limit, but needs slope compensation and type-III compensation; the open question is phase and gain margin across capacitor types and temperature.</a:t>
            </a:r>
          </a:p>
          <a:p xmlns:a="http://schemas.openxmlformats.org/drawingml/2006/main">
            <a:r>
              <a:t>Reference: the curvature-corrected bandgap reaches 12 ppm/°C using large matched resistors; trim is 6-bit OTP, one-time, post-package.</a:t>
            </a:r>
          </a:p>
          <a:p xmlns:a="http://schemas.openxmlformats.org/drawingml/2006/main">
            <a:r>
              <a:t>Upset hardening: DICE latches and TMR triple the sequencer state and vote on it; layout spacing has to stop one heavy-ion strike flipping two of three voting bits.</a:t>
            </a:r>
          </a:p>
          <a:p xmlns:a="http://schemas.openxmlformats.org/drawingml/2006/main">
            <a:r>
              <a:t>The "what it costs" column is a fair reading of each named mechanism, not a measured penalty.</a:t>
            </a:r>
          </a:p>
          <a:p xmlns:a="http://schemas.openxmlformats.org/drawingml/2006/main">
            <a:r>
              <a:t>Sources: product page record (sku3) physics, specs and questions; SKU-3 Architecture Guide, component sections.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Walk the five steps. 1: the 28 V bus enters input conditioning. 2: the conditioned bus feeds the pre-regulator. 3: the pre-regulator output feeds the four rail regulators. 4: each rail reports power-good to the sequencer through its window monitor and current limit. 5: current sense closes the peak-current-mode inner loop.</a:t>
            </a:r>
          </a:p>
          <a:p xmlns:a="http://schemas.openxmlformats.org/drawingml/2006/main">
            <a:r>
              <a:t>Steps 1 to 4 are the outer path; step 5 is the inner loop and runs every switching cycle (500 kHz to 2 MHz target).</a:t>
            </a:r>
          </a:p>
          <a:p xmlns:a="http://schemas.openxmlformats.org/drawingml/2006/main">
            <a:r>
              <a:t>The point for a board designer: power-good is reported, not assumed. The sequencer decides when each rail may start.</a:t>
            </a:r>
          </a:p>
          <a:p xmlns:a="http://schemas.openxmlformats.org/drawingml/2006/main">
            <a:r>
              <a:t>Sources: SKU-3 Architecture Guide, "Key Data Flows"; product page record (sku3) blockNote; Technical Annex v3, sheet 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Every row is an architecture target from the product specification. None is a datasheet value and none is measured: SKU-3 has no silicon yet. Development status is a prototype on 130 nm 20 V devices, then production at SCL 180 nm.</a:t>
            </a:r>
          </a:p>
          <a:p xmlns:a="http://schemas.openxmlformats.org/drawingml/2006/main">
            <a:r>
              <a:t>Standards appear only as design direction. DO-160 sections 16 and 17, MIL-STD-704F, MIL-STD-1275D, MIL-STD-461G and MIL-STD-883 Class B are targets the design is developed toward; no certificate exists for any DeepGrid part.</a:t>
            </a:r>
          </a:p>
          <a:p xmlns:a="http://schemas.openxmlformats.org/drawingml/2006/main">
            <a:r>
              <a:t>Where the annex sheet shows different rail, ADC or sequencer values, the product specification values shown here apply (see slide 4 notes).</a:t>
            </a:r>
          </a:p>
          <a:p xmlns:a="http://schemas.openxmlformats.org/drawingml/2006/main">
            <a:r>
              <a:t>Sources: product page record (sku3) specs and designedToward; SKU-3 Architecture Guide, "Designed toward"; applications status record (sku3).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four questions come from the design itself; they are what an evaluator should ask the team to answer with data.</a:t>
            </a:r>
          </a:p>
          <a:p xmlns:a="http://schemas.openxmlformats.org/drawingml/2006/main">
            <a:r>
              <a:t>1. Surge: during a 100 V, 50 ms load-dump surge, how does the input stage clamp without thermal runaway in the pass devices?</a:t>
            </a:r>
          </a:p>
          <a:p xmlns:a="http://schemas.openxmlformats.org/drawingml/2006/main">
            <a:r>
              <a:t>2. Loop: does the regulator keep more than 60 degrees phase margin and 10 dB gain margin with ceramic or tantalum output capacitors across −55 to +125 °C?</a:t>
            </a:r>
          </a:p>
          <a:p xmlns:a="http://schemas.openxmlformats.org/drawingml/2006/main">
            <a:r>
              <a:t>3. Noise: how much 3.3 V switching ripple reaches the 1.2 V converter supply through the shared reference?</a:t>
            </a:r>
          </a:p>
          <a:p xmlns:a="http://schemas.openxmlformats.org/drawingml/2006/main">
            <a:r>
              <a:t>4. Upsets: what layout spacing keeps one heavy-ion strike from flipping two of the three voting bits?</a:t>
            </a:r>
          </a:p>
          <a:p xmlns:a="http://schemas.openxmlformats.org/drawingml/2006/main">
            <a:r>
              <a:t>Pre-silicon, none of these has a measured answer yet; that is exactly why they belong in the evaluation.</a:t>
            </a:r>
          </a:p>
          <a:p xmlns:a="http://schemas.openxmlformats.org/drawingml/2006/main">
            <a:r>
              <a:t>Sources: product page record (sku3) questions.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on the action. SKU-3 is one die that conditions a 28 V bus, pre-regulates under peak-current-mode control, produces four monitored rails and sequences them with an upset-hardened state machine. All figures are architecture targets; the part is pre-silicon, with a prototype planned on 130 nm 20 V devices and production at SCL 180 nm.</a:t>
            </a:r>
          </a:p>
          <a:p xmlns:a="http://schemas.openxmlformats.org/drawingml/2006/main">
            <a:r>
              <a:t>The ask: send your bus profile and rail list to group@deepgrid.in. The evaluation starts by checking the slide 8 targets against your unit and putting the four questions from slide 9 to the design team.</a:t>
            </a:r>
          </a:p>
          <a:p xmlns:a="http://schemas.openxmlformats.org/drawingml/2006/main">
            <a:r>
              <a:t>Sources: product page record (sku3); applications status record (sku3); company contact page (group@deepgrid.in).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3d26d3fea6450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563f71105d74739" /><Relationship Type="http://schemas.openxmlformats.org/officeDocument/2006/relationships/slideLayout" Target="/ppt/slideLayouts/slideLayout1.xml" Id="Raab8fc3d7e4d4b2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ab8fc3d7e4d4b2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e6667262e84b3b" /><Relationship Type="http://schemas.openxmlformats.org/officeDocument/2006/relationships/notesSlide" Target="/ppt/notesSlides/notesSlide1.xml" Id="R14eabe22f7ac4cd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5c9a5214834fd1" /><Relationship Type="http://schemas.openxmlformats.org/officeDocument/2006/relationships/notesSlide" Target="/ppt/notesSlides/notesSlide2.xml" Id="R9fb284f7ad0148b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c00601355d45d7" /><Relationship Type="http://schemas.openxmlformats.org/officeDocument/2006/relationships/notesSlide" Target="/ppt/notesSlides/notesSlide3.xml" Id="Ra8c1da49e4184dd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7afc36755146aa" /><Relationship Type="http://schemas.openxmlformats.org/officeDocument/2006/relationships/notesSlide" Target="/ppt/notesSlides/notesSlide4.xml" Id="R884391f3e70046d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b1204389674ce0" /><Relationship Type="http://schemas.openxmlformats.org/officeDocument/2006/relationships/notesSlide" Target="/ppt/notesSlides/notesSlide5.xml" Id="Rfdcb9eb63fee4e1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e3eeb8d3c44c77" /><Relationship Type="http://schemas.openxmlformats.org/officeDocument/2006/relationships/notesSlide" Target="/ppt/notesSlides/notesSlide6.xml" Id="Rd08596fe7a6e4b4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48026542ad4a5e" /><Relationship Type="http://schemas.openxmlformats.org/officeDocument/2006/relationships/notesSlide" Target="/ppt/notesSlides/notesSlide7.xml" Id="Re48f83a0386b441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c9707c45024bc0" /><Relationship Type="http://schemas.openxmlformats.org/officeDocument/2006/relationships/notesSlide" Target="/ppt/notesSlides/notesSlide8.xml" Id="R3ddff1801629489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b81c5888ce4c1b" /><Relationship Type="http://schemas.openxmlformats.org/officeDocument/2006/relationships/notesSlide" Target="/ppt/notesSlides/notesSlide9.xml" Id="R879b58d169bb4ab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9d3afdead44eb4" /><Relationship Type="http://schemas.openxmlformats.org/officeDocument/2006/relationships/notesSlide" Target="/ppt/notesSlides/notesSlide10.xml" Id="R678823758b2543e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1B07295-1095-4B86-BB48-391A669A8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76211E-C3B3-4650-B189-8DD71D4BB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85725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B4D8"/>
                </a:solidFill>
                <a:latin typeface="Arial"/>
                <a:ea typeface="Arial"/>
                <a:cs typeface="Arial"/>
              </a:defRPr>
            </a:pPr>
            <a:r>
              <a:t>DEEPGRID SEMI  ·  SKU-3  ·  HI-REL POWER-MANAGEMENT IC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101441-620B-401D-B975-06A979324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096500" cy="1371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One die turns a 28 V bus into four supervised rails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3E0D3A-D7FE-4294-8E3D-E067A8A35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143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FBE8FD-FEAC-4D28-98D8-AFA8AA82D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9525000" cy="619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Architecture targets for avionics and vehicle electronics: input conditioning, a peak-current-mode pre-regulator, four monitored rails and an upset-hardened sequencer on 180 nm BCD.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2D69B8-24E6-4A2E-BAC0-D6E3DD6AA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7575"/>
            <a:ext cx="53340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2A0A"/>
          </a:solidFill>
          <a:ln xmlns:a="http://schemas.openxmlformats.org/drawingml/2006/main" w="9525">
            <a:solidFill>
              <a:srgbClr val="D97706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3BF813-8C4E-4473-8057-816B840D7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43300"/>
            <a:ext cx="5143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CD9A0"/>
                </a:solidFill>
                <a:latin typeface="Arial"/>
                <a:ea typeface="Arial"/>
                <a:cs typeface="Arial"/>
              </a:defRPr>
            </a:pPr>
            <a:r>
              <a:t>PRE-SILICON  ·  EVERY FIGURE IS A DESIGN TARGET, NOT A MEASUREMENT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2C7C5F-1D09-4056-896D-E0553CE3A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600325" cy="1457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43A"/>
          </a:solidFill>
          <a:ln xmlns:a="http://schemas.openxmlformats.org/drawingml/2006/main" w="9525">
            <a:solidFill>
              <a:srgbClr val="23364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3B6F63-641B-4050-AE38-539CC8F1F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62500"/>
            <a:ext cx="2333625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28 V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092C7C-0D76-4B78-ADA2-726799D1F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95900"/>
            <a:ext cx="2333625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NOMINAL BUS IN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02D3A8-7373-4B41-AE03-E6687884C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62600"/>
            <a:ext cx="2333625" cy="333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4.5 to 40 V continuous; 80 V surge; 100 V spike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FDF255-B70B-4F2C-B493-AC11241F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591050"/>
            <a:ext cx="2600325" cy="1457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43A"/>
          </a:solidFill>
          <a:ln xmlns:a="http://schemas.openxmlformats.org/drawingml/2006/main" w="9525">
            <a:solidFill>
              <a:srgbClr val="23364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D6A44C-19F8-4FBA-9447-88E4291A6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4762500"/>
            <a:ext cx="2333625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4 rails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C93F82-7E73-4294-9012-9690508B9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5295900"/>
            <a:ext cx="2333625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SEQUENCED OUTPUTS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0EDB79-9A13-4E84-84FC-B84977784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5562600"/>
            <a:ext cx="2333625" cy="333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5 V 2 A · 3.3 V 3 A · 1.8 V 500 mA · 1.2/0.9 V 300 mA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BA2ABC-621C-4B31-BA45-98E92C921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2600325" cy="1457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43A"/>
          </a:solidFill>
          <a:ln xmlns:a="http://schemas.openxmlformats.org/drawingml/2006/main" w="9525">
            <a:solidFill>
              <a:srgbClr val="23364C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6885F0-1B83-479D-9AF2-81E86DB59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762500"/>
            <a:ext cx="2333625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12 ppm/°C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4D89D0-9B4D-4AF8-9412-3414AF4AB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5295900"/>
            <a:ext cx="2333625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REFERENCE DRIFT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667E6D-1DAF-446F-8343-DE190549B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5562600"/>
            <a:ext cx="2333625" cy="333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Curvature-corrected bandgap, −55 to +125 °C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6F21E2-CEE2-4DE9-8D3E-2D33F1BEB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4591050"/>
            <a:ext cx="2600325" cy="1457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43A"/>
          </a:solidFill>
          <a:ln xmlns:a="http://schemas.openxmlformats.org/drawingml/2006/main" w="9525">
            <a:solidFill>
              <a:srgbClr val="23364C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F56A3C-00C0-40D0-A715-36A8CDD4B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762500"/>
            <a:ext cx="2333625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4-step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1FE480-C12A-41D1-ADE8-6A1256C5E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5295900"/>
            <a:ext cx="2333625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HARDENED SEQUENCER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C89AF2-C261-4AF3-A3B3-ECCBA3680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5562600"/>
            <a:ext cx="2333625" cy="333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Triple-redundant state machine on DICE latches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5120B5-7F5B-4EE8-B8E5-DD4F215C8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36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EA51DA-2631-42C6-8B4C-98890F03E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FA2B7"/>
                </a:solidFill>
                <a:latin typeface="Arial"/>
                <a:ea typeface="Arial"/>
                <a:cs typeface="Arial"/>
              </a:defRPr>
            </a:pPr>
            <a:r>
              <a:t>DEEPGRID SEMI  ·  SKU-3 HI-REL PMIC  ·  ARCHITECTURE TARGETS, PRE-SILICON  ·  OCTOBER 2026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9D806F-A469-4EE2-BC0D-06AADA1B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FA2B7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91487181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5D5DB84-FF47-4136-8E2B-B710F4537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DB4A68-A16E-43FF-AD0D-F2274515F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01 · WHAT IT 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FB77AB-96C7-4127-8503-0E8F85F9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One die conditions, converts and supervises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7CE483-9941-4CA4-806C-3BF83BECE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SKU-3 is a high-reliability power management IC for avionics and vehicle electronics.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B7CD3A-3EA2-4A48-AD0A-C54746DC6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442B00-0D4A-461A-BB8D-4049ACBC0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D3B293-0D79-4392-9318-8A93470AE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SKU-3 HI-REL PMIC  ·  ARCHITECTURE TARGETS, PRE-SILICON  ·  OCTOBER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E99A16-7812-45A9-90E4-FCAE808C1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5D3150-8382-4F78-A046-A81B2BD63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3606800" cy="1990725"/>
          </a:xfrm>
          <a:prstGeom xmlns:a="http://schemas.openxmlformats.org/drawingml/2006/main" prst="roundRect">
            <a:avLst>
              <a:gd name="adj" fmla="val 382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261541-C0BA-4EF1-8072-B1DC434EE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57150" cy="1990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D15CF9-BF87-419C-B288-C766846B0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85950"/>
            <a:ext cx="31877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Condition the bus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45F393-9ACF-4B98-8A5A-09184B4F9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3149600" cy="1190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An EMI filter and TVS clamp, an ideal-diode reverse-polarity stage, soft-start inrush control, and under- and over-voltage lockout at 18 V and 34 V.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EC0AC5-CBC8-4D56-AB56-CE6304144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2600" y="1676400"/>
            <a:ext cx="3606800" cy="1990725"/>
          </a:xfrm>
          <a:prstGeom xmlns:a="http://schemas.openxmlformats.org/drawingml/2006/main" prst="roundRect">
            <a:avLst>
              <a:gd name="adj" fmla="val 382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6BCD35-2BA6-4381-B21A-DDBDC911D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2600" y="1676400"/>
            <a:ext cx="57150" cy="1990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82CB49-724A-4FD4-A31B-F910529D1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1885950"/>
            <a:ext cx="31877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Convert to four rails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DBF4CB-74EF-4EFC-B872-E60E5FFA6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266950"/>
            <a:ext cx="3149600" cy="1190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A peak-current-mode synchronous buck pre-regulates at 500 kHz to 2 MHz. Two bucks and two LDOs then produce the board supplies.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F45DEE-2888-4F80-9CB8-BBC802039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1676400"/>
            <a:ext cx="3606800" cy="1990725"/>
          </a:xfrm>
          <a:prstGeom xmlns:a="http://schemas.openxmlformats.org/drawingml/2006/main" prst="roundRect">
            <a:avLst>
              <a:gd name="adj" fmla="val 382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77AAC2-FFE9-4E38-BDA5-4BFDE4573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1676400"/>
            <a:ext cx="57150" cy="1990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E4876E-64E7-4D3D-AA72-A590FD05C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6600" y="1885950"/>
            <a:ext cx="31877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Supervise every rail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671035-F0CF-48CA-ADA6-59E827FD9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6600" y="2266950"/>
            <a:ext cx="3149600" cy="1190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Each rail has a window monitor, a current limit and power-good. A triple-redundant four-step sequencer decides when each rail may start.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980826-D5DC-4FB8-89E6-A15741BE1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52875"/>
            <a:ext cx="7620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THE FOUR RAILS  ·  ARCHITECTURE TARGETS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A4E169-4D26-4389-8D50-4CD795D4B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76725"/>
            <a:ext cx="2676525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BC3E57-C260-465A-ACE6-71F5069C4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76725"/>
            <a:ext cx="26765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336C80-D80B-4B53-A810-E813792D6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67225"/>
            <a:ext cx="22955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5.0 V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1566A6-149B-464C-8D8B-842F3FEFA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00625"/>
            <a:ext cx="2295525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BUCK · 2 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E6F657-B7F7-4339-914B-CE6491FC3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4276725"/>
            <a:ext cx="2676525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7D0146-1E70-49C9-8C2F-134E8D6B7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4276725"/>
            <a:ext cx="26765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88B00FE-1F4E-4AC2-9109-EDA34EC91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4467225"/>
            <a:ext cx="22955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3.3 V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EEC2BCA-065B-438E-8CCD-B022E42A6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5000625"/>
            <a:ext cx="2295525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BUCK · 3 A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A3965AB-86E1-4607-A646-A783C8F4D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76725"/>
            <a:ext cx="2676525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630ABD4-1AE1-4743-9D02-75810FCE5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76725"/>
            <a:ext cx="26765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74B28C7-0AC1-41AA-BE87-4F8875BED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467225"/>
            <a:ext cx="22955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1.8 V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E3BA2AE-0B9E-4A6A-8741-0E01EF8AB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00625"/>
            <a:ext cx="2295525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LDO · 500 MA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060D26B-9930-4041-B700-46ED2899D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4276725"/>
            <a:ext cx="2676525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8EEA241-BBC0-4BCE-A62D-04E905AAB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4276725"/>
            <a:ext cx="26765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354DC03-9570-467F-8F9F-BF3BAE3BE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8775" y="4467225"/>
            <a:ext cx="22955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1.2/0.9 V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DFA7CDD-5267-4A2B-ADA3-8E8DAB505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8775" y="5000625"/>
            <a:ext cx="2295525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LDO · 300 MA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98F0ADF-373E-48C0-87AD-0810E4A9A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10300"/>
            <a:ext cx="10477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Source: product specification (SKU-3) and SKU-3 Architecture Guide. Pre-silicon design targets.</a:t>
            </a:r>
          </a:p>
        </p:txBody>
      </p:sp>
    </p:spTree>
    <p:extLst>
      <p:ext uri="{BB962C8B-B14F-4D97-AF65-F5344CB8AC3E}">
        <p14:creationId xmlns:p14="http://schemas.microsoft.com/office/powerpoint/2010/main" val="9745126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C1D5CD5-4FCB-4D3A-A047-21D31E34D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C40F79-BE79-4629-95DC-1523D9873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B4D8"/>
                </a:solidFill>
                <a:latin typeface="Arial"/>
                <a:ea typeface="Arial"/>
                <a:cs typeface="Arial"/>
              </a:defRPr>
            </a:pPr>
            <a:r>
              <a:t>02 · WHY IT NEEDS ITS OWN SILICON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B99467-0591-4F5E-BB06-A5D640254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Bus physics picks the process, not the logic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F6D1E3-8599-438A-9EB3-0080B747F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Three requirements from the bus and the environment each force one silicon choice.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453844-2BBE-4F91-B745-4A752CB60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587F87-6182-40CE-8018-77C45D464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36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E105D5-CDCB-4ACA-89F1-FC846D95D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FA2B7"/>
                </a:solidFill>
                <a:latin typeface="Arial"/>
                <a:ea typeface="Arial"/>
                <a:cs typeface="Arial"/>
              </a:defRPr>
            </a:pPr>
            <a:r>
              <a:t>DEEPGRID SEMI  ·  SKU-3 HI-REL PMIC  ·  ARCHITECTURE TARGETS, PRE-SILICON  ·  OCTOBER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01E61E-B518-44DA-ABD0-3699BA64B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FA2B7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B9FA80-3E8F-4C48-A815-63B4CD0B2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B4D8"/>
                </a:solidFill>
                <a:latin typeface="Arial"/>
                <a:ea typeface="Arial"/>
                <a:cs typeface="Arial"/>
              </a:defRPr>
            </a:pPr>
            <a:r>
              <a:t>REQUIREMENT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3A22B6-9D1C-40D5-8C7E-FCC5E76E8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38300"/>
            <a:ext cx="5638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B4D8"/>
                </a:solidFill>
                <a:latin typeface="Arial"/>
                <a:ea typeface="Arial"/>
                <a:cs typeface="Arial"/>
              </a:defRPr>
            </a:pPr>
            <a:r>
              <a:t>SILICON CONSEQUENCE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6988D9-725E-445F-B366-4B3FB439D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43100"/>
            <a:ext cx="4953000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43A"/>
          </a:solidFill>
          <a:ln xmlns:a="http://schemas.openxmlformats.org/drawingml/2006/main" w="9525">
            <a:solidFill>
              <a:srgbClr val="23364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5F68E1-6B21-40BC-97D7-61AC7B9C7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43100"/>
            <a:ext cx="47625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A71554-B7D0-4458-AEFF-A798D0445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638800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2F3F"/>
          </a:solidFill>
          <a:ln xmlns:a="http://schemas.openxmlformats.org/drawingml/2006/main" w="9525">
            <a:solidFill>
              <a:srgbClr val="1D546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26651F-1B60-4552-BDFA-D49A7D697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47625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E3B91E-C64D-4D9D-95CD-B1548709A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2347913"/>
            <a:ext cx="3810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FC94E8-2A30-4CAA-8EEF-FB81A506D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4958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INPUT STRESS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154B61-F49B-4A7C-9147-7D20DE290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449580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D5E0EC"/>
                </a:solidFill>
                <a:latin typeface="Arial"/>
                <a:ea typeface="Arial"/>
                <a:cs typeface="Arial"/>
              </a:defRPr>
            </a:pPr>
            <a:r>
              <a:t>The input sees 4.5 to 40 V continuous, 80 V surges and 100 V spikes.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DC23FF-94A9-407E-851A-C9B90F922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18160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D5E0EC"/>
                </a:solidFill>
                <a:latin typeface="Arial"/>
                <a:ea typeface="Arial"/>
                <a:cs typeface="Arial"/>
              </a:defRPr>
            </a:pPr>
            <a:r>
              <a:t>A 180 nm BCD process with 30 V power devices and an input stage that clamps without thermal runaway.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BAC896-0ABC-4F4B-8FA7-B6021559E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90875"/>
            <a:ext cx="4953000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43A"/>
          </a:solidFill>
          <a:ln xmlns:a="http://schemas.openxmlformats.org/drawingml/2006/main" w="9525">
            <a:solidFill>
              <a:srgbClr val="23364C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8333B2-2A95-422B-95BF-1C6E180A3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90875"/>
            <a:ext cx="47625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025691-4C86-401D-AEA9-8F3A3D5B9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90875"/>
            <a:ext cx="5638800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2F3F"/>
          </a:solidFill>
          <a:ln xmlns:a="http://schemas.openxmlformats.org/drawingml/2006/main" w="9525">
            <a:solidFill>
              <a:srgbClr val="1D5466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5FAC50-DA53-4BF1-AC8E-A7F23BB3C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90875"/>
            <a:ext cx="47625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6554D6-CFAD-4C79-BAA7-A8BB7DB3A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3595688"/>
            <a:ext cx="3810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42F0A2-C320-4B69-A2FC-61170B5AE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43275"/>
            <a:ext cx="44958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REFERENCE STABILITY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11EFC2-50A2-4C8C-B7D7-0185E9E80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44958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D5E0EC"/>
                </a:solidFill>
                <a:latin typeface="Arial"/>
                <a:ea typeface="Arial"/>
                <a:cs typeface="Arial"/>
              </a:defRPr>
            </a:pPr>
            <a:r>
              <a:t>A 12 ppm/°C reference from −55 to +125 °C.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3A85F1-C0E5-43A8-81F7-B1AC59051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629025"/>
            <a:ext cx="518160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D5E0EC"/>
                </a:solidFill>
                <a:latin typeface="Arial"/>
                <a:ea typeface="Arial"/>
                <a:cs typeface="Arial"/>
              </a:defRPr>
            </a:pPr>
            <a:r>
              <a:t>A curvature-corrected bandgap with large matched resistors, a mature-node strength.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3D44859-2574-4F84-AE3B-C619B0C2F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38650"/>
            <a:ext cx="4953000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43A"/>
          </a:solidFill>
          <a:ln xmlns:a="http://schemas.openxmlformats.org/drawingml/2006/main" w="9525">
            <a:solidFill>
              <a:srgbClr val="23364C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640E8AA-3076-475D-B7B4-34E340291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38650"/>
            <a:ext cx="47625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D03A0BD-86AC-405D-8A04-5D82DAA06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38650"/>
            <a:ext cx="5638800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2F3F"/>
          </a:solidFill>
          <a:ln xmlns:a="http://schemas.openxmlformats.org/drawingml/2006/main" w="9525">
            <a:solidFill>
              <a:srgbClr val="1D5466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D83F9B4-EDFE-4A62-AAC1-CCB963781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38650"/>
            <a:ext cx="47625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A7E82BA-4B07-4F3B-96D6-A78A30D2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4843463"/>
            <a:ext cx="3810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E78EF93-9A10-452A-BFBB-588A7EB69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91050"/>
            <a:ext cx="44958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UPSET IMMUNITY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6334B63-E408-4C99-8900-4E455EF14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76800"/>
            <a:ext cx="449580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D5E0EC"/>
                </a:solidFill>
                <a:latin typeface="Arial"/>
                <a:ea typeface="Arial"/>
                <a:cs typeface="Arial"/>
              </a:defRPr>
            </a:pPr>
            <a:r>
              <a:t>A single particle strike must not corrupt the power sequence.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D1791EB-88A0-4A5A-9581-5394DF670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876800"/>
            <a:ext cx="518160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D5E0EC"/>
                </a:solidFill>
                <a:latin typeface="Arial"/>
                <a:ea typeface="Arial"/>
                <a:cs typeface="Arial"/>
              </a:defRPr>
            </a:pPr>
            <a:r>
              <a:t>Dual interlocked latches and triple-modular redundancy on the sequencer state machine.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5ABC03A-0B24-407D-BA73-5CAFD105B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10300"/>
            <a:ext cx="10477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i="1">
                <a:solidFill>
                  <a:srgbClr val="8FA2B7"/>
                </a:solidFill>
                <a:latin typeface="Arial"/>
                <a:ea typeface="Arial"/>
                <a:cs typeface="Arial"/>
              </a:defRPr>
            </a:pPr>
            <a:r>
              <a:t>Source: product specification (SKU-3), physical requirements. Pre-silicon design targets.</a:t>
            </a:r>
          </a:p>
        </p:txBody>
      </p:sp>
    </p:spTree>
    <p:extLst>
      <p:ext uri="{BB962C8B-B14F-4D97-AF65-F5344CB8AC3E}">
        <p14:creationId xmlns:p14="http://schemas.microsoft.com/office/powerpoint/2010/main" val="188826318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9" name="">
            <a:extLst xmlns:a="http://schemas.openxmlformats.org/drawingml/2006/main">
              <a:ext uri="{FF2B5EF4-FFF2-40B4-BE49-F238E27FC236}">
                <a16:creationId xmlns:a16="http://schemas.microsoft.com/office/drawing/2014/main" id="{42F4CB94-8C42-4C25-BAF8-EA100FCE8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2FD811-4601-46C0-96C2-5A69F5A11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03 · SYSTEM ARCHITECTURE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611559-0BD5-47F1-8ABF-70DADB151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Power flows down; status flows back up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7DC8E8-5F3D-4B38-830B-C9CA345D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Five zones on one die: the bus enters at 1; every rail reports power-good to the sequencer at 4.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B7C4FC-BCF2-4EA7-B5A7-62C069F8B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75E4CA-83E9-4418-A25F-6722196A0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083BD2-5487-4B3D-BC5B-1D0D67B13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SKU-3 HI-REL PMIC  ·  ARCHITECTURE TARGETS, PRE-SILICON  ·  OCTOBER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84B31A-8801-495B-83F1-C8ED0FE2A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89FB78-1AB0-4A56-B9F1-EADBFEF40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2151017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7F1"/>
          </a:solidFill>
          <a:ln xmlns:a="http://schemas.openxmlformats.org/drawingml/2006/main" w="9525">
            <a:solidFill>
              <a:srgbClr val="9FD3B9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10F5BA-C932-4A15-A597-F0CC01B67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52650"/>
            <a:ext cx="942159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9FD3B9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6C676D-8FBF-47CA-8DA0-1CE6EADBE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52650"/>
            <a:ext cx="942159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5BE965-85BA-4747-AD8A-7000F358F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9859" y="2152650"/>
            <a:ext cx="942159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9FD3B9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49C2D2-43C3-4FA4-9A28-0EC51D019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9859" y="2152650"/>
            <a:ext cx="942159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DB5F06-7E64-4568-ADAE-BBF850143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95600"/>
            <a:ext cx="942159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9FD3B9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B63FFC-30F5-4DDB-BAA4-9821B17E9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95600"/>
            <a:ext cx="942159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304AFC-322A-4A42-B518-6D850118F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9859" y="2895600"/>
            <a:ext cx="942159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9FD3B9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5DA75A-A1B7-475A-8BF1-80FA9BA81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9859" y="2895600"/>
            <a:ext cx="942159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B83570-C008-4449-BE25-033A65E34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2067" y="1885950"/>
            <a:ext cx="3849189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F0EF"/>
          </a:solidFill>
          <a:ln xmlns:a="http://schemas.openxmlformats.org/drawingml/2006/main" w="9525">
            <a:solidFill>
              <a:srgbClr val="EFB2AC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F9B611-C60D-470F-9A22-1D2926C8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8267" y="2152650"/>
            <a:ext cx="1156063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FB2AC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1094C2-8A60-44BD-A80F-F1B1F67B8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8267" y="2152650"/>
            <a:ext cx="1156063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3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5ADF45-4DE2-4217-B429-B4722853D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8630" y="2152650"/>
            <a:ext cx="1156063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FB2AC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7A7C1B-5BFE-47EB-A10E-A5A872685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8630" y="2152650"/>
            <a:ext cx="1156063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3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D6E58C-C30A-4439-9A1C-916A55385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8993" y="2152650"/>
            <a:ext cx="1156063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FB2AC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F98B739-0A60-402F-BD23-5DF0C72DD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8993" y="2152650"/>
            <a:ext cx="1156063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3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771DB9-C622-48C8-9537-205BB054B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8267" y="2895600"/>
            <a:ext cx="1156063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FB2AC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A47398-717F-484D-91AA-24A9ACAA9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8267" y="2895600"/>
            <a:ext cx="1156063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3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7DEDB3E-2DB9-4270-B150-868542BA3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8630" y="2895600"/>
            <a:ext cx="2426426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FB2AC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FFC7BB0-E6B5-4A7F-9783-47B9A6B59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8630" y="2895600"/>
            <a:ext cx="2426426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3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F30661B-6BD3-477E-9E3B-F41CFC60B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106" y="1885950"/>
            <a:ext cx="1924594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6E7"/>
          </a:solidFill>
          <a:ln xmlns:a="http://schemas.openxmlformats.org/drawingml/2006/main" w="9525">
            <a:solidFill>
              <a:srgbClr val="F2CE8A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88A08CE-4C13-4A32-9069-7B7AF91E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306" y="2152650"/>
            <a:ext cx="828947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2CE8A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F6E0D0F-8585-4E36-8017-447B8358D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306" y="2152650"/>
            <a:ext cx="828947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8DE0492-EB68-4B55-AC43-2F3BFACF5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553" y="2152650"/>
            <a:ext cx="828947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2CE8A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696ABA8-102D-407F-9F73-D01124406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553" y="2152650"/>
            <a:ext cx="828947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9E45464-A9BF-4413-B930-9FFBDDB51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306" y="2895600"/>
            <a:ext cx="828947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2CE8A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039FC31-363E-456B-A6EC-96A0B7975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306" y="2895600"/>
            <a:ext cx="828947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A92FCAD-0DD3-462C-A2FB-46F860A54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553" y="2895600"/>
            <a:ext cx="828947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2CE8A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23F0B1C-4985-4D04-8ACE-1218177D5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553" y="2895600"/>
            <a:ext cx="828947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2DA755F-E793-4033-B36B-440015CB4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67150"/>
            <a:ext cx="5605463" cy="2114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B"/>
          </a:solidFill>
          <a:ln xmlns:a="http://schemas.openxmlformats.org/drawingml/2006/main" w="9525">
            <a:solidFill>
              <a:srgbClr val="A9C3E6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C12FF57-7A67-4E77-B4A2-4741BAE42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33850"/>
            <a:ext cx="1741488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9C3E6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320BF03-1E8F-47F0-A8D7-DA7AE5631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33850"/>
            <a:ext cx="1741488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0730DE6-270C-4B35-913E-59EEA9100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9188" y="4133850"/>
            <a:ext cx="1741488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9C3E6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7DCFD64-5229-46B7-9DD6-863037D2E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9188" y="4133850"/>
            <a:ext cx="1741488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DD19E88-CD44-49CF-A505-B982420A6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4975" y="4133850"/>
            <a:ext cx="1741488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9C3E6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D242947-63B7-4712-B9C1-3CFF065BC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4975" y="4133850"/>
            <a:ext cx="1741488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02CB0B2-8FF8-4E59-B082-A501E8975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91050"/>
            <a:ext cx="1741488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9C3E6"/>
            </a:solidFill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D2497AC-489A-4E26-95B4-A28173DF7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91050"/>
            <a:ext cx="1741488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D883CDF-F45B-4B23-A536-399F58FC3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9188" y="4591050"/>
            <a:ext cx="1741488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9C3E6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E0A96AF-09C8-400A-92AF-A55E74441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9188" y="4591050"/>
            <a:ext cx="1741488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15ED78C-5A9C-4F58-9D3A-FC51A5ED6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4975" y="4591050"/>
            <a:ext cx="1741488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9C3E6"/>
            </a:solidFill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2CCB16E-743A-4BC9-8FD8-A66CD4CEE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4975" y="4591050"/>
            <a:ext cx="1741488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83AF4C83-F8AF-409B-B488-0ECC4EB5F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48250"/>
            <a:ext cx="1741488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9C3E6"/>
            </a:solidFill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6405E72-ED88-4200-B1B9-2E67390C8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48250"/>
            <a:ext cx="1741488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B971CDEC-BC73-4415-99E0-64673ADF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9188" y="5048250"/>
            <a:ext cx="1741488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9C3E6"/>
            </a:solidFill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FAE3E3A-8141-4578-AA14-C1149DFA6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9188" y="5048250"/>
            <a:ext cx="1741488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E1A32FC8-94CD-4ADE-A6B3-EDB34C6EA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4975" y="5048250"/>
            <a:ext cx="1741488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9C3E6"/>
            </a:solidFill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2B9259F8-0704-43B4-8E28-B7E152EAF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4975" y="5048250"/>
            <a:ext cx="1741488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6186A520-52F8-4E26-BAF2-093852C6D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05450"/>
            <a:ext cx="1741488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9C3E6"/>
            </a:solidFill>
            <a:prstDash val="solid"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776C4CFD-C4F1-4A53-A59E-942734A39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05450"/>
            <a:ext cx="1741488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09F1B9A9-3B04-4533-9653-9D5B37B06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9188" y="5505450"/>
            <a:ext cx="1741488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9C3E6"/>
            </a:solidFill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A57E8F2E-DEA3-4686-97F4-220301FE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9188" y="5505450"/>
            <a:ext cx="1741488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8E67C9B1-622F-4C36-9FE6-EA377CA29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4975" y="5505450"/>
            <a:ext cx="1741488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9C3E6"/>
            </a:solidFill>
            <a:prstDash val="solid"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FA10767B-DF2F-44E5-BD4B-56A7615B7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4975" y="5505450"/>
            <a:ext cx="1741488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FF60C9D1-5D9B-440C-928A-ED88C2BE5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1763" y="3867150"/>
            <a:ext cx="2547938" cy="2114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EFFA"/>
          </a:solidFill>
          <a:ln xmlns:a="http://schemas.openxmlformats.org/drawingml/2006/main" w="9525">
            <a:solidFill>
              <a:srgbClr val="C9B3E6"/>
            </a:solidFill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FDA43E28-B375-4BA6-B042-8AA7792E6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7963" y="4133850"/>
            <a:ext cx="1140619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B3E6"/>
            </a:solidFill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CC271B48-A678-48F1-B928-8E12D2FC0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7963" y="4133850"/>
            <a:ext cx="1140619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2BAB8EDF-439A-44F7-8C11-2476101DB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2881" y="4133850"/>
            <a:ext cx="1140619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B3E6"/>
            </a:solidFill>
            <a:prstDash val="solid"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380740C3-097B-46C8-8E00-2CD9C39DF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2881" y="4133850"/>
            <a:ext cx="1140619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3297AF31-8940-4A50-814E-D83C5611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7963" y="4876800"/>
            <a:ext cx="1140619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B3E6"/>
            </a:solidFill>
            <a:prstDash val="solid"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9B5FED23-0650-44A6-9057-FB702AEF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7963" y="4876800"/>
            <a:ext cx="1140619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447FC789-72EE-40E0-89D6-3EB4EDF4A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2881" y="4876800"/>
            <a:ext cx="1140619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B3E6"/>
            </a:solidFill>
            <a:prstDash val="solid"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FC2E1863-7E27-4EF6-AB69-3DDC0F389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2881" y="4876800"/>
            <a:ext cx="1140619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D9297D92-0D62-4398-AA6E-6102D1A84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485900"/>
            <a:ext cx="16764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2855B"/>
            </a:solidFill>
            <a:prstDash val="solid"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B479F9F6-8916-432C-94D7-2E14DA906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1485900"/>
            <a:ext cx="2476500" cy="471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8FE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AB34178B-D9F8-4D47-8662-95F20A9F5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5343525"/>
            <a:ext cx="22479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BB803A79-4310-4049-9A38-761D5BA21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62150"/>
            <a:ext cx="1979567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6B47"/>
                </a:solidFill>
                <a:latin typeface="Arial"/>
                <a:ea typeface="Arial"/>
                <a:cs typeface="Arial"/>
              </a:defRPr>
            </a:pPr>
            <a:r>
              <a:t>INPUT CONDITIONING</a:t>
            </a:r>
          </a:p>
        </p:txBody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48103DDD-894E-46E6-9852-8D6AA424C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2209800"/>
            <a:ext cx="846909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EMI + TVS</a:t>
            </a:r>
          </a:p>
        </p:txBody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333134D4-A664-4A27-ACA5-A2AC7616D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2371725"/>
            <a:ext cx="846909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clamp 36 V</a:t>
            </a:r>
          </a:p>
        </p:txBody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29FEB480-519E-43A1-A12B-FB028B8E0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7484" y="2209800"/>
            <a:ext cx="846909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Ideal diode</a:t>
            </a:r>
          </a:p>
        </p:txBody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CFE38CFB-3A3B-40FE-94BC-358C83907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7484" y="2371725"/>
            <a:ext cx="846909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reverse polarity</a:t>
            </a:r>
          </a:p>
        </p:txBody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A93E7617-0667-44C5-9B8C-923AF3990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2952750"/>
            <a:ext cx="846909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Inrush</a:t>
            </a:r>
          </a:p>
        </p:txBody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F2FDDBE3-E3BE-42AD-965B-C09DCD22A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3114675"/>
            <a:ext cx="846909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soft-start, dI/dt limit</a:t>
            </a:r>
          </a:p>
        </p:txBody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731531D7-0CA7-473A-B2A1-36089C2E0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7484" y="2952750"/>
            <a:ext cx="846909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UVLO + OVLO</a:t>
            </a:r>
          </a:p>
        </p:txBody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FAAA1A44-8F15-48AA-9BE5-AC0776589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7484" y="3114675"/>
            <a:ext cx="846909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18 V / 34 V</a:t>
            </a:r>
          </a:p>
        </p:txBody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D7055C96-D530-41FB-A3FF-27211C839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7317" y="1962150"/>
            <a:ext cx="3677739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F1D14"/>
                </a:solidFill>
                <a:latin typeface="Arial"/>
                <a:ea typeface="Arial"/>
                <a:cs typeface="Arial"/>
              </a:defRPr>
            </a:pPr>
            <a:r>
              <a:t>PRE-REGULATOR · SYNCHRONOUS BUCK</a:t>
            </a:r>
          </a:p>
        </p:txBody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CFD74841-DC15-43A9-B75F-AEBD1F261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892" y="2209800"/>
            <a:ext cx="1060813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Error amp</a:t>
            </a:r>
          </a:p>
        </p:txBody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99AD60B0-22EC-4448-95AC-E6638D65B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892" y="2371725"/>
            <a:ext cx="1060813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type-III · 60 dB DC</a:t>
            </a:r>
          </a:p>
        </p:txBody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5272E411-8637-4A06-B488-3C1640468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255" y="2209800"/>
            <a:ext cx="1060813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PWM comp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7B601536-DC11-4648-A8AA-79EAFBB33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255" y="2371725"/>
            <a:ext cx="1060813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+ slope comp</a:t>
            </a:r>
          </a:p>
        </p:txBody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2945853E-A680-4938-A372-830C82B4D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6618" y="2209800"/>
            <a:ext cx="1060813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Gate driver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874C3FB7-B5E7-47AB-BA6E-8EC4B0745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6618" y="2371725"/>
            <a:ext cx="1060813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20 ns non-overlap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2D1AEB8D-4F68-45AD-A94F-0D5566081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892" y="2952750"/>
            <a:ext cx="1060813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Current sense</a:t>
            </a:r>
          </a:p>
        </p:txBody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05CE8672-1AFF-43FA-BF44-B4BE391B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892" y="3114675"/>
            <a:ext cx="1060813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cycle-by-cycle limit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74F7DE28-084B-4201-9BF9-3C82ED477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255" y="2952750"/>
            <a:ext cx="2331176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Power stage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54695CF5-84E9-4045-96C2-637855972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255" y="3114675"/>
            <a:ext cx="2331176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LDMOS half-bridge · 500 kHz to 2 MHz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3BF8A7D7-5B02-4DB7-A2C7-C2DBFFE7F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356" y="1962150"/>
            <a:ext cx="1753144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A4B08"/>
                </a:solidFill>
                <a:latin typeface="Arial"/>
                <a:ea typeface="Arial"/>
                <a:cs typeface="Arial"/>
              </a:defRPr>
            </a:pPr>
            <a:r>
              <a:t>REFERENCE + BIAS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291ACABD-F2BC-4353-B681-62EB2F9F1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8931" y="2209800"/>
            <a:ext cx="733697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Bandgap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DF4B5381-1058-4A80-947D-20DB686D0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8931" y="2371725"/>
            <a:ext cx="733697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1.20 V · 12 ppm/°C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48DBE43B-F557-4200-B853-BA6D43227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178" y="2209800"/>
            <a:ext cx="733697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Trim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956C4A9F-FE43-4117-AB68-3572FFC64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178" y="2371725"/>
            <a:ext cx="733697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OTP 6-bit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F7EA025A-A365-4B59-BEA4-302A9FE6A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8931" y="2952750"/>
            <a:ext cx="733697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Bias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B42D7EDA-52B2-4B74-BD8E-05D41D072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8931" y="3114675"/>
            <a:ext cx="733697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PTAT + CTAT</a:t>
            </a:r>
          </a:p>
        </p:txBody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CC9FE22A-6D8D-47E0-8FB4-6E48A603C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178" y="2952750"/>
            <a:ext cx="733697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Osc</a:t>
            </a:r>
          </a:p>
        </p:txBody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5288F1DB-ADEE-4A15-BF4A-F0204A739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178" y="3114675"/>
            <a:ext cx="733697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RC 8 MHz · ±2%</a:t>
            </a:r>
          </a:p>
        </p:txBody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40FE68E2-9BDE-45DC-9513-0BD4EDC9E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5434013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E4E8C"/>
                </a:solidFill>
                <a:latin typeface="Arial"/>
                <a:ea typeface="Arial"/>
                <a:cs typeface="Arial"/>
              </a:defRPr>
            </a:pPr>
            <a:r>
              <a:t>RAIL GENERATION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DE4FF776-A48B-4C42-A445-46375062F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191000"/>
            <a:ext cx="1646238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Buck · 5 V</a:t>
            </a:r>
          </a:p>
        </p:txBody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4D8B9C25-2DE8-40B5-A3F4-C8ED4D507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352925"/>
            <a:ext cx="1646238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2 A · soft-start</a:t>
            </a:r>
          </a:p>
        </p:txBody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0D339A67-520C-4A85-B6B3-668CFCEC0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6813" y="4191000"/>
            <a:ext cx="1646238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Window monitor</a:t>
            </a:r>
          </a:p>
        </p:txBody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71DDA354-CEC1-4272-BBC2-51039A2EB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6813" y="4352925"/>
            <a:ext cx="1646238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OV / UV · ±3%</a:t>
            </a:r>
          </a:p>
        </p:txBody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B322B7A5-094A-43A4-A281-4EEC5CD3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2600" y="4191000"/>
            <a:ext cx="1646238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OC limit</a:t>
            </a:r>
          </a:p>
        </p:txBody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857C6B1F-6F8F-4AA0-A095-8D3F79D49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2600" y="4352925"/>
            <a:ext cx="1646238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foldback → PG</a:t>
            </a:r>
          </a:p>
        </p:txBody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1FE2A986-624C-4F32-8443-E260D4D7D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648200"/>
            <a:ext cx="1646238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Buck · 3.3 V</a:t>
            </a:r>
          </a:p>
        </p:txBody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93437AE6-24E9-4B4E-B117-BF6E4E9FB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810125"/>
            <a:ext cx="1646238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3 A · soft-start</a:t>
            </a:r>
          </a:p>
        </p:txBody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D0289069-869E-44A3-A459-EE1E6AAC9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6813" y="4648200"/>
            <a:ext cx="1646238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Window monitor</a:t>
            </a:r>
          </a:p>
        </p:txBody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E470967F-F0BB-4CE4-9500-42901E754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6813" y="4810125"/>
            <a:ext cx="1646238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OV / UV · ±3%</a:t>
            </a:r>
          </a:p>
        </p:txBody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5B04B4A7-BC9E-4BE4-86D7-CE5B8476D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2600" y="4648200"/>
            <a:ext cx="1646238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OC limit</a:t>
            </a:r>
          </a:p>
        </p:txBody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4E7D6348-EAD8-4284-AF0F-EC3F6AED9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2600" y="4810125"/>
            <a:ext cx="1646238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foldback → PG</a:t>
            </a:r>
          </a:p>
        </p:txBody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2F097644-E5D4-4EDE-8E30-30D52BDAE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105400"/>
            <a:ext cx="1646238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LDO · 1.8 V</a:t>
            </a:r>
          </a:p>
        </p:txBody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6C7C9293-A353-48BF-87F4-A8D36442D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267325"/>
            <a:ext cx="1646238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500 mA · soft-start</a:t>
            </a:r>
          </a:p>
        </p:txBody>
      </p:sp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287E8845-19D4-4425-9CB8-227B2B59E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6813" y="5105400"/>
            <a:ext cx="1646238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Window monitor</a:t>
            </a:r>
          </a:p>
        </p:txBody>
      </p:sp>
      <p:sp>
        <p:nvSpPr>
          <p:cNvPr id="120" name="">
            <a:extLst xmlns:a="http://schemas.openxmlformats.org/drawingml/2006/main">
              <a:ext uri="{FF2B5EF4-FFF2-40B4-BE49-F238E27FC236}">
                <a16:creationId xmlns:a16="http://schemas.microsoft.com/office/drawing/2014/main" id="{26C5BC80-1EA6-4FCD-A4AA-FAFE2EC1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6813" y="5267325"/>
            <a:ext cx="1646238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OV / UV · ±3%</a:t>
            </a:r>
          </a:p>
        </p:txBody>
      </p:sp>
      <p:sp>
        <p:nvSpPr>
          <p:cNvPr id="121" name="">
            <a:extLst xmlns:a="http://schemas.openxmlformats.org/drawingml/2006/main">
              <a:ext uri="{FF2B5EF4-FFF2-40B4-BE49-F238E27FC236}">
                <a16:creationId xmlns:a16="http://schemas.microsoft.com/office/drawing/2014/main" id="{188F5135-F622-4D84-B679-620E48E56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2600" y="5105400"/>
            <a:ext cx="1646238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OC limit</a:t>
            </a:r>
          </a:p>
        </p:txBody>
      </p: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2F38B712-5BC4-412F-80BD-18A757CC1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2600" y="5267325"/>
            <a:ext cx="1646238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foldback → PG</a:t>
            </a:r>
          </a:p>
        </p:txBody>
      </p:sp>
      <p:sp>
        <p:nvSpPr>
          <p:cNvPr id="123" name="">
            <a:extLst xmlns:a="http://schemas.openxmlformats.org/drawingml/2006/main">
              <a:ext uri="{FF2B5EF4-FFF2-40B4-BE49-F238E27FC236}">
                <a16:creationId xmlns:a16="http://schemas.microsoft.com/office/drawing/2014/main" id="{74F8E69F-E33D-43C7-BFE9-F0DF0759E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562600"/>
            <a:ext cx="1646238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LDO · 1.2 / 0.9 V</a:t>
            </a:r>
          </a:p>
        </p:txBody>
      </p:sp>
      <p:sp>
        <p:nvSpPr>
          <p:cNvPr id="124" name="">
            <a:extLst xmlns:a="http://schemas.openxmlformats.org/drawingml/2006/main">
              <a:ext uri="{FF2B5EF4-FFF2-40B4-BE49-F238E27FC236}">
                <a16:creationId xmlns:a16="http://schemas.microsoft.com/office/drawing/2014/main" id="{62F619D2-0177-46F9-8A76-7D3E82D8A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724525"/>
            <a:ext cx="1646238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300 mA · soft-start</a:t>
            </a:r>
          </a:p>
        </p:txBody>
      </p:sp>
      <p:sp>
        <p:nvSpPr>
          <p:cNvPr id="125" name="">
            <a:extLst xmlns:a="http://schemas.openxmlformats.org/drawingml/2006/main">
              <a:ext uri="{FF2B5EF4-FFF2-40B4-BE49-F238E27FC236}">
                <a16:creationId xmlns:a16="http://schemas.microsoft.com/office/drawing/2014/main" id="{CB4DAF30-5328-44BC-B91D-8A75F638A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6813" y="5562600"/>
            <a:ext cx="1646238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Window monitor</a:t>
            </a:r>
          </a:p>
        </p:txBody>
      </p:sp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E6EA42B9-7E53-4E1F-B2B2-317251550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6813" y="5724525"/>
            <a:ext cx="1646238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OV / UV · ±3%</a:t>
            </a:r>
          </a:p>
        </p:txBody>
      </p:sp>
      <p:sp>
        <p:nvSpPr>
          <p:cNvPr id="127" name="">
            <a:extLst xmlns:a="http://schemas.openxmlformats.org/drawingml/2006/main">
              <a:ext uri="{FF2B5EF4-FFF2-40B4-BE49-F238E27FC236}">
                <a16:creationId xmlns:a16="http://schemas.microsoft.com/office/drawing/2014/main" id="{3A858116-3487-4483-BBBB-93548A805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2600" y="5562600"/>
            <a:ext cx="1646238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OC limit</a:t>
            </a:r>
          </a:p>
        </p:txBody>
      </p:sp>
      <p:sp>
        <p:nvSpPr>
          <p:cNvPr id="128" name="">
            <a:extLst xmlns:a="http://schemas.openxmlformats.org/drawingml/2006/main">
              <a:ext uri="{FF2B5EF4-FFF2-40B4-BE49-F238E27FC236}">
                <a16:creationId xmlns:a16="http://schemas.microsoft.com/office/drawing/2014/main" id="{3DF9E417-DFE0-47E2-A31A-DEEFD16E0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2600" y="5724525"/>
            <a:ext cx="1646238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foldback → PG</a:t>
            </a:r>
          </a:p>
        </p:txBody>
      </p:sp>
      <p:sp>
        <p:nvSpPr>
          <p:cNvPr id="129" name="">
            <a:extLst xmlns:a="http://schemas.openxmlformats.org/drawingml/2006/main">
              <a:ext uri="{FF2B5EF4-FFF2-40B4-BE49-F238E27FC236}">
                <a16:creationId xmlns:a16="http://schemas.microsoft.com/office/drawing/2014/main" id="{E0E6D5CD-6EE5-47B9-B397-A0F67F5D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7013" y="3943350"/>
            <a:ext cx="2376488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B2A86"/>
                </a:solidFill>
                <a:latin typeface="Arial"/>
                <a:ea typeface="Arial"/>
                <a:cs typeface="Arial"/>
              </a:defRPr>
            </a:pPr>
            <a:r>
              <a:t>SUPERVISION · SEQUENCING · TELEMETRY</a:t>
            </a:r>
          </a:p>
        </p:txBody>
      </p:sp>
      <p:sp>
        <p:nvSpPr>
          <p:cNvPr id="130" name="">
            <a:extLst xmlns:a="http://schemas.openxmlformats.org/drawingml/2006/main">
              <a:ext uri="{FF2B5EF4-FFF2-40B4-BE49-F238E27FC236}">
                <a16:creationId xmlns:a16="http://schemas.microsoft.com/office/drawing/2014/main" id="{D0299DBE-85EF-4638-9881-F52CBF27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5588" y="4191000"/>
            <a:ext cx="1045369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Sequencer</a:t>
            </a:r>
          </a:p>
        </p:txBody>
      </p:sp>
      <p:sp>
        <p:nvSpPr>
          <p:cNvPr id="131" name="">
            <a:extLst xmlns:a="http://schemas.openxmlformats.org/drawingml/2006/main">
              <a:ext uri="{FF2B5EF4-FFF2-40B4-BE49-F238E27FC236}">
                <a16:creationId xmlns:a16="http://schemas.microsoft.com/office/drawing/2014/main" id="{734BD041-1A7D-4FDC-A3E8-5B429BEAA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5588" y="4352925"/>
            <a:ext cx="1045369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4-step order · TMR</a:t>
            </a:r>
          </a:p>
        </p:txBody>
      </p:sp>
      <p:sp>
        <p:nvSpPr>
          <p:cNvPr id="132" name="">
            <a:extLst xmlns:a="http://schemas.openxmlformats.org/drawingml/2006/main">
              <a:ext uri="{FF2B5EF4-FFF2-40B4-BE49-F238E27FC236}">
                <a16:creationId xmlns:a16="http://schemas.microsoft.com/office/drawing/2014/main" id="{A9C57F23-4084-4B7C-8D42-57781B603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0506" y="4191000"/>
            <a:ext cx="1045369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Telemetry</a:t>
            </a:r>
          </a:p>
        </p:txBody>
      </p:sp>
      <p:sp>
        <p:nvSpPr>
          <p:cNvPr id="133" name="">
            <a:extLst xmlns:a="http://schemas.openxmlformats.org/drawingml/2006/main">
              <a:ext uri="{FF2B5EF4-FFF2-40B4-BE49-F238E27FC236}">
                <a16:creationId xmlns:a16="http://schemas.microsoft.com/office/drawing/2014/main" id="{E1A9615C-87F4-4A0A-A350-31E097908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0506" y="4352925"/>
            <a:ext cx="1045369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10-bit SAR · 500 kSPS · SPI</a:t>
            </a:r>
          </a:p>
        </p:txBody>
      </p:sp>
      <p:sp>
        <p:nvSpPr>
          <p:cNvPr id="134" name="">
            <a:extLst xmlns:a="http://schemas.openxmlformats.org/drawingml/2006/main">
              <a:ext uri="{FF2B5EF4-FFF2-40B4-BE49-F238E27FC236}">
                <a16:creationId xmlns:a16="http://schemas.microsoft.com/office/drawing/2014/main" id="{C4D230CA-7E2F-423F-A56C-07A0127C3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5588" y="4933950"/>
            <a:ext cx="1045369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Watchdog</a:t>
            </a:r>
          </a:p>
        </p:txBody>
      </p:sp>
      <p:sp>
        <p:nvSpPr>
          <p:cNvPr id="135" name="">
            <a:extLst xmlns:a="http://schemas.openxmlformats.org/drawingml/2006/main">
              <a:ext uri="{FF2B5EF4-FFF2-40B4-BE49-F238E27FC236}">
                <a16:creationId xmlns:a16="http://schemas.microsoft.com/office/drawing/2014/main" id="{64FCA906-E2E7-4D9E-927D-4D2586574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5588" y="5095875"/>
            <a:ext cx="1045369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windowed · 1 / 10 ms</a:t>
            </a:r>
          </a:p>
        </p:txBody>
      </p:sp>
      <p:sp>
        <p:nvSpPr>
          <p:cNvPr id="136" name="">
            <a:extLst xmlns:a="http://schemas.openxmlformats.org/drawingml/2006/main">
              <a:ext uri="{FF2B5EF4-FFF2-40B4-BE49-F238E27FC236}">
                <a16:creationId xmlns:a16="http://schemas.microsoft.com/office/drawing/2014/main" id="{4C53D761-E821-4D07-BACB-FE27BEEA4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0506" y="4933950"/>
            <a:ext cx="1045369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SEU harden</a:t>
            </a:r>
          </a:p>
        </p:txBody>
      </p:sp>
      <p:sp>
        <p:nvSpPr>
          <p:cNvPr id="137" name="">
            <a:extLst xmlns:a="http://schemas.openxmlformats.org/drawingml/2006/main">
              <a:ext uri="{FF2B5EF4-FFF2-40B4-BE49-F238E27FC236}">
                <a16:creationId xmlns:a16="http://schemas.microsoft.com/office/drawing/2014/main" id="{38AC98F9-A70C-4DEB-85D8-1C88D034E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0506" y="5095875"/>
            <a:ext cx="1045369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DICE latches · TMR on FSM</a:t>
            </a:r>
          </a:p>
        </p:txBody>
      </p:sp>
      <p:sp>
        <p:nvSpPr>
          <p:cNvPr id="138" name="">
            <a:extLst xmlns:a="http://schemas.openxmlformats.org/drawingml/2006/main">
              <a:ext uri="{FF2B5EF4-FFF2-40B4-BE49-F238E27FC236}">
                <a16:creationId xmlns:a16="http://schemas.microsoft.com/office/drawing/2014/main" id="{213335DF-8FB0-4888-BA23-3E485632E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533525"/>
            <a:ext cx="15240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B6B47"/>
                </a:solidFill>
                <a:latin typeface="Arial"/>
                <a:ea typeface="Arial"/>
                <a:cs typeface="Arial"/>
              </a:defRPr>
            </a:pPr>
            <a:r>
              <a:t>28 V aircraft bus</a:t>
            </a:r>
          </a:p>
        </p:txBody>
      </p:sp>
      <p:sp>
        <p:nvSpPr>
          <p:cNvPr id="139" name="">
            <a:extLst xmlns:a="http://schemas.openxmlformats.org/drawingml/2006/main">
              <a:ext uri="{FF2B5EF4-FFF2-40B4-BE49-F238E27FC236}">
                <a16:creationId xmlns:a16="http://schemas.microsoft.com/office/drawing/2014/main" id="{9CEAAEDD-38CF-45E9-96F9-F67FFE2E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1562100"/>
            <a:ext cx="21336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READING PATH</a:t>
            </a:r>
          </a:p>
        </p:txBody>
      </p:sp>
      <p:sp>
        <p:nvSpPr>
          <p:cNvPr id="140" name="">
            <a:extLst xmlns:a="http://schemas.openxmlformats.org/drawingml/2006/main">
              <a:ext uri="{FF2B5EF4-FFF2-40B4-BE49-F238E27FC236}">
                <a16:creationId xmlns:a16="http://schemas.microsoft.com/office/drawing/2014/main" id="{57D1823D-62AD-41B7-9AFE-2B149842C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1866900"/>
            <a:ext cx="18669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28 V bus enters input conditioning.</a:t>
            </a:r>
          </a:p>
        </p:txBody>
      </p:sp>
      <p:sp>
        <p:nvSpPr>
          <p:cNvPr id="141" name="">
            <a:extLst xmlns:a="http://schemas.openxmlformats.org/drawingml/2006/main">
              <a:ext uri="{FF2B5EF4-FFF2-40B4-BE49-F238E27FC236}">
                <a16:creationId xmlns:a16="http://schemas.microsoft.com/office/drawing/2014/main" id="{3CECBD86-CC07-4EAD-92EB-47172315F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362200"/>
            <a:ext cx="18669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conditioned bus feeds the pre-regulator.</a:t>
            </a:r>
          </a:p>
        </p:txBody>
      </p:sp>
      <p:sp>
        <p:nvSpPr>
          <p:cNvPr id="142" name="">
            <a:extLst xmlns:a="http://schemas.openxmlformats.org/drawingml/2006/main">
              <a:ext uri="{FF2B5EF4-FFF2-40B4-BE49-F238E27FC236}">
                <a16:creationId xmlns:a16="http://schemas.microsoft.com/office/drawing/2014/main" id="{9A69717F-CD03-4F8A-B7D5-725191296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028950"/>
            <a:ext cx="18669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pre-regulator output feeds the four rail regulators.</a:t>
            </a:r>
          </a:p>
        </p:txBody>
      </p:sp>
      <p:sp>
        <p:nvSpPr>
          <p:cNvPr id="143" name="">
            <a:extLst xmlns:a="http://schemas.openxmlformats.org/drawingml/2006/main">
              <a:ext uri="{FF2B5EF4-FFF2-40B4-BE49-F238E27FC236}">
                <a16:creationId xmlns:a16="http://schemas.microsoft.com/office/drawing/2014/main" id="{D4AD6921-CD48-4BCC-9A3C-B3A7D5176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695700"/>
            <a:ext cx="1866900" cy="885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Each rail reports power-good to the sequencer through its window monitor and current limit.</a:t>
            </a:r>
          </a:p>
        </p:txBody>
      </p:sp>
      <p:sp>
        <p:nvSpPr>
          <p:cNvPr id="144" name="">
            <a:extLst xmlns:a="http://schemas.openxmlformats.org/drawingml/2006/main">
              <a:ext uri="{FF2B5EF4-FFF2-40B4-BE49-F238E27FC236}">
                <a16:creationId xmlns:a16="http://schemas.microsoft.com/office/drawing/2014/main" id="{27099DA6-D5EA-45EB-8499-552CD0966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695825"/>
            <a:ext cx="18669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Current sense closes the peak-current-mode inner loop.</a:t>
            </a:r>
          </a:p>
        </p:txBody>
      </p:sp>
      <p:sp>
        <p:nvSpPr>
          <p:cNvPr id="145" name="">
            <a:extLst xmlns:a="http://schemas.openxmlformats.org/drawingml/2006/main">
              <a:ext uri="{FF2B5EF4-FFF2-40B4-BE49-F238E27FC236}">
                <a16:creationId xmlns:a16="http://schemas.microsoft.com/office/drawing/2014/main" id="{5B1A89E7-BB49-4FAF-9A44-90912DB2D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5438775"/>
            <a:ext cx="20574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sequencer decides when each rail may start.</a:t>
            </a:r>
          </a:p>
        </p:txBody>
      </p:sp>
      <p:sp>
        <p:nvSpPr>
          <p:cNvPr id="146" name="">
            <a:extLst xmlns:a="http://schemas.openxmlformats.org/drawingml/2006/main">
              <a:ext uri="{FF2B5EF4-FFF2-40B4-BE49-F238E27FC236}">
                <a16:creationId xmlns:a16="http://schemas.microsoft.com/office/drawing/2014/main" id="{2028C7E3-1872-4846-8C0B-C367811E7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743075"/>
            <a:ext cx="152400" cy="142875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9525">
            <a:solidFill>
              <a:srgbClr val="1E293B"/>
            </a:solidFill>
            <a:prstDash val="solid"/>
          </a:ln>
        </p:spPr>
      </p:sp>
      <p:sp>
        <p:nvSpPr>
          <p:cNvPr id="147" name="">
            <a:extLst xmlns:a="http://schemas.openxmlformats.org/drawingml/2006/main">
              <a:ext uri="{FF2B5EF4-FFF2-40B4-BE49-F238E27FC236}">
                <a16:creationId xmlns:a16="http://schemas.microsoft.com/office/drawing/2014/main" id="{A79CCE59-15DB-4522-9AAE-51817CE87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6317" y="2889885"/>
            <a:ext cx="2476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9525">
            <a:solidFill>
              <a:srgbClr val="1E293B"/>
            </a:solidFill>
            <a:prstDash val="solid"/>
          </a:ln>
        </p:spPr>
      </p:sp>
      <p:sp>
        <p:nvSpPr>
          <p:cNvPr id="148" name="">
            <a:extLst xmlns:a="http://schemas.openxmlformats.org/drawingml/2006/main">
              <a:ext uri="{FF2B5EF4-FFF2-40B4-BE49-F238E27FC236}">
                <a16:creationId xmlns:a16="http://schemas.microsoft.com/office/drawing/2014/main" id="{7BEB11F2-8EC9-4FFE-89C9-92B44E583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8726" y="3524250"/>
            <a:ext cx="171450" cy="32385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9525">
            <a:solidFill>
              <a:srgbClr val="1E293B"/>
            </a:solidFill>
            <a:prstDash val="solid"/>
          </a:ln>
        </p:spPr>
      </p:sp>
      <p:sp>
        <p:nvSpPr>
          <p:cNvPr id="149" name="">
            <a:extLst xmlns:a="http://schemas.openxmlformats.org/drawingml/2006/main">
              <a:ext uri="{FF2B5EF4-FFF2-40B4-BE49-F238E27FC236}">
                <a16:creationId xmlns:a16="http://schemas.microsoft.com/office/drawing/2014/main" id="{E7F7D1D8-6321-48BD-9039-AD98F55D1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329" y="2714625"/>
            <a:ext cx="114300" cy="15240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9525">
            <a:solidFill>
              <a:srgbClr val="12855B"/>
            </a:solidFill>
            <a:prstDash val="solid"/>
          </a:ln>
        </p:spPr>
      </p:sp>
      <p:sp>
        <p:nvSpPr>
          <p:cNvPr id="150" name="">
            <a:extLst xmlns:a="http://schemas.openxmlformats.org/drawingml/2006/main">
              <a:ext uri="{FF2B5EF4-FFF2-40B4-BE49-F238E27FC236}">
                <a16:creationId xmlns:a16="http://schemas.microsoft.com/office/drawing/2014/main" id="{E581B429-F8E3-48BB-A60E-447B115A5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084" y="3114675"/>
            <a:ext cx="952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9525">
            <a:solidFill>
              <a:srgbClr val="12855B"/>
            </a:solidFill>
            <a:prstDash val="solid"/>
          </a:ln>
        </p:spPr>
      </p:sp>
      <p:sp>
        <p:nvSpPr>
          <p:cNvPr id="151" name="">
            <a:extLst xmlns:a="http://schemas.openxmlformats.org/drawingml/2006/main">
              <a:ext uri="{FF2B5EF4-FFF2-40B4-BE49-F238E27FC236}">
                <a16:creationId xmlns:a16="http://schemas.microsoft.com/office/drawing/2014/main" id="{5D34157A-D0EA-4274-8D8C-C0F09E01A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3855" y="2371725"/>
            <a:ext cx="952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0392B"/>
          </a:solidFill>
          <a:ln xmlns:a="http://schemas.openxmlformats.org/drawingml/2006/main" w="9525">
            <a:solidFill>
              <a:srgbClr val="C0392B"/>
            </a:solidFill>
            <a:prstDash val="solid"/>
          </a:ln>
        </p:spPr>
      </p:sp>
      <p:sp>
        <p:nvSpPr>
          <p:cNvPr id="152" name="">
            <a:extLst xmlns:a="http://schemas.openxmlformats.org/drawingml/2006/main">
              <a:ext uri="{FF2B5EF4-FFF2-40B4-BE49-F238E27FC236}">
                <a16:creationId xmlns:a16="http://schemas.microsoft.com/office/drawing/2014/main" id="{1D940670-998B-4573-A79A-B75E1CC88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4218" y="2371725"/>
            <a:ext cx="952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0392B"/>
          </a:solidFill>
          <a:ln xmlns:a="http://schemas.openxmlformats.org/drawingml/2006/main" w="9525">
            <a:solidFill>
              <a:srgbClr val="C0392B"/>
            </a:solidFill>
            <a:prstDash val="solid"/>
          </a:ln>
        </p:spPr>
      </p:sp>
      <p:sp>
        <p:nvSpPr>
          <p:cNvPr id="153" name="">
            <a:extLst xmlns:a="http://schemas.openxmlformats.org/drawingml/2006/main">
              <a:ext uri="{FF2B5EF4-FFF2-40B4-BE49-F238E27FC236}">
                <a16:creationId xmlns:a16="http://schemas.microsoft.com/office/drawing/2014/main" id="{6C8999B6-65E6-4F74-AF7B-7E1EEFDA9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4413" y="4286250"/>
            <a:ext cx="952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154" name="">
            <a:extLst xmlns:a="http://schemas.openxmlformats.org/drawingml/2006/main">
              <a:ext uri="{FF2B5EF4-FFF2-40B4-BE49-F238E27FC236}">
                <a16:creationId xmlns:a16="http://schemas.microsoft.com/office/drawing/2014/main" id="{C4B6D2F4-ED6F-4550-8287-D8E922AC6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0200" y="4286250"/>
            <a:ext cx="952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155" name="">
            <a:extLst xmlns:a="http://schemas.openxmlformats.org/drawingml/2006/main">
              <a:ext uri="{FF2B5EF4-FFF2-40B4-BE49-F238E27FC236}">
                <a16:creationId xmlns:a16="http://schemas.microsoft.com/office/drawing/2014/main" id="{D19F6210-0C31-4C0F-A286-16731957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4413" y="4743450"/>
            <a:ext cx="952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156" name="">
            <a:extLst xmlns:a="http://schemas.openxmlformats.org/drawingml/2006/main">
              <a:ext uri="{FF2B5EF4-FFF2-40B4-BE49-F238E27FC236}">
                <a16:creationId xmlns:a16="http://schemas.microsoft.com/office/drawing/2014/main" id="{60BA625C-ABD3-41F5-9422-39CB36F14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0200" y="4743450"/>
            <a:ext cx="952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157" name="">
            <a:extLst xmlns:a="http://schemas.openxmlformats.org/drawingml/2006/main">
              <a:ext uri="{FF2B5EF4-FFF2-40B4-BE49-F238E27FC236}">
                <a16:creationId xmlns:a16="http://schemas.microsoft.com/office/drawing/2014/main" id="{695BBD84-4A67-4ECA-B1D2-DCAA21AC2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4413" y="5200650"/>
            <a:ext cx="952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158" name="">
            <a:extLst xmlns:a="http://schemas.openxmlformats.org/drawingml/2006/main">
              <a:ext uri="{FF2B5EF4-FFF2-40B4-BE49-F238E27FC236}">
                <a16:creationId xmlns:a16="http://schemas.microsoft.com/office/drawing/2014/main" id="{2CFB2BD8-22D7-4222-B29B-B73814597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0200" y="5200650"/>
            <a:ext cx="952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159" name="">
            <a:extLst xmlns:a="http://schemas.openxmlformats.org/drawingml/2006/main">
              <a:ext uri="{FF2B5EF4-FFF2-40B4-BE49-F238E27FC236}">
                <a16:creationId xmlns:a16="http://schemas.microsoft.com/office/drawing/2014/main" id="{D629BBA0-E58B-4385-8D44-682B55D1C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4413" y="5657850"/>
            <a:ext cx="952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160" name="">
            <a:extLst xmlns:a="http://schemas.openxmlformats.org/drawingml/2006/main">
              <a:ext uri="{FF2B5EF4-FFF2-40B4-BE49-F238E27FC236}">
                <a16:creationId xmlns:a16="http://schemas.microsoft.com/office/drawing/2014/main" id="{B1DBE493-A44B-4146-8751-662B984BA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0200" y="5657850"/>
            <a:ext cx="95250" cy="952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161" name="">
            <a:extLst xmlns:a="http://schemas.openxmlformats.org/drawingml/2006/main">
              <a:ext uri="{FF2B5EF4-FFF2-40B4-BE49-F238E27FC236}">
                <a16:creationId xmlns:a16="http://schemas.microsoft.com/office/drawing/2014/main" id="{A182CC5B-B7EA-4C35-A7BC-5C61F68BD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149" y="2714625"/>
            <a:ext cx="114300" cy="152400"/>
          </a:xfrm>
          <a:prstGeom xmlns:a="http://schemas.openxmlformats.org/drawingml/2006/main" prst="upArrow">
            <a:avLst/>
          </a:prstGeom>
          <a:solidFill xmlns:a="http://schemas.openxmlformats.org/drawingml/2006/main">
            <a:srgbClr val="D97706"/>
          </a:solidFill>
          <a:ln xmlns:a="http://schemas.openxmlformats.org/drawingml/2006/main" w="9525">
            <a:solidFill>
              <a:srgbClr val="D97706"/>
            </a:solidFill>
            <a:prstDash val="solid"/>
          </a:ln>
        </p:spPr>
      </p:sp>
      <p:sp>
        <p:nvSpPr>
          <p:cNvPr id="162" name="">
            <a:extLst xmlns:a="http://schemas.openxmlformats.org/drawingml/2006/main">
              <a:ext uri="{FF2B5EF4-FFF2-40B4-BE49-F238E27FC236}">
                <a16:creationId xmlns:a16="http://schemas.microsoft.com/office/drawing/2014/main" id="{1580BEAF-7B37-4417-91AC-CBF1D3880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6463" y="4324350"/>
            <a:ext cx="22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" name="">
            <a:extLst xmlns:a="http://schemas.openxmlformats.org/drawingml/2006/main">
              <a:ext uri="{FF2B5EF4-FFF2-40B4-BE49-F238E27FC236}">
                <a16:creationId xmlns:a16="http://schemas.microsoft.com/office/drawing/2014/main" id="{A585C89C-8D20-4369-A0A9-9136ACF7E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6463" y="4781550"/>
            <a:ext cx="22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4" name="">
            <a:extLst xmlns:a="http://schemas.openxmlformats.org/drawingml/2006/main">
              <a:ext uri="{FF2B5EF4-FFF2-40B4-BE49-F238E27FC236}">
                <a16:creationId xmlns:a16="http://schemas.microsoft.com/office/drawing/2014/main" id="{EBB11205-B22E-48AB-9DE4-D95979AEC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6463" y="5238750"/>
            <a:ext cx="22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" name="">
            <a:extLst xmlns:a="http://schemas.openxmlformats.org/drawingml/2006/main">
              <a:ext uri="{FF2B5EF4-FFF2-40B4-BE49-F238E27FC236}">
                <a16:creationId xmlns:a16="http://schemas.microsoft.com/office/drawing/2014/main" id="{716841B8-67A0-41CC-8189-3BCC35292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6463" y="5695950"/>
            <a:ext cx="22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6" name="">
            <a:extLst xmlns:a="http://schemas.openxmlformats.org/drawingml/2006/main">
              <a:ext uri="{FF2B5EF4-FFF2-40B4-BE49-F238E27FC236}">
                <a16:creationId xmlns:a16="http://schemas.microsoft.com/office/drawing/2014/main" id="{08ADA402-5337-4D0F-BA45-3630E7B6F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6013" y="4324350"/>
            <a:ext cx="19050" cy="1390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7" name="">
            <a:extLst xmlns:a="http://schemas.openxmlformats.org/drawingml/2006/main">
              <a:ext uri="{FF2B5EF4-FFF2-40B4-BE49-F238E27FC236}">
                <a16:creationId xmlns:a16="http://schemas.microsoft.com/office/drawing/2014/main" id="{F77D35F6-7248-4DD6-AFC5-5F1088848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5063" y="4333875"/>
            <a:ext cx="333375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7706"/>
          </a:solidFill>
          <a:ln xmlns:a="http://schemas.openxmlformats.org/drawingml/2006/main" w="9525">
            <a:solidFill>
              <a:srgbClr val="D97706"/>
            </a:solidFill>
            <a:prstDash val="solid"/>
          </a:ln>
        </p:spPr>
      </p:sp>
      <p:sp>
        <p:nvSpPr>
          <p:cNvPr id="168" name="">
            <a:extLst xmlns:a="http://schemas.openxmlformats.org/drawingml/2006/main">
              <a:ext uri="{FF2B5EF4-FFF2-40B4-BE49-F238E27FC236}">
                <a16:creationId xmlns:a16="http://schemas.microsoft.com/office/drawing/2014/main" id="{710BC035-2A46-4933-AE91-62A8BB401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049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69" name="">
            <a:extLst xmlns:a="http://schemas.openxmlformats.org/drawingml/2006/main">
              <a:ext uri="{FF2B5EF4-FFF2-40B4-BE49-F238E27FC236}">
                <a16:creationId xmlns:a16="http://schemas.microsoft.com/office/drawing/2014/main" id="{84E1CBF6-4FC8-4E91-B755-14C8DB809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3352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170" name="">
            <a:extLst xmlns:a="http://schemas.openxmlformats.org/drawingml/2006/main">
              <a:ext uri="{FF2B5EF4-FFF2-40B4-BE49-F238E27FC236}">
                <a16:creationId xmlns:a16="http://schemas.microsoft.com/office/drawing/2014/main" id="{700668DF-6200-48D6-81E9-0B82C893C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5367" y="2623185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71" name="">
            <a:extLst xmlns:a="http://schemas.openxmlformats.org/drawingml/2006/main">
              <a:ext uri="{FF2B5EF4-FFF2-40B4-BE49-F238E27FC236}">
                <a16:creationId xmlns:a16="http://schemas.microsoft.com/office/drawing/2014/main" id="{A4911428-3621-4551-BB2F-8C537F8CD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5367" y="2651760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72" name="">
            <a:extLst xmlns:a="http://schemas.openxmlformats.org/drawingml/2006/main">
              <a:ext uri="{FF2B5EF4-FFF2-40B4-BE49-F238E27FC236}">
                <a16:creationId xmlns:a16="http://schemas.microsoft.com/office/drawing/2014/main" id="{35DC2AA3-0D31-4FE8-9B89-59A56F85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6376" y="35814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73" name="">
            <a:extLst xmlns:a="http://schemas.openxmlformats.org/drawingml/2006/main">
              <a:ext uri="{FF2B5EF4-FFF2-40B4-BE49-F238E27FC236}">
                <a16:creationId xmlns:a16="http://schemas.microsoft.com/office/drawing/2014/main" id="{2F7EE289-72AC-4CDF-931D-EACA2BDF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6376" y="360997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74" name="">
            <a:extLst xmlns:a="http://schemas.openxmlformats.org/drawingml/2006/main">
              <a:ext uri="{FF2B5EF4-FFF2-40B4-BE49-F238E27FC236}">
                <a16:creationId xmlns:a16="http://schemas.microsoft.com/office/drawing/2014/main" id="{66C83CFA-A571-486E-9EE6-3F583001E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0599" y="26955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75" name="">
            <a:extLst xmlns:a="http://schemas.openxmlformats.org/drawingml/2006/main">
              <a:ext uri="{FF2B5EF4-FFF2-40B4-BE49-F238E27FC236}">
                <a16:creationId xmlns:a16="http://schemas.microsoft.com/office/drawing/2014/main" id="{7F787AD5-B8E5-4BEF-888A-1BE02BFE8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0599" y="2714625"/>
            <a:ext cx="19050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176" name="">
            <a:extLst xmlns:a="http://schemas.openxmlformats.org/drawingml/2006/main">
              <a:ext uri="{FF2B5EF4-FFF2-40B4-BE49-F238E27FC236}">
                <a16:creationId xmlns:a16="http://schemas.microsoft.com/office/drawing/2014/main" id="{C64857D9-A730-4C69-87B7-266372225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0763" y="57721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77" name="">
            <a:extLst xmlns:a="http://schemas.openxmlformats.org/drawingml/2006/main">
              <a:ext uri="{FF2B5EF4-FFF2-40B4-BE49-F238E27FC236}">
                <a16:creationId xmlns:a16="http://schemas.microsoft.com/office/drawing/2014/main" id="{36BDC72D-2D30-4968-8860-64170F72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0763" y="580072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78" name="">
            <a:extLst xmlns:a="http://schemas.openxmlformats.org/drawingml/2006/main">
              <a:ext uri="{FF2B5EF4-FFF2-40B4-BE49-F238E27FC236}">
                <a16:creationId xmlns:a16="http://schemas.microsoft.com/office/drawing/2014/main" id="{AF57B48C-66F5-42D5-8F1A-BF9F5F7C7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18478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79" name="">
            <a:extLst xmlns:a="http://schemas.openxmlformats.org/drawingml/2006/main">
              <a:ext uri="{FF2B5EF4-FFF2-40B4-BE49-F238E27FC236}">
                <a16:creationId xmlns:a16="http://schemas.microsoft.com/office/drawing/2014/main" id="{88317569-3655-4823-8FEB-B50BBECF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187642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180" name="">
            <a:extLst xmlns:a="http://schemas.openxmlformats.org/drawingml/2006/main">
              <a:ext uri="{FF2B5EF4-FFF2-40B4-BE49-F238E27FC236}">
                <a16:creationId xmlns:a16="http://schemas.microsoft.com/office/drawing/2014/main" id="{EEABB687-BC72-4690-B499-AC89E2FE9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3431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81" name="">
            <a:extLst xmlns:a="http://schemas.openxmlformats.org/drawingml/2006/main">
              <a:ext uri="{FF2B5EF4-FFF2-40B4-BE49-F238E27FC236}">
                <a16:creationId xmlns:a16="http://schemas.microsoft.com/office/drawing/2014/main" id="{689E8630-C67D-4AA6-B86C-4793D6338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37172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82" name="">
            <a:extLst xmlns:a="http://schemas.openxmlformats.org/drawingml/2006/main">
              <a:ext uri="{FF2B5EF4-FFF2-40B4-BE49-F238E27FC236}">
                <a16:creationId xmlns:a16="http://schemas.microsoft.com/office/drawing/2014/main" id="{1AA62F11-B79B-4475-B7C5-FDD8019BF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0099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83" name="">
            <a:extLst xmlns:a="http://schemas.openxmlformats.org/drawingml/2006/main">
              <a:ext uri="{FF2B5EF4-FFF2-40B4-BE49-F238E27FC236}">
                <a16:creationId xmlns:a16="http://schemas.microsoft.com/office/drawing/2014/main" id="{19E35A27-77EA-456A-8074-59168D352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03847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84" name="">
            <a:extLst xmlns:a="http://schemas.openxmlformats.org/drawingml/2006/main">
              <a:ext uri="{FF2B5EF4-FFF2-40B4-BE49-F238E27FC236}">
                <a16:creationId xmlns:a16="http://schemas.microsoft.com/office/drawing/2014/main" id="{6DAC8CBE-B171-4BD2-8D8A-FB752EEBC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6766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85" name="">
            <a:extLst xmlns:a="http://schemas.openxmlformats.org/drawingml/2006/main">
              <a:ext uri="{FF2B5EF4-FFF2-40B4-BE49-F238E27FC236}">
                <a16:creationId xmlns:a16="http://schemas.microsoft.com/office/drawing/2014/main" id="{E57D3279-D24F-4588-A2ED-044A9CA78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70522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86" name="">
            <a:extLst xmlns:a="http://schemas.openxmlformats.org/drawingml/2006/main">
              <a:ext uri="{FF2B5EF4-FFF2-40B4-BE49-F238E27FC236}">
                <a16:creationId xmlns:a16="http://schemas.microsoft.com/office/drawing/2014/main" id="{83D2C9E5-B480-4C68-9CC5-8A202ED4A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676775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87" name="">
            <a:extLst xmlns:a="http://schemas.openxmlformats.org/drawingml/2006/main">
              <a:ext uri="{FF2B5EF4-FFF2-40B4-BE49-F238E27FC236}">
                <a16:creationId xmlns:a16="http://schemas.microsoft.com/office/drawing/2014/main" id="{D66BE898-076D-4665-853E-4ECF29723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705350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188" name="">
            <a:extLst xmlns:a="http://schemas.openxmlformats.org/drawingml/2006/main">
              <a:ext uri="{FF2B5EF4-FFF2-40B4-BE49-F238E27FC236}">
                <a16:creationId xmlns:a16="http://schemas.microsoft.com/office/drawing/2014/main" id="{F5DE4A80-ADC7-41E3-9BA9-D6107A399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10300"/>
            <a:ext cx="10477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Redrawn from Technical Annex v3, sheet 4. Rail, telemetry and sequencer values follow the product specification. All values are design targets.</a:t>
            </a:r>
          </a:p>
        </p:txBody>
      </p:sp>
    </p:spTree>
    <p:extLst>
      <p:ext uri="{BB962C8B-B14F-4D97-AF65-F5344CB8AC3E}">
        <p14:creationId xmlns:p14="http://schemas.microsoft.com/office/powerpoint/2010/main" val="91973184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BE5F033-CA32-40C1-BC93-6174C35F6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0E8594-E494-42EF-9BEB-BC6718112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04 · COMPONENTS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5BEDE1-F28C-49E8-BC6D-96B4EFE61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Each block stops one fault reaching the board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3D06B9-1B62-459F-8E28-C9D20B6B9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Four blocks, colour-keyed to the architecture diagram; each one exists to contain a specific failure.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644A9D-F222-4EA1-A350-5AA0486B0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0FDE0F-ED87-484C-BE3F-23FB1C274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41ACB2-8589-4FA3-9028-D83179BEE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SKU-3 HI-REL PMIC  ·  ARCHITECTURE TARGETS, PRE-SILICON  ·  OCTOBER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6F7AD6-2D68-4184-BC51-5687EFC9A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26A1CE-4C3E-4B01-B86C-7FD1000ED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19250"/>
            <a:ext cx="5524500" cy="1914525"/>
          </a:xfrm>
          <a:prstGeom xmlns:a="http://schemas.openxmlformats.org/drawingml/2006/main" prst="roundRect">
            <a:avLst>
              <a:gd name="adj" fmla="val 39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E34B17-B6C9-422C-8595-878FD3097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19250"/>
            <a:ext cx="57150" cy="1914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689545-6607-48FF-8EC5-D76708F4B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51054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6B47"/>
                </a:solidFill>
                <a:latin typeface="Arial"/>
                <a:ea typeface="Arial"/>
                <a:cs typeface="Arial"/>
              </a:defRPr>
            </a:pPr>
            <a:r>
              <a:t>Input conditioning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F2E28C-E684-4B40-80B6-F856AA62E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50673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Stops bus surges and spikes reaching the rails.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1DC4C2-E125-429B-B27D-2AF260A24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5067300" cy="581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EMI filter and TVS clamp at 36 V; back-to-back LDMOS ideal diode for reverse polarity; dI/dt-limited soft-start; UVLO and OVLO at 18 V / 34 V, hysteretic.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7005EF-FDF1-4224-BE67-27B60E272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619250"/>
            <a:ext cx="5524500" cy="1914525"/>
          </a:xfrm>
          <a:prstGeom xmlns:a="http://schemas.openxmlformats.org/drawingml/2006/main" prst="roundRect">
            <a:avLst>
              <a:gd name="adj" fmla="val 39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669C75-0E46-48B3-A702-5C34E896B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619250"/>
            <a:ext cx="57150" cy="1914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3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43569B-2435-430A-B47B-A6A056F16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790700"/>
            <a:ext cx="51054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9F1D14"/>
                </a:solidFill>
                <a:latin typeface="Arial"/>
                <a:ea typeface="Arial"/>
                <a:cs typeface="Arial"/>
              </a:defRPr>
            </a:pPr>
            <a:r>
              <a:t>Pre-regulator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61BF65-1D2A-4960-8A72-D682D69FB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114550"/>
            <a:ext cx="506730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Limits current cycle by cycle, so a downstream fault cannot run away.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2C87C2-ABD1-4D4A-8BA6-85E3E5CC0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619375"/>
            <a:ext cx="5067300" cy="76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Type-III error amp, 60 dB DC; PWM comparator with slope compensation, 500 kHz to 2 MHz; adaptive dead-time driver, 20 ns non-overlap; LDMOS half-bridge; sense-FET current sense.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06E357-6014-4C5A-AFE9-D35179B52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05225"/>
            <a:ext cx="5524500" cy="1914525"/>
          </a:xfrm>
          <a:prstGeom xmlns:a="http://schemas.openxmlformats.org/drawingml/2006/main" prst="roundRect">
            <a:avLst>
              <a:gd name="adj" fmla="val 39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24A855-0E9B-454B-9D4C-6DE795729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05225"/>
            <a:ext cx="57150" cy="1914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3094F6-8B02-4C67-BBBA-82DC25A47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76675"/>
            <a:ext cx="51054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4E8C"/>
                </a:solidFill>
                <a:latin typeface="Arial"/>
                <a:ea typeface="Arial"/>
                <a:cs typeface="Arial"/>
              </a:defRPr>
            </a:pPr>
            <a:r>
              <a:t>Rail generation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0F534F-7586-489E-A799-B779BDFCA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00525"/>
            <a:ext cx="506730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Catches a rail that drifts or overloads before the board depends on it.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4703F0-6341-425C-BEBC-3F91BFAFD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05350"/>
            <a:ext cx="5067300" cy="581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Bucks at 5 V 2 A and 3.3 V 3 A; LDOs at 1.8 V 500 mA and 1.2 or 0.9 V 300 mA. Each: soft-start, ±3% OV/UV window monitor, foldback current limit to power-good.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B9E158-41DE-4B4A-8E7D-53553ACB5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705225"/>
            <a:ext cx="5524500" cy="1914525"/>
          </a:xfrm>
          <a:prstGeom xmlns:a="http://schemas.openxmlformats.org/drawingml/2006/main" prst="roundRect">
            <a:avLst>
              <a:gd name="adj" fmla="val 39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632A53-0F26-424D-9DE0-7187A748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705225"/>
            <a:ext cx="57150" cy="1914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363567-3443-4675-868B-5CBBD9127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876675"/>
            <a:ext cx="51054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B2A86"/>
                </a:solidFill>
                <a:latin typeface="Arial"/>
                <a:ea typeface="Arial"/>
                <a:cs typeface="Arial"/>
              </a:defRPr>
            </a:pPr>
            <a:r>
              <a:t>Reference, telemetry, supervision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01662B-69CE-4308-882D-DB1ABEB34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200525"/>
            <a:ext cx="506730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Keeps a single-event upset from reordering or dropping a rail.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E15EEF9-4648-439C-99C3-A9146F5F2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705350"/>
            <a:ext cx="5067300" cy="76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Brokaw bandgap 1.20 V, 12 ppm/°C, OTP 6-bit trim; 8 MHz RC oscillator ±2%; 10-bit 500 kSPS ADC on V, I and die temperature over SPI; windowed watchdog; DICE latches, TMR sequencer.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432A6BE-A528-4245-B5A7-6A4D2235C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10300"/>
            <a:ext cx="10477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Source: SKU-3 Architecture Guide, component sections; product specification (SKU-3). Pre-silicon design targets.</a:t>
            </a:r>
          </a:p>
        </p:txBody>
      </p:sp>
    </p:spTree>
    <p:extLst>
      <p:ext uri="{BB962C8B-B14F-4D97-AF65-F5344CB8AC3E}">
        <p14:creationId xmlns:p14="http://schemas.microsoft.com/office/powerpoint/2010/main" val="107411329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3F56D1C-4DCA-49BF-9421-C270DF3CA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6006FC-C9B1-4959-BEAD-09139D5A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05 · DESIGN DECISIONS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315613-9ED9-4FDC-8B74-D1AB93B12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Each design choice buys robustness at a cost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2EFD65-B029-4D6B-9C84-0BE837680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Four architecture choices, what each protects against, and what it asks of the design.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37DD46-C945-4E7D-9E6F-0B46D5F76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7346D6-92DE-4F67-B66B-E4145A50C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92D086-C087-436C-A99D-25DF09A4A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SKU-3 HI-REL PMIC  ·  ARCHITECTURE TARGETS, PRE-SILICON  ·  OCTOBER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EC8E89-174D-4114-BEEF-B6E3D46C0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42226B-C18C-4808-B0AB-60CE43B7B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12776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BA11E7-E8D1-4AC1-AF7D-FD521081D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43075"/>
            <a:ext cx="24765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DECISION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6E2ACC-5E15-4F30-913F-4D4D5BE4B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1743075"/>
            <a:ext cx="40005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WHAT IT BUYS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3D5698-2B7C-422D-B776-C8738A7E6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1743075"/>
            <a:ext cx="42291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WHAT IT COSTS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3E5F65-8434-4415-8BC6-A93D5E1BF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19300"/>
            <a:ext cx="112776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7B0328-78A7-445F-BB5F-C97294F5B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33600"/>
            <a:ext cx="24003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180 nm BCD, 30 V power devices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DE8B5F-4CFB-486F-A6CF-10007A317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133600"/>
            <a:ext cx="39243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Survives 4.5 to 40 V continuous with 80 V surges; production planned at SCL Mohali.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615C8E-1411-43D2-90AB-08FC54353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133600"/>
            <a:ext cx="41529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Prototyping runs first on 130 nm 20 V devices; the input stage must clamp without thermal runaway.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6FE380-F19E-4731-9EC0-8916FAD6E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00350"/>
            <a:ext cx="112776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E1E640-928C-403D-B138-B68E570F0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14650"/>
            <a:ext cx="24003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Peak-current-mode pre-regulator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A8811E-4DFD-4BA9-8301-97550EFCC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914650"/>
            <a:ext cx="39243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 cycle-by-cycle current limit: a fault downstream cannot run away.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BEA41A-F4A5-43E6-8FE5-5C06AE96E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914650"/>
            <a:ext cx="41529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Needs slope compensation and a type-III loop; margin must hold across capacitor types and temperature.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3AAB4C-CE62-4E24-91F8-21166B93B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81400"/>
            <a:ext cx="112776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3975CE-1C34-4A28-B22C-A113BCFC4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95700"/>
            <a:ext cx="24003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Curvature-corrected Brokaw bandgap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24B145-BA13-44DE-A0B7-C7A879F92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695700"/>
            <a:ext cx="39243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12 ppm/°C from −55 to +125 °C, the reference every rail is regulated against.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CDEC5E-435D-4391-BAC9-A798EAD7A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695700"/>
            <a:ext cx="41529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Large matched resistors spend die area; the 6-bit OTP trim is one-time, after packaging.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B4752F-0C13-406E-8179-8D95D9160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91000"/>
            <a:ext cx="112776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E4D773-909C-4183-92F0-7559E8B72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05300"/>
            <a:ext cx="24003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DICE latches and TMR sequencer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454EDC6-26EC-44FB-BC5A-0E7E86CC2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305300"/>
            <a:ext cx="39243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One particle strike cannot reorder or drop a rail.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BF72D57-AE00-4BAB-A0AF-B296D61C9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305300"/>
            <a:ext cx="41529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Three copies of the sequencer state plus voting; layout spacing must keep one strike off two voting bits.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7A6579A-8E67-48AC-ACFD-7021E4340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10300"/>
            <a:ext cx="10477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Source: product specification (SKU-3), physics and specs; SKU-3 Architecture Guide, component sections. Costs follow from the named mechanism.</a:t>
            </a:r>
          </a:p>
        </p:txBody>
      </p:sp>
    </p:spTree>
    <p:extLst>
      <p:ext uri="{BB962C8B-B14F-4D97-AF65-F5344CB8AC3E}">
        <p14:creationId xmlns:p14="http://schemas.microsoft.com/office/powerpoint/2010/main" val="1135593578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11567A88-F7DF-46CA-B516-C09FFA89B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DD8144-101B-4766-8D92-38370798A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06 · KEY DATA 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E3078C-38B1-474E-BE61-6B7E99684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Five steps take power from the bus to a good rail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A79FC8-7811-4074-ABB6-ACB5D5495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Steps 1 to 4 carry power and status; step 5 is the inner current loop inside the pre-regulator.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323D05-CCCD-418B-ACBF-6DE2A3D17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AEE189-5136-4034-A81D-52F58C2D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0BCFE5-0C10-4FF5-AAFF-9E51EFCDD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SKU-3 HI-REL PMIC  ·  ARCHITECTURE TARGETS, PRE-SILICON  ·  OCTOBER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8CF809-4C81-4E93-800D-92D3949EE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8CC88C-8EC5-47AE-AFC1-D90B45D78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1920240" cy="1838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2855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481747-D3DB-4E59-AD96-1C4C9DA9A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192024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F5FCF9-12E6-4650-86A1-EC042FB76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4115" y="2490788"/>
            <a:ext cx="2857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780AED-F22D-4AA1-9DC4-AFB9D1164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478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4C663E-7032-43BE-A3C3-B898F8931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85950"/>
            <a:ext cx="24765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475E47-D882-4A4B-AC26-81F7E25E9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165354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6B47"/>
                </a:solidFill>
                <a:latin typeface="Arial"/>
                <a:ea typeface="Arial"/>
                <a:cs typeface="Arial"/>
              </a:defRPr>
            </a:pPr>
            <a:r>
              <a:t>Bus 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190A5E-0687-4B80-AB10-BFF00E7F0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0"/>
            <a:ext cx="1653540" cy="885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28 V bus enters input conditioning.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317F0F-4DDA-4955-94BF-3082DD246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6540" y="1676400"/>
            <a:ext cx="1920240" cy="1838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0392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B882DB-4464-4567-8CBC-9E2999B16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6540" y="1676400"/>
            <a:ext cx="192024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3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CB1CCE-0139-4D79-9C9B-F48D9F89A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3455" y="2490788"/>
            <a:ext cx="2857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B4EBA3-AE3E-4978-B72D-116564B67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9890" y="18478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D079FA-AD7F-4803-B1DC-765866F9C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9890" y="1885950"/>
            <a:ext cx="24765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CF7188-FCF0-48A2-886C-44F9E0163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9890" y="2171700"/>
            <a:ext cx="165354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9F1D14"/>
                </a:solidFill>
                <a:latin typeface="Arial"/>
                <a:ea typeface="Arial"/>
                <a:cs typeface="Arial"/>
              </a:defRPr>
            </a:pPr>
            <a:r>
              <a:t>Conditioned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A4F2A3-8E9C-48E1-BB0B-01AEF65DD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9890" y="2476500"/>
            <a:ext cx="1653540" cy="885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conditioned bus feeds the pre-regulator.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AA884C-D9EF-432D-A808-77FDD89EA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5880" y="1676400"/>
            <a:ext cx="1920240" cy="1838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563EB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CBB916-E19D-4AD4-BFC1-17697449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5880" y="1676400"/>
            <a:ext cx="192024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FA39B3-9812-4A99-83C1-40A8CFD26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2795" y="2490788"/>
            <a:ext cx="2857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53127E-8B73-41DB-9568-46CE627A1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9230" y="18478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8CCC319-0B6C-407B-9A81-8D7CC4DA7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9230" y="1885950"/>
            <a:ext cx="24765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49B22F9-01D9-49BD-B4CD-EAA289357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9230" y="2171700"/>
            <a:ext cx="165354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4E8C"/>
                </a:solidFill>
                <a:latin typeface="Arial"/>
                <a:ea typeface="Arial"/>
                <a:cs typeface="Arial"/>
              </a:defRPr>
            </a:pPr>
            <a:r>
              <a:t>Pre-regulated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7C3A4BE-22A2-4485-B13D-1222B4C05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9230" y="2476500"/>
            <a:ext cx="1653540" cy="885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pre-regulator output feeds the four rail regulators.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588B315-C8C9-4EEC-870B-0BCACBE0B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1676400"/>
            <a:ext cx="1920240" cy="1838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7C3AED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14D681D-BE84-48F6-ABA6-38D24FD9B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5220" y="1676400"/>
            <a:ext cx="192024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3B3BAAB-C402-4853-B3D1-862EDE224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2135" y="2490788"/>
            <a:ext cx="2857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3B51936-3FBA-42A1-8613-142F3BE78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8570" y="18478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7DB0BF0-311B-4F20-A56F-3EF526D1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8570" y="1885950"/>
            <a:ext cx="24765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E9641F4-2636-4066-B3CC-A3213DC34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8570" y="2171700"/>
            <a:ext cx="165354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5B2A86"/>
                </a:solidFill>
                <a:latin typeface="Arial"/>
                <a:ea typeface="Arial"/>
                <a:cs typeface="Arial"/>
              </a:defRPr>
            </a:pPr>
            <a:r>
              <a:t>Power-good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9E634F6-7D13-4E14-A8FD-2DAE0FC51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8570" y="2476500"/>
            <a:ext cx="1653540" cy="885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Each rail reports power-good to the sequencer through its window monitor and current limit.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DCC1B2E-F246-4805-A1A3-11710DE6A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4560" y="1676400"/>
            <a:ext cx="1920240" cy="1838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7706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44340B7-08FF-4010-8743-6C574164B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4560" y="1676400"/>
            <a:ext cx="192024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80E8A92-A59A-4631-B96F-B94A407AE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7910" y="18478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198E5BB-8ECE-4599-9D8A-DDB9AC8C3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7910" y="1885950"/>
            <a:ext cx="24765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18D66D4-A77A-451A-9456-44B93EE5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7910" y="2171700"/>
            <a:ext cx="165354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A4B08"/>
                </a:solidFill>
                <a:latin typeface="Arial"/>
                <a:ea typeface="Arial"/>
                <a:cs typeface="Arial"/>
              </a:defRPr>
            </a:pPr>
            <a:r>
              <a:t>Inner loop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21F8C46-A0BF-4B64-B53D-65174957E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7910" y="2476500"/>
            <a:ext cx="1653540" cy="885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Current sense closes the peak-current-mode inner loop.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6D3929D-A454-4DB8-B98E-35E41F814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38575"/>
            <a:ext cx="5524500" cy="1343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8FE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10E9B57-0AA6-459C-8E98-8F1E84081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38575"/>
            <a:ext cx="57150" cy="1343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7E37C3B-3166-47E5-81A4-046BE7CD8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29075"/>
            <a:ext cx="51054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What the board sees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8B4A947-C096-4D9A-8860-A8005993B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71975"/>
            <a:ext cx="5067300" cy="619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 hardened sequencer decides when each rail may start, and every rail reports back through its window monitor.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DC085CD-32FC-4A8A-96FA-94514810B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38575"/>
            <a:ext cx="5524500" cy="1343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8FE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2B85037-13B7-489C-94E2-CFB1570B6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38575"/>
            <a:ext cx="57150" cy="1343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E6741F4-4714-43D5-8633-DC7A8E738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029075"/>
            <a:ext cx="51054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What stays inside the die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EBEB3A51-70DB-4607-91DB-9B8794F12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371975"/>
            <a:ext cx="5067300" cy="619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Current sense feeds the error amplifier every switching cycle, so the pre-regulator limits current before a fault spreads.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C3FB569-4F3E-43AB-9692-605F27D98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10300"/>
            <a:ext cx="10477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Source: SKU-3 Architecture Guide, "Key Data Flows" markers 1 to 5; product specification block note.</a:t>
            </a:r>
          </a:p>
        </p:txBody>
      </p:sp>
    </p:spTree>
    <p:extLst>
      <p:ext uri="{BB962C8B-B14F-4D97-AF65-F5344CB8AC3E}">
        <p14:creationId xmlns:p14="http://schemas.microsoft.com/office/powerpoint/2010/main" val="96931006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D754DC50-787C-4159-81E9-7B5D6D59A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DFF970-A1FF-4217-B1B0-113C90D7E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07 · ARCHITECTURE TARGETS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98A652-5898-45D4-97AA-97FEF5534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Every figure here is a target, not a measurement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228387-EE59-4C2A-913C-AB2A194D6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Architecture targets from the product specification. No SKU-3 silicon has been measured.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DF6EFF-D7B1-4543-B9DA-5180EC66B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DF2087-BE6C-4BFC-9047-413B599E4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E7CCDE-C336-4740-8D8E-B3AE0021C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SKU-3 HI-REL PMIC  ·  ARCHITECTURE TARGETS, PRE-SILICON  ·  OCTOBER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A17279-1E12-478B-82E7-0574DFA12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E4C77D-11B5-4280-94EF-1501AD87E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19250"/>
            <a:ext cx="112776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99CA3B-736C-4982-85E7-AB88A678B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14500"/>
            <a:ext cx="20002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PARAMETER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B22C6F-8579-4B10-B814-75519B0A9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714500"/>
            <a:ext cx="7372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ARCHITECTURE TARGET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B0A858-B8F0-487C-B0E7-695996B77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1714500"/>
            <a:ext cx="13335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STATUS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E80179-14C0-48A2-9C8A-258A06269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81200"/>
            <a:ext cx="112776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8018FA-F613-4F52-861A-9A2F35DB3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2047875"/>
            <a:ext cx="8001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E2"/>
          </a:solidFill>
          <a:ln xmlns:a="http://schemas.openxmlformats.org/drawingml/2006/main" w="9525">
            <a:solidFill>
              <a:srgbClr val="D97706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28FB89-8D59-40B1-ACAF-4B68B0D3F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57400"/>
            <a:ext cx="19240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Process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084DD1-44BC-444C-8707-818976B13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057400"/>
            <a:ext cx="72961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180 nm BCD (SCL Mohali production); 130 nm 20 V devices for prototyping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AB5CD5-2556-4108-AD79-F12FB063C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2085975"/>
            <a:ext cx="8001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8A4B08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3724B4-9C0E-4BB9-AB31-58C858333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43150"/>
            <a:ext cx="112776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9A55D9-E086-4EDF-9DA4-548FD9D2C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2409825"/>
            <a:ext cx="8001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E2"/>
          </a:solidFill>
          <a:ln xmlns:a="http://schemas.openxmlformats.org/drawingml/2006/main" w="9525">
            <a:solidFill>
              <a:srgbClr val="D97706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2A829A-150E-424F-9122-70E4FE246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19350"/>
            <a:ext cx="19240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Input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951FBD-85F2-4864-828F-6650C6526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419350"/>
            <a:ext cx="72961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4.5 to 40 V continuous; 28 V nominal; 80 V surge; 100 V spike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89ECC7-2432-40F2-95F4-A6436175D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2447925"/>
            <a:ext cx="8001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8A4B08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845351-D17F-47D5-B849-C569896AC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05100"/>
            <a:ext cx="112776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0766B0-3B9C-4225-AE94-42165F78F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2771775"/>
            <a:ext cx="8001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E2"/>
          </a:solidFill>
          <a:ln xmlns:a="http://schemas.openxmlformats.org/drawingml/2006/main" w="9525">
            <a:solidFill>
              <a:srgbClr val="D97706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F44074-9C98-496B-9167-780A689DF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81300"/>
            <a:ext cx="19240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Pre-regulator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7EE262A-2205-43A0-9C55-1A0E2FAFF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781300"/>
            <a:ext cx="72961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Synchronous buck, peak current mode, 500 kHz to 2 MHz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4121725-3C6B-4B59-8CEE-7B8CBEBA7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2809875"/>
            <a:ext cx="8001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8A4B08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9906A46-8720-4F69-8547-850857CA9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67050"/>
            <a:ext cx="112776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4751722-09F4-46C6-B2CB-8EC26A10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3133725"/>
            <a:ext cx="8001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E2"/>
          </a:solidFill>
          <a:ln xmlns:a="http://schemas.openxmlformats.org/drawingml/2006/main" w="9525">
            <a:solidFill>
              <a:srgbClr val="D97706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3E643DE-DC2E-4D0C-87D0-43E11B9E7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43250"/>
            <a:ext cx="19240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Rails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2B4965D-1931-4577-980F-6B35CBC51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143250"/>
            <a:ext cx="72961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5 V 2 A, 3.3 V 3 A, 1.8 V 500 mA, 1.2/0.9 V 300 mA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E067248-0AA4-491A-9C86-1A5F4E881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3171825"/>
            <a:ext cx="8001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8A4B08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CD33977-A339-40F7-AB06-4811ACD1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429000"/>
            <a:ext cx="112776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B326B87-C721-49FB-AD74-BC2A8861C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3495675"/>
            <a:ext cx="8001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E2"/>
          </a:solidFill>
          <a:ln xmlns:a="http://schemas.openxmlformats.org/drawingml/2006/main" w="9525">
            <a:solidFill>
              <a:srgbClr val="D97706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BF05E8C-1E6B-448A-B8FD-94F05DCB6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19240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Reference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AA97322-50BC-4670-98B0-C122A8842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505200"/>
            <a:ext cx="72961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Curvature-corrected bandgap, 12 ppm/°C, −55 to +125 °C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AE5D9C5-B49D-42DA-8B18-5516A99AF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3533775"/>
            <a:ext cx="8001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8A4B08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9C60B51-E493-4AE2-8D2A-C5DB8CBB6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90950"/>
            <a:ext cx="112776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E5EB001-5370-4DD8-A218-62CBD11B3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3857625"/>
            <a:ext cx="8001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E2"/>
          </a:solidFill>
          <a:ln xmlns:a="http://schemas.openxmlformats.org/drawingml/2006/main" w="9525">
            <a:solidFill>
              <a:srgbClr val="D97706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AA3057D-B406-4A27-B2B2-BBAE4B162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67150"/>
            <a:ext cx="19240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Telemetry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CC950DA-7EF8-424E-9CA2-D95225166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867150"/>
            <a:ext cx="72961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10-bit 500 kSPS ADC over SPI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B9FFD2D-0CCD-4A85-8744-7D47E9BB1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3895725"/>
            <a:ext cx="8001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8A4B08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3770CFD-3795-4F22-AD40-66693EFD8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52900"/>
            <a:ext cx="112776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BAD69A5-E976-4633-B6BB-CE4B0E80E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4219575"/>
            <a:ext cx="8001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E2"/>
          </a:solidFill>
          <a:ln xmlns:a="http://schemas.openxmlformats.org/drawingml/2006/main" w="9525">
            <a:solidFill>
              <a:srgbClr val="D97706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16BEFBD1-ED8C-41DF-A8FD-A57BC2CFD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229100"/>
            <a:ext cx="19240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Upset hardening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E698AE6-FF38-450C-9343-0A3F00D73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229100"/>
            <a:ext cx="72961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DICE latches, TMR sequencer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35C03CB-AAEF-4118-8C8C-5B3482D95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4257675"/>
            <a:ext cx="8001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8A4B08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40F8E3F-14D7-4D00-BFFB-6162F8324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86300"/>
            <a:ext cx="112776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8FE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145D55A-FDAF-4D99-9732-833447AB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86300"/>
            <a:ext cx="571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233A45D4-55A5-4B9B-A56D-42B34FE17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00600"/>
            <a:ext cx="108204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Designed toward, not certificates held: DO-160 sections 16 and 17  ·  MIL-STD-704F  ·  MIL-STD-1275D  ·  MIL-STD-461G  ·  MIL-STD-883 Class B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3DB66905-5384-4ED1-9BAD-C468E40A0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10300"/>
            <a:ext cx="10477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Source: product specification (SKU-3), specs and designed-toward list. Status: prototype on 130 nm, then production at SCL 180 nm.</a:t>
            </a:r>
          </a:p>
        </p:txBody>
      </p:sp>
    </p:spTree>
    <p:extLst>
      <p:ext uri="{BB962C8B-B14F-4D97-AF65-F5344CB8AC3E}">
        <p14:creationId xmlns:p14="http://schemas.microsoft.com/office/powerpoint/2010/main" val="706705312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FDBE747-2725-4B91-A001-27588CEA5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7B3C10-9D98-4508-8290-C86894E76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08 · QUESTIONS AN EVALUATOR SHOULD ASK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1EEF07-A3BF-46A0-9470-E322C2279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Four questions decide whether it fits your bus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07FF9E-9E40-488A-B86F-9BA8CEC4C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 design team's own open questions. Each needs data before a design-in decision.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D936E3-C0E1-4540-8735-0C2F8AE34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03AFD8-5341-43D4-9EA0-063985CFE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78A8A8-DD54-4365-889C-5CADD7545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SKU-3 HI-REL PMIC  ·  ARCHITECTURE TARGETS, PRE-SILICON  ·  OCTOBER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A2089E-E1CB-47BB-815D-C00B72765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B9CA0C-F264-48C3-A796-33C6CEF1C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57350"/>
            <a:ext cx="5524500" cy="1628775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0B1EF6-29A9-40DA-976F-68491B170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57350"/>
            <a:ext cx="5715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1DF944-81BD-434A-9FB3-C529C8AD2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478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50B8EE-D19E-4404-9A59-EF60779E1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14525"/>
            <a:ext cx="3429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3BFD8E-6333-427D-A9E9-55AB23810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1885950"/>
            <a:ext cx="4572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6B47"/>
                </a:solidFill>
                <a:latin typeface="Arial"/>
                <a:ea typeface="Arial"/>
                <a:cs typeface="Arial"/>
              </a:defRPr>
            </a:pPr>
            <a:r>
              <a:t>100 V surge withstand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BAB0BA-593E-462A-A433-A379C3B41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247900"/>
            <a:ext cx="4572000" cy="619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During a 100 V, 50 ms load-dump surge, how does the input stage clamp without thermal runaway in the pass devices?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653B09-08D8-4D91-B481-A4049D140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657350"/>
            <a:ext cx="5524500" cy="1628775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E615DA-20BF-48AC-BF25-BC199F3D9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657350"/>
            <a:ext cx="5715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3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31BCEF-B430-4229-BDFA-2012DF2BA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8478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22F80D-EED9-451E-8862-151E32A95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914525"/>
            <a:ext cx="3429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A63F30-35D9-42C5-88B1-3560B8375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85950"/>
            <a:ext cx="4572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9F1D14"/>
                </a:solidFill>
                <a:latin typeface="Arial"/>
                <a:ea typeface="Arial"/>
                <a:cs typeface="Arial"/>
              </a:defRPr>
            </a:pPr>
            <a:r>
              <a:t>Loop stability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A40A9A-F38A-4DD5-9800-8EBC53FEE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247900"/>
            <a:ext cx="4572000" cy="809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Does the regulator keep more than 60° phase margin and 10 dB gain margin with ceramic or tantalum output capacitors across −55 to +125 °C?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6419CC-F95C-499F-A9FE-B9032ED9F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495675"/>
            <a:ext cx="5524500" cy="1438275"/>
          </a:xfrm>
          <a:prstGeom xmlns:a="http://schemas.openxmlformats.org/drawingml/2006/main" prst="roundRect">
            <a:avLst>
              <a:gd name="adj" fmla="val 529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C6A5C5-66EE-4AA6-8126-34F7F5BC3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495675"/>
            <a:ext cx="57150" cy="143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8CAB59-C124-4DE2-B7C7-D9580290B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861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E75D6F4-E550-4AB1-A9AE-C8E02E52A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3429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2A3368-A828-4F40-B982-3FF0BD62D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724275"/>
            <a:ext cx="4572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4E8C"/>
                </a:solidFill>
                <a:latin typeface="Arial"/>
                <a:ea typeface="Arial"/>
                <a:cs typeface="Arial"/>
              </a:defRPr>
            </a:pPr>
            <a:r>
              <a:t>Cross-rail noise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C590E3-4B14-4D69-9BA6-AFE6D2212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086225"/>
            <a:ext cx="4572000" cy="619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How much 3.3 V switching ripple reaches the 1.2 V converter supply through the shared reference?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7A8A23-FD45-4085-8D9D-EC85F1DF3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95675"/>
            <a:ext cx="5524500" cy="1438275"/>
          </a:xfrm>
          <a:prstGeom xmlns:a="http://schemas.openxmlformats.org/drawingml/2006/main" prst="roundRect">
            <a:avLst>
              <a:gd name="adj" fmla="val 529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D97151B-3C06-41E3-889A-BE2585FCF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95675"/>
            <a:ext cx="57150" cy="143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924E4E4-48F5-4D7C-B51F-6675EC377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6861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3F71046-2B80-4352-BDE5-3527B3A9E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752850"/>
            <a:ext cx="3429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47B8EF6-D940-4497-9B7B-79F5A40D6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724275"/>
            <a:ext cx="4572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B2A86"/>
                </a:solidFill>
                <a:latin typeface="Arial"/>
                <a:ea typeface="Arial"/>
                <a:cs typeface="Arial"/>
              </a:defRPr>
            </a:pPr>
            <a:r>
              <a:t>Upset spacing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5B4DFE2-EE7A-4B2C-9833-1026E6730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086225"/>
            <a:ext cx="457200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What layout spacing keeps one heavy-ion strike from flipping two of the three voting bits?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87908D3-777E-44D3-9DAB-D9A09A3A1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10300"/>
            <a:ext cx="10477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Source: product specification (SKU-3), engineering questions. Pre-silicon: no answer here is a measured result yet.</a:t>
            </a:r>
          </a:p>
        </p:txBody>
      </p:sp>
    </p:spTree>
    <p:extLst>
      <p:ext uri="{BB962C8B-B14F-4D97-AF65-F5344CB8AC3E}">
        <p14:creationId xmlns:p14="http://schemas.microsoft.com/office/powerpoint/2010/main" val="520553241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4BA7D34-2FB2-4611-A1DE-7D39CB5B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8F0991-FC83-441C-9924-0BB1B6184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B4D8"/>
                </a:solidFill>
                <a:latin typeface="Arial"/>
                <a:ea typeface="Arial"/>
                <a:cs typeface="Arial"/>
              </a:defRPr>
            </a:pPr>
            <a:r>
              <a:t>09 · SUMMARY AND NEXT STEP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B32192-50E0-409D-9AB6-CBB31DC68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Test it against your bus profile before silicon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27D41A-82E5-4B51-BD9C-96C50643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SKU-3 is an architecture with stated targets; your bus and rail list are the fastest way to test 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6BB4A5-0C75-49CC-8496-1647E7D41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4D12C0-1DC8-46BE-9567-F9E6864A0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36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501541-8FC6-42F1-BAFF-F351961B4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FA2B7"/>
                </a:solidFill>
                <a:latin typeface="Arial"/>
                <a:ea typeface="Arial"/>
                <a:cs typeface="Arial"/>
              </a:defRPr>
            </a:pPr>
            <a:r>
              <a:t>DEEPGRID SEMI  ·  SKU-3 HI-REL PMIC  ·  ARCHITECTURE TARGETS, PRE-SILICON  ·  OCTOBER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978A7D-AFD1-470C-9ECF-A67DCF89A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FA2B7"/>
                </a:solidFill>
                <a:latin typeface="Arial"/>
                <a:ea typeface="Arial"/>
                <a:cs typeface="Arial"/>
              </a:defRPr>
            </a:pPr>
            <a:r>
              <a:t>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77571E-6054-4AC8-8BBE-BD15BBF07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43050"/>
            <a:ext cx="4762500" cy="2676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43A"/>
          </a:solidFill>
          <a:ln xmlns:a="http://schemas.openxmlformats.org/drawingml/2006/main" w="9525">
            <a:solidFill>
              <a:srgbClr val="23364C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FD988F-7EFE-4CD8-A4C4-C28FA7A87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43053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B4D8"/>
                </a:solidFill>
                <a:latin typeface="Arial"/>
                <a:ea typeface="Arial"/>
                <a:cs typeface="Arial"/>
              </a:defRPr>
            </a:pPr>
            <a:r>
              <a:t>WHAT TO TAKE AWAY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2B0AB9-BB24-4439-B633-2AFEFC254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04F1D7-1DB1-4DA7-9C8A-3BA62FA6B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000250"/>
            <a:ext cx="4095750" cy="619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D5E0EC"/>
                </a:solidFill>
                <a:latin typeface="Arial"/>
                <a:ea typeface="Arial"/>
                <a:cs typeface="Arial"/>
              </a:defRPr>
            </a:pPr>
            <a:r>
              <a:t>One 180 nm BCD die: input conditioning, a peak-current-mode pre-regulator, four monitored rails, a hardened sequencer.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FE1F9F-5A14-4CC8-8396-6BAC0AA2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4797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5D2015-3624-40DA-BE2F-983B10532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71775"/>
            <a:ext cx="409575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D5E0EC"/>
                </a:solidFill>
                <a:latin typeface="Arial"/>
                <a:ea typeface="Arial"/>
                <a:cs typeface="Arial"/>
              </a:defRPr>
            </a:pPr>
            <a:r>
              <a:t>Targets: 4.5 to 40 V in with 80 V surges; 5 V, 3.3 V, 1.8 V and 1.2/0.9 V rails.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78D4A6-521C-4D45-A117-8C893BA11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587333-396A-4A8D-9DAC-F513B8231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52800"/>
            <a:ext cx="4095750" cy="619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D5E0EC"/>
                </a:solidFill>
                <a:latin typeface="Arial"/>
                <a:ea typeface="Arial"/>
                <a:cs typeface="Arial"/>
              </a:defRPr>
            </a:pPr>
            <a:r>
              <a:t>Pre-silicon: prototype on 130 nm, production planned at SCL 180 nm. Nothing is measured yet.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15DFF4-85C3-403E-8EA6-7A1DE2C26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000250"/>
            <a:ext cx="6210300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5EC4EC-7537-47B7-9946-1177AB4DE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1526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7B26F0-C8DF-4907-AA91-E90A6AEC0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200275"/>
            <a:ext cx="285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5C992A-DDE7-4CA1-A0E3-A34E9E76D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152650"/>
            <a:ext cx="52959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Share your bus and loads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A7580A-4EDB-44A4-8CD9-35BB8653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457450"/>
            <a:ext cx="529590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Input profile, surge cases, rail currents and the start-up order your unit needs.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BD243D-927A-4786-B6EC-84B012D49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152775"/>
            <a:ext cx="6210300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274959-181F-4578-8A88-585BCA7CA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330517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8F4239-550B-4D10-ABB1-B1E33AD08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3352800"/>
            <a:ext cx="285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6CAA0C-F246-4DDB-98BF-C270742FC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305175"/>
            <a:ext cx="52959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Put the four questions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E4AC46-72F6-4471-8642-4401947D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609975"/>
            <a:ext cx="529590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Surge clamp, loop margin, cross-rail noise and upset spacing, answered with the design team.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E0CD97-D96C-4DDA-9106-763AEAED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305300"/>
            <a:ext cx="6210300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BDB5CBD-5BCE-49F3-AECF-9515260E6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44577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687A844-6059-4F28-936C-23DBD006C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4505325"/>
            <a:ext cx="285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3071059-EDE5-424C-8B2C-EE90D9817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457700"/>
            <a:ext cx="52959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Scope an evaluation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782B63E-282C-4A27-B796-60D50C2D2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762500"/>
            <a:ext cx="529590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Check the architecture targets against your unit and agree what the prototype must show.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8FA3440-F6A2-428C-BB34-05224F651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1676400"/>
            <a:ext cx="62103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B4D8"/>
                </a:solidFill>
                <a:latin typeface="Arial"/>
                <a:ea typeface="Arial"/>
                <a:cs typeface="Arial"/>
              </a:defRPr>
            </a:pPr>
            <a:r>
              <a:t>NEXT STEP  ·  EVALUATION PATH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AB07879-A14B-4159-950D-63B51D01A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14975"/>
            <a:ext cx="112776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81088CB-4127-4327-9808-505705CB7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108204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Start an evaluation: group@deepgrid.in  ·  send your bus profile and rail list</a:t>
            </a:r>
          </a:p>
        </p:txBody>
      </p:sp>
    </p:spTree>
    <p:extLst>
      <p:ext uri="{BB962C8B-B14F-4D97-AF65-F5344CB8AC3E}">
        <p14:creationId xmlns:p14="http://schemas.microsoft.com/office/powerpoint/2010/main" val="5164721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2026-10-02T11:13:06.6830000Z</dcterms:created>
  <dcterms:modified xsi:type="dcterms:W3CDTF">2026-10-02T11:13:06.6830000Z</dcterms:modified>
</coreProperties>
</file>