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42a21199cbc44b2" /><Relationship Type="http://schemas.openxmlformats.org/officeDocument/2006/relationships/extended-properties" Target="/docProps/app.xml" Id="Rccbd0565f1c3412e" /><Relationship Type="http://schemas.openxmlformats.org/officeDocument/2006/relationships/officeDocument" Target="/ppt/presentation.xml" Id="R9b97408a39ae4c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c69154fdd44a7f"/>
  </p:sldMasterIdLst>
  <p:notesMasterIdLst>
    <p:notesMasterId xmlns:r="http://schemas.openxmlformats.org/officeDocument/2006/relationships" r:id="Rd072a9845d714bc0"/>
  </p:notesMasterIdLst>
  <p:sldIdLst>
    <p:sldId xmlns:r="http://schemas.openxmlformats.org/officeDocument/2006/relationships" id="256" r:id="Rd1830e50cab64897"/>
    <p:sldId xmlns:r="http://schemas.openxmlformats.org/officeDocument/2006/relationships" id="257" r:id="R34ef7bfa5a244793"/>
    <p:sldId xmlns:r="http://schemas.openxmlformats.org/officeDocument/2006/relationships" id="258" r:id="R3df55d71f2c74145"/>
    <p:sldId xmlns:r="http://schemas.openxmlformats.org/officeDocument/2006/relationships" id="259" r:id="R75bb808d32e14112"/>
    <p:sldId xmlns:r="http://schemas.openxmlformats.org/officeDocument/2006/relationships" id="260" r:id="Rbec99c82a7dc4f5a"/>
    <p:sldId xmlns:r="http://schemas.openxmlformats.org/officeDocument/2006/relationships" id="261" r:id="Rf22958049f30432a"/>
    <p:sldId xmlns:r="http://schemas.openxmlformats.org/officeDocument/2006/relationships" id="262" r:id="R132324ef49bc4dc4"/>
    <p:sldId xmlns:r="http://schemas.openxmlformats.org/officeDocument/2006/relationships" id="263" r:id="R5444d985a2fc4b6b"/>
    <p:sldId xmlns:r="http://schemas.openxmlformats.org/officeDocument/2006/relationships" id="264" r:id="R3d672e336083475a"/>
    <p:sldId xmlns:r="http://schemas.openxmlformats.org/officeDocument/2006/relationships" id="265" r:id="Rffbf0d40debf46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e2776527c94644" /><Relationship Type="http://schemas.openxmlformats.org/officeDocument/2006/relationships/slideMaster" Target="/ppt/slideMasters/slideMaster1.xml" Id="R70c69154fdd44a7f" /><Relationship Type="http://schemas.openxmlformats.org/officeDocument/2006/relationships/notesMaster" Target="/ppt/notesMasters/notesMaster1.xml" Id="Rd072a9845d714bc0" /><Relationship Type="http://schemas.openxmlformats.org/officeDocument/2006/relationships/presProps" Target="/ppt/presProps.xml" Id="Rb83e0acaeac64b0a" /><Relationship Type="http://schemas.openxmlformats.org/officeDocument/2006/relationships/tableStyles" Target="/ppt/tableStyles.xml" Id="Rcc0518338e0449cf" /><Relationship Type="http://schemas.openxmlformats.org/officeDocument/2006/relationships/slide" Target="/ppt/slides/slide1.xml" Id="Rd1830e50cab64897" /><Relationship Type="http://schemas.openxmlformats.org/officeDocument/2006/relationships/slide" Target="/ppt/slides/slide2.xml" Id="R34ef7bfa5a244793" /><Relationship Type="http://schemas.openxmlformats.org/officeDocument/2006/relationships/slide" Target="/ppt/slides/slide3.xml" Id="R3df55d71f2c74145" /><Relationship Type="http://schemas.openxmlformats.org/officeDocument/2006/relationships/slide" Target="/ppt/slides/slide4.xml" Id="R75bb808d32e14112" /><Relationship Type="http://schemas.openxmlformats.org/officeDocument/2006/relationships/slide" Target="/ppt/slides/slide5.xml" Id="Rbec99c82a7dc4f5a" /><Relationship Type="http://schemas.openxmlformats.org/officeDocument/2006/relationships/slide" Target="/ppt/slides/slide6.xml" Id="Rf22958049f30432a" /><Relationship Type="http://schemas.openxmlformats.org/officeDocument/2006/relationships/slide" Target="/ppt/slides/slide7.xml" Id="R132324ef49bc4dc4" /><Relationship Type="http://schemas.openxmlformats.org/officeDocument/2006/relationships/slide" Target="/ppt/slides/slide8.xml" Id="R5444d985a2fc4b6b" /><Relationship Type="http://schemas.openxmlformats.org/officeDocument/2006/relationships/slide" Target="/ppt/slides/slide9.xml" Id="R3d672e336083475a" /><Relationship Type="http://schemas.openxmlformats.org/officeDocument/2006/relationships/slide" Target="/ppt/slides/slide10.xml" Id="Rffbf0d40debf46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7ef3bcc9284d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e36114f0424afb" /><Relationship Type="http://schemas.openxmlformats.org/officeDocument/2006/relationships/notesMaster" Target="/ppt/notesMasters/notesMaster1.xml" Id="R03f43e9f1d834c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a25b66d0544653" /><Relationship Type="http://schemas.openxmlformats.org/officeDocument/2006/relationships/notesMaster" Target="/ppt/notesMasters/notesMaster1.xml" Id="R927213d7947645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7643f87da8a456e" /><Relationship Type="http://schemas.openxmlformats.org/officeDocument/2006/relationships/notesMaster" Target="/ppt/notesMasters/notesMaster1.xml" Id="Rb92e67589c0a42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6189d7f1144751" /><Relationship Type="http://schemas.openxmlformats.org/officeDocument/2006/relationships/notesMaster" Target="/ppt/notesMasters/notesMaster1.xml" Id="Rdcf3d08c34b346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6c9d7e2fbe466a" /><Relationship Type="http://schemas.openxmlformats.org/officeDocument/2006/relationships/notesMaster" Target="/ppt/notesMasters/notesMaster1.xml" Id="R57c6dcefb33749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cdb9a02e2034296" /><Relationship Type="http://schemas.openxmlformats.org/officeDocument/2006/relationships/notesMaster" Target="/ppt/notesMasters/notesMaster1.xml" Id="R101cab4d98ac49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41bb1b9f2514fef" /><Relationship Type="http://schemas.openxmlformats.org/officeDocument/2006/relationships/notesMaster" Target="/ppt/notesMasters/notesMaster1.xml" Id="R90edfd3a848644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e2a28c675ea40f8" /><Relationship Type="http://schemas.openxmlformats.org/officeDocument/2006/relationships/notesMaster" Target="/ppt/notesMasters/notesMaster1.xml" Id="R1e5f5b37d5084f0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3bae7015b243a7" /><Relationship Type="http://schemas.openxmlformats.org/officeDocument/2006/relationships/notesMaster" Target="/ppt/notesMasters/notesMaster1.xml" Id="Rc4c80af710c241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c28d7bd8060490c" /><Relationship Type="http://schemas.openxmlformats.org/officeDocument/2006/relationships/notesMaster" Target="/ppt/notesMasters/notesMaster1.xml" Id="Rf6852b9552a84f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SKU-5 is a dual-channel line transceiver: one RS-485 channel and one CAN-FD channel on one 130 nm die with 5 V thick-oxide LDMOS outputs.</a:t>
            </a:r>
          </a:p>
          <a:p xmlns:a="http://schemas.openxmlformats.org/drawingml/2006/main">
            <a:r>
              <a:t>Headline and subline: product page SKU-5, headline and lede. Figures: product page specs (Timing: 20 ns driver, 50 ns receiver, 70 ns loop delay; Protection target: ±15 kV, stated per test standard; Standby: under 8 µA) and blocks (Local supply: 3.3 V LDO and bandgap from the 5 V bus).</a:t>
            </a:r>
          </a:p>
          <a:p xmlns:a="http://schemas.openxmlformats.org/drawingml/2006/main">
            <a:r>
              <a:t>Status: the site's applications record for SKU-5 (status "Cycle-2 wafer run"; evidence "Architecture sheet").</a:t>
            </a:r>
          </a:p>
          <a:p xmlns:a="http://schemas.openxmlformats.org/drawingml/2006/main">
            <a:r>
              <a:t>Say plainly: pre-silicon. Every value is a design target (architecture guide, scope note). The ESD figure is not one combined rating: IEC 61000-4-2 and HBM are rated separately (product page reconcile).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Two line drivers, one die.</a:t>
            </a:r>
          </a:p>
          <a:p xmlns:a="http://schemas.openxmlformats.org/drawingml/2006/main">
            <a:r>
              <a:t>Cards: product page SKU-5, blocks (Logic interface; Driver; Receiver; Protection; Local supply) and specs (RS-485; CAN-FD; Common mode). Guide, Architecture Overview items 1 and 3 (channel titles).</a:t>
            </a:r>
          </a:p>
          <a:p xmlns:a="http://schemas.openxmlformats.org/drawingml/2006/main">
            <a:r>
              <a:t>CAN-FD: ISO 11898-2 is a standard the design is developed toward, not one it holds (product page designedToward).</a:t>
            </a:r>
          </a:p>
          <a:p xmlns:a="http://schemas.openxmlformats.org/drawingml/2006/main">
            <a:r>
              <a:t>"What it replaces": the site's applications record for SKU-5 ("TI, ADI and Renesas interface parts facing obsolescence"). The "forced around" phrase is a reading of obsolescence, not a sourced figure.</a:t>
            </a:r>
          </a:p>
          <a:p xmlns:a="http://schemas.openxmlformats.org/drawingml/2006/main">
            <a:r>
              <a:t>"Analog" line: product page lede ("Every differentiating block is analog; the logic is a thin skin").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bus physics forces the architecture.</a:t>
            </a:r>
          </a:p>
          <a:p xmlns:a="http://schemas.openxmlformats.org/drawingml/2006/main">
            <a:r>
              <a:t>Requirement and consequence rows: product page SKU-5, physics (all three pairs, verbatim).</a:t>
            </a:r>
          </a:p>
          <a:p xmlns:a="http://schemas.openxmlformats.org/drawingml/2006/main">
            <a:r>
              <a:t>"Where it lands": product page blocks (Driver; Receiver; Protection) and the architecture guide, Component: Channel 1 (Pre-driver dV/dt 3 V/ns trimmed; Receiver 50 ns prop; Failsafe bias).</a:t>
            </a:r>
          </a:p>
          <a:p xmlns:a="http://schemas.openxmlformats.org/drawingml/2006/main">
            <a:r>
              <a:t>Closing line: architecture guide, Component: Channel 1, "Why it exists" ("A 5 V-tolerant thick-oxide ring is why 130 nm suits a line driver").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channel 1 left to right: markers 1 to 4 trace one transmit and receive, TXD to the A and B pins and back to RXD. Channel 2 (gray arrows) is the same path, mirrored onto CANH and CANL.</a:t>
            </a:r>
          </a:p>
          <a:p xmlns:a="http://schemas.openxmlformats.org/drawingml/2006/main">
            <a:r>
              <a:t>Structure: redrawn from the Technical Annex v3, sheet 6, through the site's diagram spec for SKU-5 (zones, blocks in their spec order, edges and markers).</a:t>
            </a:r>
          </a:p>
          <a:p xmlns:a="http://schemas.openxmlformats.org/drawingml/2006/main">
            <a:r>
              <a:t>Values: product page SKU-5 and the SKU-5 architecture guide (Architecture Overview; Components; Key Data Flows 1 to 4).</a:t>
            </a:r>
          </a:p>
          <a:p xmlns:a="http://schemas.openxmlformats.org/drawingml/2006/main">
            <a:r>
              <a:t>Bus figures use the corrected forms (product page reconcile): RS-485 common mode −7 to +12 V per TIA/EIA-485, not the sheet's ±7 V; ESD ±15 kV rated per test standard, not "IEC 61000-4-2 ±15 kV HBM". CAN ±12 V is as drawn on the sheet.</a:t>
            </a:r>
          </a:p>
          <a:p xmlns:a="http://schemas.openxmlformats.org/drawingml/2006/main">
            <a:r>
              <a:t>Zone colours: blue channel 1, grey bus pins, teal channel 2; cyan is the traced path. Every value is a design target.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block groups, one job each, repeated per channel.</a:t>
            </a:r>
          </a:p>
          <a:p xmlns:a="http://schemas.openxmlformats.org/drawingml/2006/main">
            <a:r>
              <a:t>Text: product page SKU-5, blocks (Logic interface; Driver; Receiver; Protection; Local supply) and physics (the "Why" lines).</a:t>
            </a:r>
          </a:p>
          <a:p xmlns:a="http://schemas.openxmlformats.org/drawingml/2006/main">
            <a:r>
              <a:t>Block detail: SKU-5 architecture guide, Component: Channel 1 and Component: Channel 2 (Prot logic: EN interlock, no bus contention; TXD timeout, bus-fault detect; Local supply + osc: 40 MHz, bit-time recovery on channel 2).</a:t>
            </a:r>
          </a:p>
          <a:p xmlns:a="http://schemas.openxmlformats.org/drawingml/2006/main">
            <a:r>
              <a:t>All values are architecture targets from the Technical Annex v3, sheet 6, as carried by the product page.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decisions, each with a check.</a:t>
            </a:r>
          </a:p>
          <a:p xmlns:a="http://schemas.openxmlformats.org/drawingml/2006/main">
            <a:r>
              <a:t>Row 1: product page physics 1; question "ESD on an open process".</a:t>
            </a:r>
          </a:p>
          <a:p xmlns:a="http://schemas.openxmlformats.org/drawingml/2006/main">
            <a:r>
              <a:t>Row 2: product page physics 2 and specs (RS-485: 20 Mbps over short runs, about 83 kbps at 1.2 km; Timing); guide, Pre-driver (dV/dt 3 V/ns trimmed); question "Unit load".</a:t>
            </a:r>
          </a:p>
          <a:p xmlns:a="http://schemas.openxmlformats.org/drawingml/2006/main">
            <a:r>
              <a:t>Row 3: product page physics 3 and blocks (Receiver: failsafe bias and bus-state detection). The verify cell is a reading of that requirement, not a product-page question.</a:t>
            </a:r>
          </a:p>
          <a:p xmlns:a="http://schemas.openxmlformats.org/drawingml/2006/main">
            <a:r>
              <a:t>Row 4: product page lede and blockNote ("Two channels share one block set..."); question "First pin-compatible target".</a:t>
            </a:r>
          </a:p>
          <a:p xmlns:a="http://schemas.openxmlformats.org/drawingml/2006/main">
            <a:r>
              <a:t>The "Instead of" column names the alternative each decision rules out; it is a reading of the sources, not a measured comparison.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bit, four steps; then the timing budget and what happens on a dead or faulted bus.</a:t>
            </a:r>
          </a:p>
          <a:p xmlns:a="http://schemas.openxmlformats.org/drawingml/2006/main">
            <a:r>
              <a:t>Steps 1 to 4: SKU-5 architecture guide, Key Data Flows; the same markers as the system diagram (diagram spec for SKU-5, markers). Step detail: product page blocks (Logic interface; Driver; Receiver) and guide, Component: Channel 1.</a:t>
            </a:r>
          </a:p>
          <a:p xmlns:a="http://schemas.openxmlformats.org/drawingml/2006/main">
            <a:r>
              <a:t>Timing card: product page specs (Timing: 20 ns driver, 50 ns receiver; 70 ns loop delay; RS-485 rate and reach) and physics 2. Rate and reach are two operating points, not one (product page reconcile; the annex sheet paired 20 Mbps with 1.2 km).</a:t>
            </a:r>
          </a:p>
          <a:p xmlns:a="http://schemas.openxmlformats.org/drawingml/2006/main">
            <a:r>
              <a:t>Fault card: product page physics 3 and blocks (Protection); guide, Prot logic (EN interlock, no bus contention; TXD timeout, bus-fault detect).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Targets, not measurements.</a:t>
            </a:r>
          </a:p>
          <a:p xmlns:a="http://schemas.openxmlformats.org/drawingml/2006/main">
            <a:r>
              <a:t>Table: product page SKU-5, specs (all seven rows, verbatim values).</a:t>
            </a:r>
          </a:p>
          <a:p xmlns:a="http://schemas.openxmlformats.org/drawingml/2006/main">
            <a:r>
              <a:t>Designed toward: product page designedToward; architecture guide, Designed toward and scope note ("no certificate exists for any DeepGrid part"). ISO 11898-2 and TIA/EIA-485 in the table name the standard each figure is drawn against; neither is held.</a:t>
            </a:r>
          </a:p>
          <a:p xmlns:a="http://schemas.openxmlformats.org/drawingml/2006/main">
            <a:r>
              <a:t>Corrected from the annex sheet: product page reconcile, which states that rate and reach are two operating points, IEC 61000-4-2 and HBM are different tests, and TIA/EIA-485 specifies −7 to +12 V.</a:t>
            </a:r>
          </a:p>
          <a:p xmlns:a="http://schemas.openxmlformats.org/drawingml/2006/main">
            <a:r>
              <a:t>Evidence today: the site's applications record for SKU-5 (status "Cycle-2 wafer run"; evidence "Architecture sheet").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Three questions, verbatim from the product page SKU-5, questions (titles and wording unchanged).</a:t>
            </a:r>
          </a:p>
          <a:p xmlns:a="http://schemas.openxmlformats.org/drawingml/2006/main">
            <a:r>
              <a:t>The "Tests" line maps each question to the blocks on slides 4 and 5 that must answer it; the pinout mapping for question 3 is a reading of "drop-in replacement".</a:t>
            </a:r>
          </a:p>
          <a:p xmlns:a="http://schemas.openxmlformats.org/drawingml/2006/main">
            <a:r>
              <a:t>"Each needs silicon, a test chip or a dated plan to settle" follows from the pre-silicon status (architecture guide scope note) and question 1's own wording.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action: evaluate SKU-5 against the bus's cable length, node count and ESD requirement.</a:t>
            </a:r>
          </a:p>
          <a:p xmlns:a="http://schemas.openxmlformats.org/drawingml/2006/main">
            <a:r>
              <a:t>Contact: the site's contact page addresses group@deepgrid.in; the product page "Discuss this part" button carries the part name.</a:t>
            </a:r>
          </a:p>
          <a:p xmlns:a="http://schemas.openxmlformats.org/drawingml/2006/main">
            <a:r>
              <a:t>Summary lines: product page SKU-5 (physics, blocks, specs, designedToward); status: the site's applications record for SKU-5.</a:t>
            </a:r>
          </a:p>
          <a:p xmlns:a="http://schemas.openxmlformats.org/drawingml/2006/main">
            <a:r>
              <a:t>Do not imply a datasheet, a certificate or a delivery date; none exists.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3523a1cd7d47d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a556d06d7f044f7" /><Relationship Type="http://schemas.openxmlformats.org/officeDocument/2006/relationships/slideLayout" Target="/ppt/slideLayouts/slideLayout1.xml" Id="R0249b51b58d1426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49b51b58d1426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a9b8e23cf4af6" /><Relationship Type="http://schemas.openxmlformats.org/officeDocument/2006/relationships/notesSlide" Target="/ppt/notesSlides/notesSlide1.xml" Id="Rcc531086e69c44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75327b650e4b00" /><Relationship Type="http://schemas.openxmlformats.org/officeDocument/2006/relationships/notesSlide" Target="/ppt/notesSlides/notesSlide2.xml" Id="Rd2af376086fc4d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58c97d67d84704" /><Relationship Type="http://schemas.openxmlformats.org/officeDocument/2006/relationships/notesSlide" Target="/ppt/notesSlides/notesSlide3.xml" Id="R05c18ae717144d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d5b1f4720c4cb3" /><Relationship Type="http://schemas.openxmlformats.org/officeDocument/2006/relationships/notesSlide" Target="/ppt/notesSlides/notesSlide4.xml" Id="Rcbf9da2494094c8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aac186137a48d9" /><Relationship Type="http://schemas.openxmlformats.org/officeDocument/2006/relationships/notesSlide" Target="/ppt/notesSlides/notesSlide5.xml" Id="R272b0e25045543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9d580b522f4c86" /><Relationship Type="http://schemas.openxmlformats.org/officeDocument/2006/relationships/notesSlide" Target="/ppt/notesSlides/notesSlide6.xml" Id="Rb0bfac17170743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5d61eddf6b4333" /><Relationship Type="http://schemas.openxmlformats.org/officeDocument/2006/relationships/notesSlide" Target="/ppt/notesSlides/notesSlide7.xml" Id="R48d1015aaf5948e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9991d9dd664a0e" /><Relationship Type="http://schemas.openxmlformats.org/officeDocument/2006/relationships/notesSlide" Target="/ppt/notesSlides/notesSlide8.xml" Id="Rbfe338b62bf643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698620240e4134" /><Relationship Type="http://schemas.openxmlformats.org/officeDocument/2006/relationships/notesSlide" Target="/ppt/notesSlides/notesSlide9.xml" Id="R1716a35b1c12429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06829b88054960" /><Relationship Type="http://schemas.openxmlformats.org/officeDocument/2006/relationships/notesSlide" Target="/ppt/notesSlides/notesSlide10.xml" Id="R6e4074ff59ca477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F62EC2-50A8-4FFE-898B-B736C116A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520A2A-1B6C-4324-92E6-EA3502ED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E86D18-D4D8-4643-90C8-EAC25E24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12573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2F87C8-38E5-4859-9386-44E0C2E1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242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3CF143-7615-4087-B277-BE350257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53025"/>
            <a:ext cx="112776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47AE23-709B-40CD-ACF5-7951D3C2E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53025"/>
            <a:ext cx="571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F0F00F-71F3-48DE-8DC8-508C4AA75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477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RS-485 + CAN-FD  ·  SYSTEM ARCHITECTURE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965EFA-2EE7-441D-BCAB-169E74AF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0477500" cy="1466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Two bus links on one die,</a:t>
            </a:r>
          </a:p>
          <a:p xmlns:a="http://schemas.openxmlformats.org/drawingml/2006/main">
            <a:pPr algn="l"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protected at every pin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58ABE3-7B10-4B85-8FB6-26DD2C444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62300"/>
            <a:ext cx="10477500" cy="314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One RS-485 and one CAN-FD line driver on 130 nm with 5 V thick-oxide LDMOS outputs.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2EFF97-F871-4325-8B77-58ACAEE0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3382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20 / 50 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89448D-7DE8-42A8-BDC6-888B7DE3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243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DRIVER / RECEIVER DELAY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07FEB6-BB0E-4A96-BBF2-6737C3D80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529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70 ns loop delay, fixed budget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11C173-FD9D-4D35-A967-903A1128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393382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±15 kV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510324-3A17-4707-B5AC-F308A278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45243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ESD PROTECTION TARGET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4CED63-278E-442E-881A-219EFE17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47529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Rated per test standard, not combined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AF79F6-45FC-45B3-A918-F8E7C785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393382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&lt; 8 µA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8B88CC-1F73-4394-A063-1C42D6276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5243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STANDBY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92E284-10A1-494A-A7D6-27C56CB8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75297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Local 3.3 V LDO from the 5 V bus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39B392-40B4-42F1-A5F6-0249AFEE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47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5B66B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E411E0-DE46-479F-8F80-A82F30FE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267325"/>
            <a:ext cx="93726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DCE5EE"/>
                </a:solidFill>
                <a:latin typeface="Arial"/>
                <a:ea typeface="Arial"/>
                <a:cs typeface="Arial"/>
              </a:defRPr>
            </a:pPr>
            <a:r>
              <a:t>Pre-silicon. Every figure in this deck is an architecture target, not a measurement. Evidence today is the architecture sheet; the die is planned for the Cycle-2 wafer run.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60EE89-80B3-44DE-B8B6-36A9374B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F9BB7B-5314-4FBC-8921-8A2A48F3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ARCHITECTURE TARGETS, PRE-SILICON  ·  OCTOBER 2026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3FF297-7EBE-4DAD-A8D2-B2F1FC927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2720442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D63B000-518F-480F-A04C-17129006E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095637-8262-4658-9D37-0BCDD15B0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Two line drivers on one die, analog where it counts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5D31B3-6604-4552-BE3C-8CDD325FD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An RS-485 channel and a CAN-FD channel, sharing one block set and one 5 V thick-oxide process.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3A706B-2564-432B-8493-46F4A3237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3794B-4BF4-42A7-B1EF-07CF682E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DDDD9B-62D2-4815-A85F-456182BD2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4DA705-3D97-44EB-88D6-447619844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8DFDD7-E977-4CBE-9BA5-A03F5ABDC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01 · WHAT IT 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134A2E-0502-4E4C-9622-9A9330F2D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36322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76FF64-BB87-4393-9C8F-94B6ECE2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7150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C322B7-2995-4F43-8FAF-DC22714C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676400"/>
            <a:ext cx="36322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3B26EC-32BF-4400-90B0-0DF9C39B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676400"/>
            <a:ext cx="57150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CE6AA9-4D39-4737-90D3-61C2F5C7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76400"/>
            <a:ext cx="36322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F1F4F8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7D898D-52E0-4A0B-AD64-DEDB1C6C1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76400"/>
            <a:ext cx="57150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F96B6C-271D-4089-A682-A770351F6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24325"/>
            <a:ext cx="525780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6A36E0-A095-478A-80BD-950C18976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24325"/>
            <a:ext cx="525780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0A939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CC9AD8-9FF4-4FC9-86E5-12C6CC9FB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4572000"/>
            <a:ext cx="3429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C7820F-41BC-4552-9B9D-EEE5FF904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RS-485 channel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56A50E-55C7-43CC-8839-EEB9F701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3175000" cy="1276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Half duplex, up to 256 nodes, with a common-mode range of −7 to +12 V. A 1.8 V logic interface drives a slew-shaped pre-driver and a differential push-pull output.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EDB701-D646-4881-9D73-A0A527B5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33775"/>
            <a:ext cx="317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/ B  ·  TXD · RXD · EN/STB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F12115-8373-4835-94CC-B5A85A8E6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CAN-FD channel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0BDEF1-BE40-4525-A1AB-D8DE16F9A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81225"/>
            <a:ext cx="3175000" cy="1276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An 8 Mbps data phase, designed toward ISO 11898-2, with ±12 V common mode as drawn. Same block set, plus a transmit timeout and bus-fault detection.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AD0CA4-067A-4AF2-A8FB-4C6F2E98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533775"/>
            <a:ext cx="317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CANH / CANL  ·  TXD timeout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A5E997-D8C8-4380-934E-A318B6737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Protection and supply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BC9841-CD37-4199-A8A0-C4BF602F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181225"/>
            <a:ext cx="3175000" cy="1276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ESD structures on A/B and CANH/CANL, thermal and short-circuit shutdown at 150 °C, and a 3.3 V LDO with bandgap and 40 MHz reference fed from the 5 V bus.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9D2358-F269-4DED-AC1C-61E166AA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3533775"/>
            <a:ext cx="317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ESD + EMC · Fault · LDO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88E0AA-6AC1-4A63-BB33-64EE976C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7675"/>
            <a:ext cx="48006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IT REPLACES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FE22471-8A60-4C53-85F7-896A805C6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86275"/>
            <a:ext cx="48006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TI, ADI and Renesas interface parts facing obsolescence: the part a board redesign is forced around.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ED6E130-71E2-485E-8903-6A1A9C4A3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57675"/>
            <a:ext cx="48006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696B"/>
                </a:solidFill>
                <a:latin typeface="Arial"/>
                <a:ea typeface="Arial"/>
                <a:cs typeface="Arial"/>
              </a:defRPr>
            </a:pPr>
            <a:r>
              <a:t>WHAT SKU-5 IS BUILT 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0C64E5F-3600-405E-9D41-9EF689228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86275"/>
            <a:ext cx="48006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Every differentiating block is analog: output devices, receivers, bias and ESD. The logic is a thin skin.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2D9FD45-A58A-492C-AE70-0FAE8933C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57825"/>
            <a:ext cx="112776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Evidence today: the architecture sheet. Pre-silicon; no figure in this deck is a silicon measurement.</a:t>
            </a:r>
          </a:p>
        </p:txBody>
      </p:sp>
    </p:spTree>
    <p:extLst>
      <p:ext uri="{BB962C8B-B14F-4D97-AF65-F5344CB8AC3E}">
        <p14:creationId xmlns:p14="http://schemas.microsoft.com/office/powerpoint/2010/main" val="115585172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E1A38D4-1093-4CBC-AB38-330F88B6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02C512-758E-428A-BEB0-4F15575C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Three bus hazards dictate the silicon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192430-F0C0-4375-8E0C-F7091C482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hazard on the left, the consequence in silicon in the middle, and the blocks that carry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DC0C3B-3BD2-41C8-B537-3906599AF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7C9E4C-9207-443D-9EB5-2F118FDD0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51443B-AF28-44C8-B41B-BEF740444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1A0AE2-70F3-4EDC-A2BB-17423A6C2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0A0831-C5E5-43F2-AD7F-CBE807A7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02 · WHY ITS OWN SILICON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7DA515-D5CD-4BE7-9C43-44582E31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40957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CF91EB-2B28-48DF-9B1E-7CD76286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571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110EF9-3063-46EA-BEB9-DF4BBD4A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433638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2A8B49-3F5C-4860-AF6F-D18A912ED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924050"/>
            <a:ext cx="44767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0334F9-5301-45DA-AF60-A442BBA1E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1924050"/>
            <a:ext cx="190500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80A4B1-F7BC-4312-BD76-CA0D33D1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43275"/>
            <a:ext cx="40957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E25E32-C06D-4258-8194-BAF1C50CD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43275"/>
            <a:ext cx="571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A482DB-2E48-4948-A43D-902EA76E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852863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50B849-EA47-4D06-996D-7B7B1BFC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343275"/>
            <a:ext cx="447675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08AE7B-2567-4476-8EFB-382A84A28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343275"/>
            <a:ext cx="190500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65901B-BB0E-411F-8608-F76D404E0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62500"/>
            <a:ext cx="40957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D0BC65-8C0F-44BA-ACD6-DD5EDBD0A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62500"/>
            <a:ext cx="571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1574EF-EF9A-4496-81BE-87A66C820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5153025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22910A-1C6F-42E0-BB4C-542A1CBBA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762500"/>
            <a:ext cx="44767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5D86BD-61F2-49BC-835A-7AC853D76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4762500"/>
            <a:ext cx="19050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168643-05E9-4F97-87C2-164EF992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57350"/>
            <a:ext cx="4095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BUS REQUIRES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71A62E-16B2-4ABF-94D6-D0EB91513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657350"/>
            <a:ext cx="4476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SO THE SILICON NEEDS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0487E5-A336-458B-8483-297CD9ECA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1657350"/>
            <a:ext cx="1905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WHERE IT LANDS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9FD1CC-185C-4A45-9994-187E5B42C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638550" cy="981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Bus pins face miswiring, ground shifts and electrostatic discharge.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4966488-6573-4170-8FBB-C9FE83CBD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095500"/>
            <a:ext cx="4019550" cy="981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Thick-oxide 5 V LDMOS outputs and large ESD structures, which mature 130 nm offers and advanced nodes do not.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BBAD73-AE22-47E6-B047-25D13334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095500"/>
            <a:ext cx="1524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Driver + protection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CD023E-D6AF-4868-8545-154081D30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628900"/>
            <a:ext cx="1524000" cy="447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Output stage · ESD + EMC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286A94B-9BF1-4ED5-8D51-C8045F5C8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3638550" cy="981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Reach and node count depend on edge timing, not headline bit rate.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19D5D85-3AE6-4A43-BBCE-10F00BD1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514725"/>
            <a:ext cx="4019550" cy="981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Trimmed slew control and a fixed propagation budget: 20 ns driver, 50 ns receiver.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A696B5A-CC2B-4CBE-ACBF-086F8D953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514725"/>
            <a:ext cx="1524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Pre-driver + receiver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5CFA104-0E00-4BA9-8624-2B63997E6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4048125"/>
            <a:ext cx="1524000" cy="447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Slew 3 V/ns trimmed · 50 ns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C1ED6A5-DFC7-4BAB-9716-FDFC018D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3638550" cy="742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dead or open bus must read as a known state.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7DBD993-314C-42E8-A2CC-71A3D01B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933950"/>
            <a:ext cx="4019550" cy="742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Failsafe bias holds idle as recessive, with open, short and idle detection.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B2446C7-9CFB-4162-A730-96982F3BA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4933950"/>
            <a:ext cx="1524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Receiver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AFAAC34-6059-4A53-853A-F87207542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5229225"/>
            <a:ext cx="1524000" cy="447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Failsafe bias · bus-state detect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66FAE83-D5F8-4447-B877-9068E9ED1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62650"/>
            <a:ext cx="11277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i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5 V-tolerant thick-oxide ring is why 130 nm suits a line driver.</a:t>
            </a:r>
          </a:p>
        </p:txBody>
      </p:sp>
    </p:spTree>
    <p:extLst>
      <p:ext uri="{BB962C8B-B14F-4D97-AF65-F5344CB8AC3E}">
        <p14:creationId xmlns:p14="http://schemas.microsoft.com/office/powerpoint/2010/main" val="69083948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C3CD1EB1-AF84-453E-9DAB-10C3B086F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DFBDA-54F5-403A-BA6C-D23AD457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Two channels mirror each other across the bus pins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DF8C2B-FD22-4190-A070-50F1E9BBE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Each channel has its own logic interface, driver, receiver, protection, supply and clock.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4DC61D-3D9F-4251-9D10-5E43AF8AE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84B2CB-BB9A-4EAE-8E15-D743510DC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223C3-D47C-4C91-B326-A7991EFF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73C714-E501-4273-B675-4F38A3482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9AC989-F995-460A-9E93-0CC93AFC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03 · SYSTEM ARCHITECTURE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C3917A-09E7-4A89-BA14-AA23EB88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57350"/>
            <a:ext cx="4695658" cy="405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5B87A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CA961F-E5A6-4857-9D43-9066C288C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57350"/>
            <a:ext cx="4695658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D8B697-0F2F-483B-84B7-673A338F8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71700"/>
            <a:ext cx="1336619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450FCB-F8E7-48E1-B03D-7DD6573D8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7170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F4DAEE-5959-4313-8D8A-31D3CAC6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6719" y="2171700"/>
            <a:ext cx="1336619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5EDDC1-F63E-485D-911C-C6F13AD7C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6719" y="217170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77AA50-15BA-4C19-A03B-3155B27B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939" y="2171700"/>
            <a:ext cx="1336619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E71F7F-D280-4DF9-961A-7FDA4C04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939" y="217170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DD033D-2FC4-4965-BC11-DD55DB31E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86150"/>
            <a:ext cx="1336619" cy="981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1CEA8C-6D71-4330-9F2A-440F05C2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8615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BB5B91-7529-4DCF-A8C5-88A7EB31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6719" y="3486150"/>
            <a:ext cx="1336619" cy="981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8510D9-7698-4125-A1E4-D1E455F7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6719" y="348615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E5F5A2-AF5C-491F-83B3-516904A2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939" y="3486150"/>
            <a:ext cx="1336619" cy="981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0761F6-C9C8-4901-9756-A1D073ED9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939" y="348615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87AF2C-B055-4EDF-9142-50857B65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1336619" cy="1019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C04A30-B114-4A7E-A2F3-0632C9EA0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9CDB0E-F13C-43AF-A0E8-9B48E778E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6719" y="4619625"/>
            <a:ext cx="1336619" cy="1019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513D16-5153-426E-9F96-07CF8AE2C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6719" y="4619625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EB65C3-56A9-497D-8334-4E4F46896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939" y="4619625"/>
            <a:ext cx="1336619" cy="1019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CFF7DA-AD9E-4C30-8AAA-C74B8694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1939" y="4619625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78D43B-607E-4B04-A2D9-1F04A498F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9142" y="1657350"/>
            <a:ext cx="4695658" cy="405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0A9396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3A22CD5-64E7-419A-9BAD-F9EFD94AF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9142" y="1657350"/>
            <a:ext cx="4695658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EA472C6-52EA-4B0F-8CFB-5F85ED50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442" y="2171700"/>
            <a:ext cx="1336619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3CBA493-525A-4FB0-BA74-9D5CB10D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442" y="217170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04B141D-3893-4393-9082-06B246BFE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8661" y="2171700"/>
            <a:ext cx="1336619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98D817F-EA09-449A-840B-E4CA111C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8661" y="217170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A8F8D4C-FECE-4BBB-B54F-DE2990C74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3881" y="2171700"/>
            <a:ext cx="1336619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CF048B5-74B2-4596-AE01-5C932895E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3881" y="217170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D3AEC0A-80B9-4C01-9C89-589732CD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442" y="3486150"/>
            <a:ext cx="1336619" cy="981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EE18652-EAD1-4667-94A1-3F62A2562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442" y="348615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5A0D8D5-208C-4352-B0C6-33D2F1356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8661" y="3486150"/>
            <a:ext cx="1336619" cy="981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6090F8E-53BF-4CA7-9586-A13A20F36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8661" y="348615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1201A80-537F-40BE-9B61-49F0D46F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3881" y="3486150"/>
            <a:ext cx="1336619" cy="981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677AA6F-6523-4396-8FB5-5C6AC8F0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3881" y="3486150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BB6DB11-9188-4574-973E-951A725B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442" y="4619625"/>
            <a:ext cx="1336619" cy="1019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2DFCBA2-428C-4213-9F90-615C0E0B2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442" y="4619625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4198408-AB8E-4192-AA43-64FFDD1C9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8661" y="4619625"/>
            <a:ext cx="1336619" cy="1019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71615C4-CD71-43A6-980A-F7C02C4DE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8661" y="4619625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62526A2-9FC2-4755-A3B4-9690EED5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3881" y="4619625"/>
            <a:ext cx="1336619" cy="1019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EC8AB20-A545-4FE2-A614-89BEACE0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3881" y="4619625"/>
            <a:ext cx="1336619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694CFEE-B623-42FF-B0EC-4F7EB0DE2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608" y="1657350"/>
            <a:ext cx="1314784" cy="405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8"/>
          </a:solidFill>
          <a:ln xmlns:a="http://schemas.openxmlformats.org/drawingml/2006/main" w="9525">
            <a:solidFill>
              <a:srgbClr val="94A3B8"/>
            </a:solidFill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C5D724A-CC98-4DD5-BF82-35C12074F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608" y="1657350"/>
            <a:ext cx="1314784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A0CEB89-7BDA-4084-8532-7893A619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3858" y="2171700"/>
            <a:ext cx="1124284" cy="174783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26B8332C-7924-4397-B5DC-82AB6A350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3858" y="4033838"/>
            <a:ext cx="1124284" cy="16049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C971D67-94D6-421A-A868-EDCB68DBE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6694" y="2676525"/>
            <a:ext cx="17145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1CD91DC-5B76-4EF5-B962-4E17A62C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7644" y="33337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FD675BF8-F0AF-4B3C-B3EC-02936436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914" y="2676525"/>
            <a:ext cx="17145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82435D2-D266-4A0E-B559-A37549FE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2864" y="33337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AEC1141-3AB1-45CE-946C-FF749A59B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133" y="2676525"/>
            <a:ext cx="447675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30C260A5-C6EE-4B5D-9E0D-681701F6F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0958" y="2409825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22B9C776-8B06-4187-9D2A-F921216B3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133" y="3657600"/>
            <a:ext cx="447675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46377421-0555-4FB3-B2A5-DBA13146B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0958" y="38481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216401E6-5E29-4489-9031-4FD31D035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3856" y="3900488"/>
            <a:ext cx="171450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9525">
            <a:solidFill>
              <a:srgbClr val="94A3B8"/>
            </a:solidFill>
            <a:prstDash val="solid"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9017033E-8F72-42DB-8212-958393A46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8636" y="3900488"/>
            <a:ext cx="171450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9525">
            <a:solidFill>
              <a:srgbClr val="94A3B8"/>
            </a:solidFill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48185B4-CBF1-4421-96F3-513DA61E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192" y="4143375"/>
            <a:ext cx="447675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9525">
            <a:solidFill>
              <a:srgbClr val="94A3B8"/>
            </a:solidFill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7980D994-524B-4783-9BB0-D1F75384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192" y="5053013"/>
            <a:ext cx="447675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9525">
            <a:solidFill>
              <a:srgbClr val="94A3B8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3BE24D8E-F364-4E2C-8354-9F494D53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912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C4F05CA2-B04A-47EF-B830-0D243D0D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9463" y="57912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127842F8-650E-431A-994E-F717BCA25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57912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96D1BF4A-322B-44F0-8AC6-78A85D7BD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57912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854C5BD4-0133-43E5-8898-ECEC921F9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52600"/>
            <a:ext cx="4428958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CHANNEL 1 · RS-485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78FF6E18-C762-405C-BB28-9BA4A8DA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14525"/>
            <a:ext cx="4428958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half duplex · up to 256 nodes · −7 to +12 V CM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8329E10-6E7E-4841-BCA2-CAD1F609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Logic IF</a:t>
            </a:r>
          </a:p>
        </p:txBody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E877F01E-34B5-4AB0-9C58-FE83734A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86025"/>
            <a:ext cx="1222319" cy="809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1.8 V core · level shift to 5 V · TXD · RXD · EN/STB</a:t>
            </a:r>
          </a:p>
        </p:txBody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91FA62A2-6359-45F7-8039-D5D3C75D3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3869" y="224790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Pre-driver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BA05B1C-BB7B-4E69-B8C1-287B799FA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3869" y="2486025"/>
            <a:ext cx="1222319" cy="809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slew shaping · dV/dt 3 V/ns trimmed</a:t>
            </a:r>
          </a:p>
        </p:txBody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F3A10E60-EC76-4D65-81E5-FD667B4DF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089" y="224790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Output stage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1F7E8E6E-76C3-49EC-A0DB-390B4E4B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089" y="2486025"/>
            <a:ext cx="1222319" cy="809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diff push-pull · thick-oxide 5 V LDMOS</a:t>
            </a:r>
          </a:p>
        </p:txBody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0955CF01-56B5-4D99-806E-F35A5F42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6235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Prot logic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AF1AD61F-C51C-4877-B285-10E4158AC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00475"/>
            <a:ext cx="1222319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EN interlock · no bus contention</a:t>
            </a:r>
          </a:p>
        </p:txBody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66C40799-CC1E-46A1-96CA-7D1AB015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3869" y="356235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Fault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63E44966-605B-4805-85D2-56800CF9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3869" y="3800475"/>
            <a:ext cx="1222319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thermal + short · 150 °C shutdown</a:t>
            </a:r>
          </a:p>
        </p:txBody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E6E37ACE-E59D-4BA3-8B10-CA26FD303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089" y="356235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Receiver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53E0776A-4AAC-4C59-84B5-AA5470C58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089" y="3800475"/>
            <a:ext cx="1222319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hysteresis comp · 30 mV hyst · 50 ns prop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A3046181-5CCF-4DFA-A737-027541FE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95825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Failsafe bias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8828B61E-C49A-4687-8E59-DB8440DA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33950"/>
            <a:ext cx="1222319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idle = recessive · open / short / idle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D432C898-BA48-4B3C-8131-88EFF35AA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3869" y="4695825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ESD + EMC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11D88093-CEFE-44D4-B647-3143F0341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3869" y="4933950"/>
            <a:ext cx="1222319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±15 kV, rated per test standard</a:t>
            </a:r>
          </a:p>
        </p:txBody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7F707D2D-EF00-4B27-A693-76377208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089" y="4695825"/>
            <a:ext cx="1222319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Local supply + osc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1C9B1F58-122E-4633-8F15-722B00CE7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9089" y="5114925"/>
            <a:ext cx="1222319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3.3 V LDO + bandgap · 40 MHz ref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C3C6F8DC-1C5C-4727-A3A0-394CE83C8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492" y="1752600"/>
            <a:ext cx="4428958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CHANNEL 2 · CAN-FD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CC2012FD-FF01-4484-97CA-B0DD7B70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492" y="1914525"/>
            <a:ext cx="4428958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8 Mbps data · ISO 11898-2 · ±12 V CM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6B0D27E6-D7A1-4881-9E7D-06968635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592" y="2247900"/>
            <a:ext cx="1222319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Local supply + osc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A4A0BB60-75BB-4319-A959-E54C5FC8C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592" y="2667000"/>
            <a:ext cx="1222319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3.3 V LDO + bandgap · 40 MHz · bit-time recovery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B16EF089-51C4-40F9-A7D6-86C994802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811" y="224790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ESD + EMC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27A8F607-3674-490F-B372-035A86F8C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811" y="2486025"/>
            <a:ext cx="1222319" cy="809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±15 kV, rated per test standard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FEB5A701-C5A5-418E-8550-A98D30D5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1031" y="224790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Failsafe bias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18A2C5CB-18F9-4FDD-B7BB-2A6C9AD87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1031" y="2486025"/>
            <a:ext cx="1222319" cy="809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idle = recessive · open / short / idle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4E6F384A-2626-4E5E-8357-21759352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592" y="356235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Output stage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BA5683EA-94EC-423B-B6F1-29A6F1FC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592" y="3800475"/>
            <a:ext cx="1222319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diff push-pull · thick-oxide 5 V LDMOS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64B6C044-2995-45A9-8092-AF4B0E397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811" y="356235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Pre-driver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D566C50B-ADC9-4C26-9557-07DE15B7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811" y="3800475"/>
            <a:ext cx="1222319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slew shaping · dV/dt 3 V/ns trimmed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6D6E7DBE-580D-4C00-9CD1-71366D93A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1031" y="3562350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Logic IF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680C0B6D-0A65-4F2B-9BC4-08D2A517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1031" y="3800475"/>
            <a:ext cx="1222319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1.8 V core · level shift to 5 V · TXD · RXD · EN/STB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5C1D604F-8E1F-49C4-B58F-9CCA714D9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592" y="4695825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Receiver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5818AE50-87AA-44B1-BB0D-FE4994F3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592" y="4933950"/>
            <a:ext cx="1222319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hysteresis comp · 30 mV hyst · 50 ns prop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A9A4AFBA-F922-445D-976C-39409665E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811" y="4695825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Fault</a:t>
            </a:r>
          </a:p>
        </p:txBody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B03EC659-97BC-4DEF-8D59-52EFDB818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811" y="4933950"/>
            <a:ext cx="1222319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thermal + short · 150 °C shutdown</a:t>
            </a:r>
          </a:p>
        </p:txBody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599881AF-D137-411B-B834-20742765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1031" y="4695825"/>
            <a:ext cx="1222319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Prot logic</a:t>
            </a:r>
          </a:p>
        </p:txBody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7B29FA12-4F51-45D3-BC5E-B3628B4B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1031" y="4933950"/>
            <a:ext cx="1222319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TXD timeout · bus-fault detect</a:t>
            </a:r>
          </a:p>
        </p:txBody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9113BD74-2CD7-46A5-9653-052420E45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3858" y="1752600"/>
            <a:ext cx="1124284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BUS PINS</a:t>
            </a:r>
          </a:p>
        </p:txBody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9C099FED-DEE4-4D26-9CFE-0A128632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1958" y="2286000"/>
            <a:ext cx="1048084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/ B</a:t>
            </a:r>
          </a:p>
        </p:txBody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4F483477-F78B-4305-AE65-B3DACB3D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1958" y="2514600"/>
            <a:ext cx="1048084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RS-485</a:t>
            </a:r>
          </a:p>
        </p:txBody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0D9787B1-8FAF-4EC2-9790-C8B2319B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1958" y="4148138"/>
            <a:ext cx="1048084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CANH / CANL</a:t>
            </a:r>
          </a:p>
        </p:txBody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FFF197CD-5841-4BCF-94A6-A8973E099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1958" y="4376738"/>
            <a:ext cx="1048084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CAN-FD</a:t>
            </a:r>
          </a:p>
        </p:txBody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29689413-E73E-4026-B059-30CA8D521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7644" y="336232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49DE3211-E535-4A7A-9858-515D5FF1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2864" y="336232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E1052463-15D8-4A83-9E37-99AA57DE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0958" y="2438400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3F5AD8AD-79C8-454A-A6F5-BD6835C96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0958" y="38766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7A13B18D-7E78-4052-817E-56E167101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97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EA94F7D4-07EA-4840-80E4-F6C51ABD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91200"/>
            <a:ext cx="2386013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TXD enters the logic interface and is level-shifted to 5 V.</a:t>
            </a:r>
          </a:p>
        </p:txBody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E179D038-0B61-4E0C-8667-1F98AE93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9463" y="58197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0A94CD57-FFD4-4205-92E9-C6EAAFF80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5791200"/>
            <a:ext cx="2386013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pre-driver shapes the edge for the output stage.</a:t>
            </a:r>
          </a:p>
        </p:txBody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EE451818-8BC5-45FA-99B8-9F1167175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58197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77E28776-6311-484E-B1D5-FF9023B17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5791200"/>
            <a:ext cx="2386013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differential output drives the A and B pins.</a:t>
            </a:r>
          </a:p>
        </p:txBody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8C4EFFE6-DF0A-48C9-850E-5A0BBDB7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58197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AA599D02-D57D-4AE5-B5EB-FAC65BDA6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9738" y="5791200"/>
            <a:ext cx="2386013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receiver reads the bus back to RXD. Channel 2 follows the same path.</a:t>
            </a:r>
          </a:p>
        </p:txBody>
      </p:sp>
    </p:spTree>
    <p:extLst>
      <p:ext uri="{BB962C8B-B14F-4D97-AF65-F5344CB8AC3E}">
        <p14:creationId xmlns:p14="http://schemas.microsoft.com/office/powerpoint/2010/main" val="19593287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29657AF-1486-465F-A8AD-2377F170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0929B1-A8E8-4A09-8695-B8898B6B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block groups, repeated in both channels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5EC7E2-1B7E-41E1-AD9D-8B3AE924D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each group does and why it is there, with the blocks that carry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241522-BD49-4738-90CC-D1FD571FB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EE18F3-B54E-4E1B-A2B5-DFA95649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D14674-DB4F-41C3-9DCF-E42A00C5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19DC78-0966-4825-9DCF-923F42B39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6C5C89-5725-41E6-920F-150E7FCA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04 · INSIDE THE PART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8C11B8-D1C1-43C7-AD67-C98F9D415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519779-71F6-4549-B1FE-F6DB8602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9B71E3-CC09-438F-A37B-4052730B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76A49B-5267-4A31-94C7-458FC295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DC40C3-A439-4572-A491-2F9D2AB95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86200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AEA0AA-4A95-4658-9B53-EFE9D1D7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86200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E5C9D7-1365-469A-9FD4-CF019F10F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86200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614CED-ED01-4772-AE1E-1FEABBC64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86200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79451F-AB98-4F2B-BB23-600BDE584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529720-1197-4FFC-BE3D-7B49BF44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Logic interface + driver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4DDF53-9CAF-4165-ADF6-A5280AC1F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9077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1.8 V core, level-shifted to 5 V, takes TXD, RXD, enable and standby. A pre-driver trimmed to 3 V/ns feeds a push-pull LDMOS output. Why: edge timing sets reach.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10E01A-538C-4825-8B9A-9BC62D480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Logic IF  ·  Pre-driver 3 V/ns  ·  Output stage 5 V LDMOS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52B07D-2B58-4DDC-9EC0-16C970CE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8478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F39E5F-CC89-4D9C-880D-A60B30D9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574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Receiver + failsafe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471ABA-1137-429E-AA65-D358B6A9E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39077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30 mV hysteresis comparator reads the bus back to RXD in 50 ns. Failsafe bias holds idle recessive and detects open, short and idle. Why: a dead bus must read as a known state.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B775D8-B741-4A38-9E5F-CE36C79BD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3375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Receiver 30 mV, 50 ns  ·  Failsafe bias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88850C-D8A9-43B7-8BBC-71272844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18B3A4-3FE1-4C5E-B7DE-CA6725AA3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Protection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8262A2-E6F6-44E3-8E56-6A8E4E6D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Thermal and short-circuit shutdown at 150 °C and ESD structures on A/B and CANH/CANL. RS-485 adds an enable interlock, CAN-FD a transmit timeout. Why: these pins leave the board.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2FE88BF-30A5-4C8F-BBEC-6E095F8F2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Fault 150 °C  ·  ESD + EMC  ·  Prot logic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25A4554-53C2-4721-8851-7F68F233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0576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4D9AD2-9FA2-4044-A3B8-3E6DFAFBB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672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Local supply + clock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803950A-D0BC-43BF-984D-24D83714C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600575"/>
            <a:ext cx="50863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3.3 V LDO and bandgap from the 5 V bus, a 1.8 V core rail, and a 40 MHz reference. On CAN-FD the oscillator also serves bit-time recovery.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76F711D-E20D-4C49-B1D7-7C00C128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343525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3.3 V LDO + bandgap  ·  1.8 V core  ·  40 MHz</a:t>
            </a:r>
          </a:p>
        </p:txBody>
      </p:sp>
    </p:spTree>
    <p:extLst>
      <p:ext uri="{BB962C8B-B14F-4D97-AF65-F5344CB8AC3E}">
        <p14:creationId xmlns:p14="http://schemas.microsoft.com/office/powerpoint/2010/main" val="32834467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BC9A3A4-2E16-4E2F-8CA4-1D69CF97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5EB2D3-0E4C-4E4A-9351-1027E8206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decisions, and the check that tests each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7AE265-723A-468E-855E-368A12338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Each choice, the alternative it rules out, the reason, and the check an evaluator should run.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9BA71E-1CEC-4621-9ABF-983F35FDC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808E6B-5054-4D63-801B-10768E5A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0ADB7B-9397-4207-A955-C47A16C5F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068539-8334-4CB3-A8DE-6064A280F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12EC5E-73B2-4B85-8AAD-B3BA1F86D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05 · DESIGN DECISIONS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D5740D-434E-4D56-847D-C64CD9A6B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112776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FDA52E-3F2A-4E15-BB48-58BEB84F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11277600" cy="962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B4AA81-C4AA-47A8-8CBA-42FA83AB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19425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4968AF-A3F5-4B02-8B66-D4EC73721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10000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BFCAC7-35C1-40FD-BFE2-5F25E7A0E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00575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CA4548-A8E2-4DB3-A2F7-9A70F890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81175"/>
            <a:ext cx="22669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DECISION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F20261-AE10-46E5-9258-F57021BC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1781175"/>
            <a:ext cx="17907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INSTEAD OF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B181D4-B96F-43C5-BB39-1B82F888C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1781175"/>
            <a:ext cx="33147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WHY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99A65D-3E32-40BD-800B-D48179E8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781175"/>
            <a:ext cx="30670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WHAT TO VERIFY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1EC0BB-0FE6-4DBB-AA4D-ADDB5E23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52650"/>
            <a:ext cx="2209800" cy="771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Thick-oxide 5 V LDMOS outputs and large ESD structures on mature 130 nm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6EF97D-094F-4F19-BA41-150596424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152650"/>
            <a:ext cx="17335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An advanced, thin-oxide node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3CD7E0-3970-4BB5-88B7-138FE82DB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152650"/>
            <a:ext cx="3257550" cy="771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Bus pins face miswiring, ground shifts and electrostatic discharge; advanced nodes do not offer these devices.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36EC1D-E8EA-427C-B44B-262EF901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52650"/>
            <a:ext cx="30099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Which ESD structures have silicon data at ±15 kV. That needs a dedicated test chip.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4A8497-69F1-42B6-B6F2-6A211FE7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14675"/>
            <a:ext cx="22098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Trimmed slew at 3 V/ns and a fixed 20 ns / 50 ns timing budget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926ECF-E46D-4C9B-8DB1-B6ED1248F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114675"/>
            <a:ext cx="17335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Chasing a headline bit rate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44B145-D9D8-4892-B685-3C441613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114675"/>
            <a:ext cx="3257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Reach and node count depend on edge timing: 20 Mbps over short runs, about 83 kbps at 1.2 km.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C989D5-B93E-490D-B803-64A758F8F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114675"/>
            <a:ext cx="30099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Whether 256 nodes are reached with eighth-unit-load receivers, and at what input impedance.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0EC2D7-2D4A-48A8-BA2D-D4354462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05250"/>
            <a:ext cx="22098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Failsafe bias that holds idle as recessive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84B7A0-9A79-4652-BDF5-55F73BA8D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905250"/>
            <a:ext cx="1733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An undefined receiver output on a dead bus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FF90CB6-0E49-4F4F-A69A-4C4DEEA4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905250"/>
            <a:ext cx="3257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dead or open bus must read as a known state, with open, short and idle detected.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43456E-11E9-466E-B4A1-E6B183C1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905250"/>
            <a:ext cx="30099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RXD state and the detection flags with the bus open, shorted and idle.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133373-3233-4BFA-9D7E-BF02684FC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95825"/>
            <a:ext cx="22098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Two channels on one shared block set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07113DB-00B3-4ED9-A74E-C6D7B822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695825"/>
            <a:ext cx="17335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separate RS-485 part and CAN part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51D24B0-003A-4E4F-8542-53D8B3E9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695825"/>
            <a:ext cx="3257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Logic in, shaped and driven onto the bus, received back, with protection around every pin.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99F064E-9511-4445-9D3E-BB1DDE96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695825"/>
            <a:ext cx="30099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Which discontinued interface part is the first drop-in replacement.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313EDB7-D3B2-438F-A25E-FFA5C237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43550"/>
            <a:ext cx="11277600" cy="438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Rows 1, 2 and 4 carry the three evaluator questions on slide 9; row 3 is a bench check that follows from the failsafe requirement.</a:t>
            </a:r>
          </a:p>
        </p:txBody>
      </p:sp>
    </p:spTree>
    <p:extLst>
      <p:ext uri="{BB962C8B-B14F-4D97-AF65-F5344CB8AC3E}">
        <p14:creationId xmlns:p14="http://schemas.microsoft.com/office/powerpoint/2010/main" val="101270048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BD26933-05D6-4A0A-AA92-CB7A01F90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EE0C9F-6016-44CC-BB0E-A4AE37986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One bit takes four steps from TXD back to RXD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ECD5E7-D0C8-4B63-B0A4-C8A8DF3E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transmit and receive path, numbered as on the diagram, with its timing budget and fault states.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55FE72-EFA6-44B9-9E5C-81BB80FF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28CB22-A572-474B-BE73-BE4C784A3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103597-266E-4ED7-ACCD-965EB067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4E8643-B91F-4EFE-8056-AD066922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A47B3-FCC9-4CD7-85AE-C67A30F27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06 · KEY DATA FLOW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632375-2976-4A41-A9F9-F15D171A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0"/>
            <a:ext cx="2476500" cy="1533525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EEAC36-A2E4-43CB-9669-DAD0CCAEC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0"/>
            <a:ext cx="247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F0D5CA-9484-4B45-8548-B8AEC9B7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366963"/>
            <a:ext cx="3429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6835A5-BA5B-476C-A4B5-9295D4F4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9058FA-27AC-40EC-B92B-5CB0C493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714500"/>
            <a:ext cx="2476500" cy="1533525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CFE9C3-C9A1-4084-8C5E-7333DEE3D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714500"/>
            <a:ext cx="247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842FC8-9C30-4AB1-B705-B6F18EBF2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366963"/>
            <a:ext cx="3429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57ADFA-7319-4BA2-998E-1748AF2C5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0BD8C6-D39F-415C-8A9E-BEF1530F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14500"/>
            <a:ext cx="2476500" cy="1533525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C2E2CE-EFFC-48DF-8A68-9396F257A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14500"/>
            <a:ext cx="247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6B8E86-A409-49BA-A909-B4B18270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66963"/>
            <a:ext cx="3429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93C943-724A-4157-9082-0127E15E5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B37E74-9CA8-43CC-94B8-116E78083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1714500"/>
            <a:ext cx="2476500" cy="1533525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19050">
            <a:solidFill>
              <a:srgbClr val="0A9396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5063D5-B572-47CB-8F72-038C5606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1714500"/>
            <a:ext cx="247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661C5C-8869-4F75-8A0F-5A0515B0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AB9AD9-428D-442D-863F-C48825CB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76625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00F37E-939B-482A-B04F-414565A85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76625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065C88-C378-4973-9210-B2D61909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76625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4A1A58-8ECB-4B65-A1DE-458786FC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76625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64C8F9-1823-4209-9C01-11BFFB625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797E230-9F07-4230-AA1F-23910D968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85950"/>
            <a:ext cx="190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Shift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AA374CB-B443-47D0-9277-89836CC1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47900"/>
            <a:ext cx="2209800" cy="923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TXD enters the logic interface and is level-shifted from the 1.8 V core to 5 V.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2FE5515-62B7-41B4-A685-FDDEFD0FE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81A84B1-9D47-4532-A489-3646A699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1885950"/>
            <a:ext cx="190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Shape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F37B017-9675-4694-BDF7-F1ED5A6BE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247900"/>
            <a:ext cx="2209800" cy="923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pre-driver shapes the edge, slew trimmed to 3 V/ns, for the output stage.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BBD9A60-221B-449A-B61E-185CE3F3E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CAB32B6-D748-43B8-A5A0-1BF577A50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1885950"/>
            <a:ext cx="190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Drive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AD1B88E-693E-4FC1-9964-4B940F8E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247900"/>
            <a:ext cx="2209800" cy="923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differential push-pull output drives A and B: 20 ns driver delay.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279FF41-F718-44C8-BA7E-2F9789997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6CCC208-F7AF-4124-A46A-64AFCC07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1885950"/>
            <a:ext cx="190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Read back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D3E3679-EF4A-42ED-926E-88940148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247900"/>
            <a:ext cx="2209800" cy="923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30 mV hysteresis receiver reads the bus back to RXD: 50 ns.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D64ED84-C155-4162-A4C5-D674CA998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70 ns loop-delay budget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7BFE3C1-13DE-4B3B-830E-76378DAB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Driver 20 ns plus receiver 50 ns gives a 70 ns loop delay. Reach and node count follow that budget, so RS-485 is stated as two operating points: 20 Mbps over short runs, about 83 kbps at 1.2 km.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EA5D029-51EE-499F-8CAF-2F9454215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33975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Steps 3 and 4  ·  channel 2 follows the same path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D360064-D897-4A07-9C21-3CFCB0654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648075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When the bus is dead or faulted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6C7507F-8663-4250-B143-BC7FA437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81450"/>
            <a:ext cx="508635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Failsafe bias holds idle as recessive and flags open, short and idle. Thermal and short-circuit shutdown acts at 150 °C; RS-485 has an enable interlock against contention, CAN-FD a transmit timeout.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BAEF312-C9E2-4437-8471-F3AF0D9F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133975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Receiver, Failsafe bias, Fault, Prot logic</a:t>
            </a:r>
          </a:p>
        </p:txBody>
      </p:sp>
    </p:spTree>
    <p:extLst>
      <p:ext uri="{BB962C8B-B14F-4D97-AF65-F5344CB8AC3E}">
        <p14:creationId xmlns:p14="http://schemas.microsoft.com/office/powerpoint/2010/main" val="63873512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5EF9995-4ACD-4F0D-912B-1130ADCC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9D4073-B597-4FCC-8FE0-B8541B182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Every figure here is a target, not a measurement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C818C4-56DE-4513-A102-260930C8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Seven rows from the product page specification, each one labelled a target, with the annex corrections.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8C7465-A08E-434E-9520-A6DCA97D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DF4E5D-74DC-4C6D-B8C8-F6D445900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A3056A-2D3C-49D8-B06B-31CBDDE97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B87BE7-9AAD-4565-A261-1FDFA1088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A83178-9310-4173-B297-C11A30E33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07 · ARCHITECTURE TARGETS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D4D9DB-A0C9-40AE-8B50-63251E11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64992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FD1A20-C5FC-4C8D-8598-8CD9EBF23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64992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37C13-0145-4022-9851-2C7B505F9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86025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B56B5D-43A0-4B12-A066-64AAC7D7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95625"/>
            <a:ext cx="64992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D97873-C9B5-4120-9FF8-A952E90F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24250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0F58D2-4380-446A-B814-74BB5E64C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33850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67EBF8-2CCE-466D-BBA6-98997957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43450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B753C7-7932-4179-B6EC-B939F0B6C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53050"/>
            <a:ext cx="64992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39B853-95C1-438D-86FF-F872B0CC8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1676400"/>
            <a:ext cx="4587875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8F3C8C-E53C-4D6E-8C0D-5959DBE7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16764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3607A6-43F0-4562-AC99-C4F99FB1A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3333750"/>
            <a:ext cx="4587875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ADCDCD-2195-45BC-9D8F-7EECD2E1E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333375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06B202-8330-41B1-93F9-700518BF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4991100"/>
            <a:ext cx="4587875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B528F0-6E12-48E0-9260-D045B30C9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4991100"/>
            <a:ext cx="5715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C0035E-FAB9-483C-B80E-E72363F15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81175"/>
            <a:ext cx="1219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PARAMETER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317D4F-F4D9-4587-BF7E-AFC193DE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1781175"/>
            <a:ext cx="394652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ARCHITECTURE TARGET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67D9F4-B8DD-4C37-BD7E-81A72B5B5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1781175"/>
            <a:ext cx="7048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5A7510-CC97-45E1-9478-A3DA635AE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52650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Process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748207-B809-4C95-8514-074F8FF99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2152650"/>
            <a:ext cx="388937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130 nm with 5 V thick-oxide LDMOS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B2931E9-CEAB-4B57-A877-840CF45A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215265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D27CC73-FA85-4FBD-87B5-5B0493DD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581275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RS-485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AED48D6-6C4B-4F9C-B61F-5A2EB78C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2581275"/>
            <a:ext cx="3889375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Half duplex, up to 256 nodes; 20 Mbps over short runs, about 83 kbps at 1.2 km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45A276F-4652-49C0-A2B9-E8E129946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2581275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B36A7E3-8848-4C80-A0EE-A210452C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0875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CAN-FD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0712A56-F5DD-48B4-B715-7AA57263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3190875"/>
            <a:ext cx="388937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8 Mbps data phase, ISO 11898-2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518AB1C-D0E5-469A-8E0A-E67DAB2B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3190875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3E0F5D5-8695-4084-86C8-8C2D9148B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19500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Common mode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FD6F457-9F8F-4A05-ADF8-0E3D1791F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3619500"/>
            <a:ext cx="3889375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RS-485 −7 to +12 V (TIA/EIA-485); CAN ±12 V as drawn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6DA8F9F-DD16-4139-993D-2125037C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361950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D0CC624-9556-473E-B4D1-7F234B85E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29100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Timing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17829B2-4D96-47AD-A458-DA84261E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229100"/>
            <a:ext cx="3889375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20 ns driver, 50 ns receiver; 70 ns loop delay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C70B484-4B1A-4E63-8D1A-C34A604F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422910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656BCEF-A914-4CD1-90C2-3A6D2E8F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838700"/>
            <a:ext cx="11620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Protection target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D253BDC-F835-4A06-9211-07159ECC5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838700"/>
            <a:ext cx="388937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±15 kV, stated per test standard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F8971F6-464F-4177-ABE3-400A5F165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483870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B864B25-DBF3-4EBA-8CCF-A77DD884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48300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Standby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71A76A6-E124-4126-8511-7FD3016C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448300"/>
            <a:ext cx="388937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Under 8 µA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E038B3B-5A7E-4BBC-B138-42D4C5D5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544830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758D360-A04A-4578-9354-F0CE232C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1847850"/>
            <a:ext cx="4130675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Designed toward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43D6992-D4AC-450F-9BF2-B6E3F7B93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2181225"/>
            <a:ext cx="4130675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TIA/EIA-485; ISO 11898-2; IEC 61000-4-2 (system level) and HBM (component level), rated separately. Targets, not certificates.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36852CF-5F83-45B7-9F03-D449A83EF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3505200"/>
            <a:ext cx="4130675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Corrected from the annex sheet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1DACB6B-8056-4D50-BF3B-4AFF05911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3838575"/>
            <a:ext cx="4130675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sheet paired 20 Mbps with 1.2 km and quoted ±7 V and "IEC 61000-4-2 ±15 kV HBM". This deck: two operating points, −7 to +12 V, and two ESD tests rated apart.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B7F67BF-EB13-4FF4-AFAF-A97CE4F5F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5162550"/>
            <a:ext cx="4130675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Evidence today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1CA848C-9107-4A16-BFF1-026C55073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5495925"/>
            <a:ext cx="4130675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Pre-silicon. The architecture sheet; the die is planned for the Cycle-2 wafer run.</a:t>
            </a:r>
          </a:p>
        </p:txBody>
      </p:sp>
    </p:spTree>
    <p:extLst>
      <p:ext uri="{BB962C8B-B14F-4D97-AF65-F5344CB8AC3E}">
        <p14:creationId xmlns:p14="http://schemas.microsoft.com/office/powerpoint/2010/main" val="87971593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792D013-F3BF-492F-94F2-8E3BB042E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60C859-8778-4068-BF8F-B52E120B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Three questions decide whether SKU-5 fits your bus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291657-6C99-4A75-B219-2A5E50AC2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Put these to DeepGrid before committing bench time. Each tests one part of the architecture.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82F1A-836B-49B4-B2BF-AA339DE2B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8FC9D7-CFBC-4F4B-8750-C85BFF65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88710E-9AE1-4C59-B53C-999F541C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659CC6-3AF1-40AF-ACF6-04FD37546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4D05C6-04D5-4480-8D62-8A1171164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08 · EVALUATOR QUESTIONS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582E0A-1301-463C-9238-589753693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6858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8F0C3B-6C70-4979-B451-FAED3D7B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676400"/>
            <a:ext cx="105918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4E4CD0-E2FE-4597-B498-55949693E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676400"/>
            <a:ext cx="571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8B0D36-CE22-47E7-AE6A-F086CBB1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19450"/>
            <a:ext cx="685800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481F2B-4C50-4A16-B71D-7CEA626C4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19450"/>
            <a:ext cx="10591800" cy="1228725"/>
          </a:xfrm>
          <a:prstGeom xmlns:a="http://schemas.openxmlformats.org/drawingml/2006/main" prst="roundRect">
            <a:avLst>
              <a:gd name="adj" fmla="val 62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40EC43-2A65-4302-BC60-E82D3FBC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19450"/>
            <a:ext cx="57150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C88821-D7D6-4BCF-9B73-8242975E8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62475"/>
            <a:ext cx="685800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7F4136-E31C-4210-9DE3-E82BC183B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62475"/>
            <a:ext cx="10591800" cy="1228725"/>
          </a:xfrm>
          <a:prstGeom xmlns:a="http://schemas.openxmlformats.org/drawingml/2006/main" prst="roundRect">
            <a:avLst>
              <a:gd name="adj" fmla="val 62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796742-BDC2-434D-BD1B-9BFE70DD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62475"/>
            <a:ext cx="57150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262119-7114-45C3-B659-5661B1A25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847850"/>
            <a:ext cx="101346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ESD on an open process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384F04-84A9-4E56-BF92-9BCF08E96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181225"/>
            <a:ext cx="10134600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Which ESD structures have silicon data at ±15 kV? This needs a dedicated test chip; it cannot be inferred from shared tiles.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5E21B7-F320-45E6-B44C-DBB4FE19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724150"/>
            <a:ext cx="101346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ESD + EMC blocks on A/B and CANH/CANL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3C331E-543D-4FBC-AE9A-36E0760AB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0"/>
            <a:ext cx="6858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1694B2-30C1-4A26-BF15-848EBCF5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390900"/>
            <a:ext cx="101346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Unit load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0E5FE5-E86C-4E55-A148-94111FB2E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724275"/>
            <a:ext cx="10134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Are 256 nodes reached with eighth-unit-load receivers, and at what input impedance?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CF0589-8AFF-4DD1-BE7A-1F67DB44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067175"/>
            <a:ext cx="101346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RS-485 receiver and the node-count target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865B77-FBC8-4204-8396-F4E801FB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71850"/>
            <a:ext cx="6858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458B4A-DFDA-42B4-BE84-820389BFC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733925"/>
            <a:ext cx="101346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First pin-compatible target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75D495-E9A0-43D9-B142-214A3C205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067300"/>
            <a:ext cx="10134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Which discontinued interface part is the first drop-in replacement?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5A38EA2-9D8F-4A35-9950-185EFE36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10200"/>
            <a:ext cx="101346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pinout and package plan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B87448-7339-4D5F-98BF-DFE4CE6BD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14875"/>
            <a:ext cx="6858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376A600-B8E1-4C00-9AED-06C00D0BA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24550"/>
            <a:ext cx="112776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architecture sheet asks these of itself. Each needs silicon, a test chip or a dated plan.</a:t>
            </a:r>
          </a:p>
        </p:txBody>
      </p:sp>
    </p:spTree>
    <p:extLst>
      <p:ext uri="{BB962C8B-B14F-4D97-AF65-F5344CB8AC3E}">
        <p14:creationId xmlns:p14="http://schemas.microsoft.com/office/powerpoint/2010/main" val="97397742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A495EDD-EA0C-4895-86C4-FE748FCB1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17F533-BA44-4905-AC55-91EE02E73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33950" cy="636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9F75F1-E54C-447E-B12B-BC8A0E929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339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C16EB2-AC11-4DAF-9E56-C4D4DB9D3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53000"/>
            <a:ext cx="114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7B5195-12DB-4C21-8913-1F95FA35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876300"/>
            <a:ext cx="63436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73A51B-23B2-416D-A1FB-BD74A1122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876300"/>
            <a:ext cx="571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618F45-842C-4623-ADC2-604932FE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762125"/>
            <a:ext cx="63436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2725A8-488B-4120-8055-AA45C665B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762125"/>
            <a:ext cx="571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AE2929-4F79-4005-8CDE-9E82A68C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647950"/>
            <a:ext cx="63436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671A37-2619-4F25-B587-55667CF1A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64795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CAF792-83DE-4B9C-BA8B-99539B8B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733800"/>
            <a:ext cx="63436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F60321-DCC7-41B1-A532-8166F75A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733800"/>
            <a:ext cx="571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170AB7-FB9B-4F99-B77E-FDBA8F69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42862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09 · NEXT STEP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8579F5-99DF-428D-8FCB-B34FE9DE2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95350"/>
            <a:ext cx="4191000" cy="1314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Test it against your cable, node count and ESD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1ED082-0046-4700-A2DC-8546164B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0"/>
            <a:ext cx="419100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Bring three things to the first call: your cable length and data rate, your node count and receiver unit load, and the ESD test and level your system must meet.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B2C22D-46AA-45C0-B354-468944D61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0"/>
            <a:ext cx="4191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DISCUSS THIS PART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C40FC4-3FCC-46ED-8346-4AC48348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91150"/>
            <a:ext cx="4191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group@deepgrid.in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B3B78B-29B7-460A-BA2E-29BA5F14B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0"/>
            <a:ext cx="4191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Subject: SKU-5 interface transceiver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95DC9C-7261-4744-AD9F-3D2DCC2B8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71500"/>
            <a:ext cx="63436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TO TAKE 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B92CFE-5EBD-4EBD-9A20-2F91F1DF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01917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Drives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7208A5-A807-432C-8228-294A43EB6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019175"/>
            <a:ext cx="4438650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Thick-oxide 5 V LDMOS outputs with slew trimmed to 3 V/ns, in a 20 ns driver budget.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50A746-C870-4C3C-B453-4BA939CC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905000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Reads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8F53D3-63A8-40B0-8C25-EBF78F8E3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905000"/>
            <a:ext cx="4438650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30 mV hysteresis receiver at 50 ns, with failsafe bias holding a dead bus recessive.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6D82FB-F145-479A-B9B2-FAB1DA49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9082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Protects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09AF31-1927-4061-8F14-E0EA6A32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790825"/>
            <a:ext cx="44386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ESD structures on every bus pin, ±15 kV targeted per test standard, and 150 °C shutdown.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DFD833-79EF-47EB-B1B6-1697A326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87667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C8610F-51C3-4267-8CF0-556E4D49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876675"/>
            <a:ext cx="4438650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Pre-silicon, planned for the Cycle-2 wafer run. Every figure is an architecture target.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616553-2FD7-4049-9B48-A1D3A4BE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53D8B7-D1E9-4423-837E-FAFFEC7C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SKU-5 INTERFACE TRANSCEIVER  ·  ARCHITECTURE TARGETS, PRE-SILICON  ·  OCTOBER 2026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3054F19-4939-4B3E-859E-007F069B4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40859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2026-10-02T11:22:35.4190000Z</dcterms:created>
  <dcterms:modified xsi:type="dcterms:W3CDTF">2026-10-02T11:22:35.4190000Z</dcterms:modified>
</coreProperties>
</file>