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ec4fb9135e74695" /><Relationship Type="http://schemas.openxmlformats.org/officeDocument/2006/relationships/extended-properties" Target="/docProps/app.xml" Id="R249ff45923404e03" /><Relationship Type="http://schemas.openxmlformats.org/officeDocument/2006/relationships/officeDocument" Target="/ppt/presentation.xml" Id="Rd5730475a7ba47a1" /></Relationships>
</file>

<file path=ppt/presentation.xml><?xml version="1.0" encoding="utf-8"?>
<p:presentation xmlns:p="http://schemas.openxmlformats.org/presentationml/2006/main">
  <p:sldMasterIdLst>
    <p:sldMasterId xmlns:r="http://schemas.openxmlformats.org/officeDocument/2006/relationships" id="2147483648" r:id="R9b5b67647df9409c"/>
  </p:sldMasterIdLst>
  <p:notesMasterIdLst>
    <p:notesMasterId xmlns:r="http://schemas.openxmlformats.org/officeDocument/2006/relationships" r:id="R397b875806a246e0"/>
  </p:notesMasterIdLst>
  <p:sldIdLst>
    <p:sldId xmlns:r="http://schemas.openxmlformats.org/officeDocument/2006/relationships" id="256" r:id="R0fb0ae990247470f"/>
    <p:sldId xmlns:r="http://schemas.openxmlformats.org/officeDocument/2006/relationships" id="257" r:id="R5df6bf92c2b84cf6"/>
    <p:sldId xmlns:r="http://schemas.openxmlformats.org/officeDocument/2006/relationships" id="258" r:id="Rab90f4a6a79f408d"/>
    <p:sldId xmlns:r="http://schemas.openxmlformats.org/officeDocument/2006/relationships" id="259" r:id="Rc177169821844e1b"/>
    <p:sldId xmlns:r="http://schemas.openxmlformats.org/officeDocument/2006/relationships" id="260" r:id="R2e27745c2be94355"/>
    <p:sldId xmlns:r="http://schemas.openxmlformats.org/officeDocument/2006/relationships" id="261" r:id="R6f8d4c0b0ed74bfe"/>
    <p:sldId xmlns:r="http://schemas.openxmlformats.org/officeDocument/2006/relationships" id="262" r:id="R540e04b8568246ce"/>
    <p:sldId xmlns:r="http://schemas.openxmlformats.org/officeDocument/2006/relationships" id="263" r:id="R111f6bd40bc24495"/>
    <p:sldId xmlns:r="http://schemas.openxmlformats.org/officeDocument/2006/relationships" id="264" r:id="R9d49ad89284147d7"/>
    <p:sldId xmlns:r="http://schemas.openxmlformats.org/officeDocument/2006/relationships" id="265" r:id="R8b5f501a37cb469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92fa3fac8264681" /><Relationship Type="http://schemas.openxmlformats.org/officeDocument/2006/relationships/slideMaster" Target="/ppt/slideMasters/slideMaster1.xml" Id="R9b5b67647df9409c" /><Relationship Type="http://schemas.openxmlformats.org/officeDocument/2006/relationships/notesMaster" Target="/ppt/notesMasters/notesMaster1.xml" Id="R397b875806a246e0" /><Relationship Type="http://schemas.openxmlformats.org/officeDocument/2006/relationships/presProps" Target="/ppt/presProps.xml" Id="Rc67972754d344a3a" /><Relationship Type="http://schemas.openxmlformats.org/officeDocument/2006/relationships/tableStyles" Target="/ppt/tableStyles.xml" Id="Rf949c6235d6c40b1" /><Relationship Type="http://schemas.openxmlformats.org/officeDocument/2006/relationships/slide" Target="/ppt/slides/slide1.xml" Id="R0fb0ae990247470f" /><Relationship Type="http://schemas.openxmlformats.org/officeDocument/2006/relationships/slide" Target="/ppt/slides/slide2.xml" Id="R5df6bf92c2b84cf6" /><Relationship Type="http://schemas.openxmlformats.org/officeDocument/2006/relationships/slide" Target="/ppt/slides/slide3.xml" Id="Rab90f4a6a79f408d" /><Relationship Type="http://schemas.openxmlformats.org/officeDocument/2006/relationships/slide" Target="/ppt/slides/slide4.xml" Id="Rc177169821844e1b" /><Relationship Type="http://schemas.openxmlformats.org/officeDocument/2006/relationships/slide" Target="/ppt/slides/slide5.xml" Id="R2e27745c2be94355" /><Relationship Type="http://schemas.openxmlformats.org/officeDocument/2006/relationships/slide" Target="/ppt/slides/slide6.xml" Id="R6f8d4c0b0ed74bfe" /><Relationship Type="http://schemas.openxmlformats.org/officeDocument/2006/relationships/slide" Target="/ppt/slides/slide7.xml" Id="R540e04b8568246ce" /><Relationship Type="http://schemas.openxmlformats.org/officeDocument/2006/relationships/slide" Target="/ppt/slides/slide8.xml" Id="R111f6bd40bc24495" /><Relationship Type="http://schemas.openxmlformats.org/officeDocument/2006/relationships/slide" Target="/ppt/slides/slide9.xml" Id="R9d49ad89284147d7" /><Relationship Type="http://schemas.openxmlformats.org/officeDocument/2006/relationships/slide" Target="/ppt/slides/slide10.xml" Id="R8b5f501a37cb469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a521fdcbe94448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f9f86a3fbfb426b" /><Relationship Type="http://schemas.openxmlformats.org/officeDocument/2006/relationships/notesMaster" Target="/ppt/notesMasters/notesMaster1.xml" Id="R5d2bfd4289594efe" /></Relationships>
</file>

<file path=ppt/notesSlides/_rels/notesSlide2.xml.rels>&#65279;<?xml version="1.0" encoding="utf-8"?><Relationships xmlns="http://schemas.openxmlformats.org/package/2006/relationships"><Relationship Type="http://schemas.openxmlformats.org/officeDocument/2006/relationships/slide" Target="/ppt/slides/slide2.xml" Id="R90487c71894c4075" /><Relationship Type="http://schemas.openxmlformats.org/officeDocument/2006/relationships/notesMaster" Target="/ppt/notesMasters/notesMaster1.xml" Id="Rdb03e9a1dfc64e2d" /></Relationships>
</file>

<file path=ppt/notesSlides/_rels/notesSlide3.xml.rels>&#65279;<?xml version="1.0" encoding="utf-8"?><Relationships xmlns="http://schemas.openxmlformats.org/package/2006/relationships"><Relationship Type="http://schemas.openxmlformats.org/officeDocument/2006/relationships/slide" Target="/ppt/slides/slide3.xml" Id="R7f15d69199a94412" /><Relationship Type="http://schemas.openxmlformats.org/officeDocument/2006/relationships/notesMaster" Target="/ppt/notesMasters/notesMaster1.xml" Id="R4e66a1c0227840c3" /></Relationships>
</file>

<file path=ppt/notesSlides/_rels/notesSlide4.xml.rels>&#65279;<?xml version="1.0" encoding="utf-8"?><Relationships xmlns="http://schemas.openxmlformats.org/package/2006/relationships"><Relationship Type="http://schemas.openxmlformats.org/officeDocument/2006/relationships/slide" Target="/ppt/slides/slide4.xml" Id="Raf11eba01b5c48e9" /><Relationship Type="http://schemas.openxmlformats.org/officeDocument/2006/relationships/notesMaster" Target="/ppt/notesMasters/notesMaster1.xml" Id="R26d60819ecae4469" /></Relationships>
</file>

<file path=ppt/notesSlides/_rels/notesSlide5.xml.rels>&#65279;<?xml version="1.0" encoding="utf-8"?><Relationships xmlns="http://schemas.openxmlformats.org/package/2006/relationships"><Relationship Type="http://schemas.openxmlformats.org/officeDocument/2006/relationships/slide" Target="/ppt/slides/slide5.xml" Id="R9354b886d59b4c93" /><Relationship Type="http://schemas.openxmlformats.org/officeDocument/2006/relationships/notesMaster" Target="/ppt/notesMasters/notesMaster1.xml" Id="R14c2e4e417dd4fe2" /></Relationships>
</file>

<file path=ppt/notesSlides/_rels/notesSlide6.xml.rels>&#65279;<?xml version="1.0" encoding="utf-8"?><Relationships xmlns="http://schemas.openxmlformats.org/package/2006/relationships"><Relationship Type="http://schemas.openxmlformats.org/officeDocument/2006/relationships/slide" Target="/ppt/slides/slide6.xml" Id="Reca7d7cad0ef4576" /><Relationship Type="http://schemas.openxmlformats.org/officeDocument/2006/relationships/notesMaster" Target="/ppt/notesMasters/notesMaster1.xml" Id="R4d478b1d274e4ea4" /></Relationships>
</file>

<file path=ppt/notesSlides/_rels/notesSlide7.xml.rels>&#65279;<?xml version="1.0" encoding="utf-8"?><Relationships xmlns="http://schemas.openxmlformats.org/package/2006/relationships"><Relationship Type="http://schemas.openxmlformats.org/officeDocument/2006/relationships/slide" Target="/ppt/slides/slide7.xml" Id="R970704f2eee742e7" /><Relationship Type="http://schemas.openxmlformats.org/officeDocument/2006/relationships/notesMaster" Target="/ppt/notesMasters/notesMaster1.xml" Id="Re34b43eff5e24996" /></Relationships>
</file>

<file path=ppt/notesSlides/_rels/notesSlide8.xml.rels>&#65279;<?xml version="1.0" encoding="utf-8"?><Relationships xmlns="http://schemas.openxmlformats.org/package/2006/relationships"><Relationship Type="http://schemas.openxmlformats.org/officeDocument/2006/relationships/slide" Target="/ppt/slides/slide8.xml" Id="R1285a47d535f4efa" /><Relationship Type="http://schemas.openxmlformats.org/officeDocument/2006/relationships/notesMaster" Target="/ppt/notesMasters/notesMaster1.xml" Id="Re31e06c711cf421c" /></Relationships>
</file>

<file path=ppt/notesSlides/_rels/notesSlide9.xml.rels>&#65279;<?xml version="1.0" encoding="utf-8"?><Relationships xmlns="http://schemas.openxmlformats.org/package/2006/relationships"><Relationship Type="http://schemas.openxmlformats.org/officeDocument/2006/relationships/slide" Target="/ppt/slides/slide9.xml" Id="Rc59fa41baa454c5b" /><Relationship Type="http://schemas.openxmlformats.org/officeDocument/2006/relationships/notesMaster" Target="/ppt/notesMasters/notesMaster1.xml" Id="R30fa36a7e6394ad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141dadb2df04bdb" /><Relationship Type="http://schemas.openxmlformats.org/officeDocument/2006/relationships/notesMaster" Target="/ppt/notesMasters/notesMaster1.xml" Id="R898332324324481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SKU-6 is DeepGrid's quad-rail voltage supervisor. It watches four supply rails and the processor that depends on them, ignores converter switching noise with an 8 µs deglitch, and latches a fault the system cannot ignore.</a:t>
            </a:r>
          </a:p>
          <a:p xmlns:a="http://schemas.openxmlformats.org/drawingml/2006/main">
            <a:r>
              <a:t>Say plainly: this is pre-silicon. Development status is a cycle-1 or cycle-2 wafer run, prototype on 130 nm CMOS and production on 180 nm. The strongest evidence today is that the sensing chain's digital logic has run as circuit code on an FPGA; the analog comparators and the bandgap cannot be proven that way, and no silicon has been measured. Every number in this deck is an architecture target.</a:t>
            </a:r>
          </a:p>
          <a:p xmlns:a="http://schemas.openxmlformats.org/drawingml/2006/main">
            <a:r>
              <a:t>SKU-6 is planned as the first DeepGrid part through the MIL-STD-883 screening flow. That is a plan and a design direction, not a qualification held.</a:t>
            </a:r>
          </a:p>
          <a:p xmlns:a="http://schemas.openxmlformats.org/drawingml/2006/main">
            <a:r>
              <a:t>Sources: product page record (sku6) headline, lede and specs; SKU-6 Architecture Guide, "What is SKU-6?"; applications status record (sku6); Technical Annex v3, sheet 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Three jobs sit in one part. It senses: each of four rails goes through an ESD-protected input, a 0.1%-matched polysilicon divider, a chopper-stabilised comparator with offset under 500 µV and 8 mV hysteresis, and an 8 µs digital deglitch counter. It decides: a maskable, latched fault matrix with a priority encoder, mask register and I²C registers. It signals and times: open-drain FAULT_N asserts before open-drain RESET_N, which has a trimmed 200 ms delay; there is a manual-reset input; and a windowed watchdog adjustable from 100 ms to 1.6 s catches a hung or runaway processor.</a:t>
            </a:r>
          </a:p>
          <a:p xmlns:a="http://schemas.openxmlformats.org/drawingml/2006/main">
            <a:r>
              <a:t>Rails are 5.0, 3.3, 1.8 and 1.2 or 0.9 V adjustable (product specification). The guide's comparator accuracy is plus or minus 1% on the two upper rails and plus or minus 2% on the two lower ones.</a:t>
            </a:r>
          </a:p>
          <a:p xmlns:a="http://schemas.openxmlformats.org/drawingml/2006/main">
            <a:r>
              <a:t>Sources: product page record (sku6) lede, blocks and specs; SKU-6 Architecture Guide, "What is SKU-6?" and "Architecture Overview" items 1 to 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why a supervisor earns its own die rather than a comparator and a timer from the parts bin. Each requirement forces one choice.</a:t>
            </a:r>
          </a:p>
          <a:p xmlns:a="http://schemas.openxmlformats.org/drawingml/2006/main">
            <a:r>
              <a:t>Threshold accuracy: thresholds accurate to a fraction of a percent need comparators with offset under 500 µV, which is why they are chopper-stabilised, and 0.1%-matched polysilicon dividers, trimmed once.</a:t>
            </a:r>
          </a:p>
          <a:p xmlns:a="http://schemas.openxmlformats.org/drawingml/2006/main">
            <a:r>
              <a:t>Noise immunity: a buck converter's ripple must not trip a reset, but a real brownout must. That is the 8 µs digital deglitch window between the comparator and the latch. The guide calls the deglitch counter the part that does both jobs.</a:t>
            </a:r>
          </a:p>
          <a:p xmlns:a="http://schemas.openxmlformats.org/drawingml/2006/main">
            <a:r>
              <a:t>Reference stability: a reference stable over the military temperature range needs a curvature-corrected bandgap at 10 ppm/°C. The guide notes the bandgap and trimmed polysilicon resistors are what make the threshold accuracy possible on a mature node.</a:t>
            </a:r>
          </a:p>
          <a:p xmlns:a="http://schemas.openxmlformats.org/drawingml/2006/main">
            <a:r>
              <a:t>Sources: product page record (sku6) physics; SKU-6 Architecture Guide, sense chain and reference sections; Technical Annex v3, sheet 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it by the numbers. 1: each rail enters through its divider. 2: the comparator and deglitch counter report a confirmed fault to the matrix. 3: the matrix latches it and drives FAULT_N, then RESET_N. 4: the trimmed bandgap sets every comparator threshold. 5: a missed or early watchdog kick times out to RESET_N.</a:t>
            </a:r>
          </a:p>
          <a:p xmlns:a="http://schemas.openxmlformats.org/drawingml/2006/main">
            <a:r>
              <a:t>Every path ends at the same place: one latched fault and one delayed reset. The deglitch counter is the reason a converter spike shorter than 8 µs never reaches the latch.</a:t>
            </a:r>
          </a:p>
          <a:p xmlns:a="http://schemas.openxmlformats.org/drawingml/2006/main">
            <a:r>
              <a:t>Where this differs from the annex sheet: structure follows sheet 7, but some values differ and this deck follows the product specification. The sheet shows the watchdog window as 1 ms / 10 ms; the product specification states adjustable 100 ms to 1.6 s. The sheet and the guide label rail 4 as 1V2; the product specification states 1.2 or 0.9 V adjustable. The guide and the sheet show an 8 MHz RC oscillator (plus or minus 2%, deglitch "8 µs at 8 MHz"); the product specification blocks state a 1 MHz oscillator, which is what is drawn here. Confirm the clock with the design team.</a:t>
            </a:r>
          </a:p>
          <a:p xmlns:a="http://schemas.openxmlformats.org/drawingml/2006/main">
            <a:r>
              <a:t>Sources: SKU-6 Architecture Guide, "Architecture Overview" and "Key Data Flows"; diagram spec scripts/sku-diagrams/specs.py (sku6); Technical Annex v3, sheet 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Two of these blocks exist for accuracy, two for timing.</a:t>
            </a:r>
          </a:p>
          <a:p xmlns:a="http://schemas.openxmlformats.org/drawingml/2006/main">
            <a:r>
              <a:t>Sense chain: switching noise must not trip a reset, yet a real fault must still be caught quickly; the deglitch counter does both. Each rail: ESD-protected input at 2 kV, 0.1%-matched polysilicon divider, chopper-stabilised comparator (plus or minus 1% on 5.0 and 3.3 V, plus or minus 2% on 1.8 and 1.2 V, 8 mV hysteresis), 8 µs digital deglitch counter.</a:t>
            </a:r>
          </a:p>
          <a:p xmlns:a="http://schemas.openxmlformats.org/drawingml/2006/main">
            <a:r>
              <a:t>Fault logic and outputs: the maskable fault matrix latches a confirmed fault; FAULT_N asserts before RESET_N so the system knows why it is about to reset. RESET_N has a trimmed 200 ms delay. The "announced before the board resets" phrasing is our reading of that ordering.</a:t>
            </a:r>
          </a:p>
          <a:p xmlns:a="http://schemas.openxmlformats.org/drawingml/2006/main">
            <a:r>
              <a:t>Reference and timebase: the bandgap and trimmed polysilicon resistors are what make the threshold accuracy possible on a mature node. 1.20 V, 10 ppm/°C, 5-bit OTP trim to plus or minus 0.5%. Oscillator: the product specification states 1 MHz; the guide states an 8 MHz RC oscillator at plus or minus 2% over −40 to 125 °C. This deck follows the product specification.</a:t>
            </a:r>
          </a:p>
          <a:p xmlns:a="http://schemas.openxmlformats.org/drawingml/2006/main">
            <a:r>
              <a:t>Watchdog: windowed, adjustable 100 ms to 1.6 s (product specification; the annex sheet shows 1 ms / 10 ms). A kick that is missed or arrives too early times out to RESET_N.</a:t>
            </a:r>
          </a:p>
          <a:p xmlns:a="http://schemas.openxmlformats.org/drawingml/2006/main">
            <a:r>
              <a:t>Sources: SKU-6 Architecture Guide, "Component" sections; product page record (sku6) blocks and specs.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Every choice buys accuracy or noise immunity and asks something in return; the costs are what to probe in evaluation.</a:t>
            </a:r>
          </a:p>
          <a:p xmlns:a="http://schemas.openxmlformats.org/drawingml/2006/main">
            <a:r>
              <a:t>Comparators: chopper stabilisation gets offset under 500 µV, but the chopper creates its own ripple; the design team's own question is what filtering removes it before the fault latch.</a:t>
            </a:r>
          </a:p>
          <a:p xmlns:a="http://schemas.openxmlformats.org/drawingml/2006/main">
            <a:r>
              <a:t>Dividers: 0.1%-matched polysilicon with a 5-bit one-time trim to plus or minus 0.5%. The open question is how far polysilicon drift moves the 0.1% ratio over twenty years at high temperature.</a:t>
            </a:r>
          </a:p>
          <a:p xmlns:a="http://schemas.openxmlformats.org/drawingml/2006/main">
            <a:r>
              <a:t>Deglitch: 8 µs rejects converter ripple, but it also delays every real fault by up to that window. Whether 8 µs is short enough to stop memory corruption before reset is the first evaluator question.</a:t>
            </a:r>
          </a:p>
          <a:p xmlns:a="http://schemas.openxmlformats.org/drawingml/2006/main">
            <a:r>
              <a:t>Latching: FAULT_N asserts before RESET_N and the cause is held in I²C registers; a latched fault needs an explicit clear, which system firmware must own.</a:t>
            </a:r>
          </a:p>
          <a:p xmlns:a="http://schemas.openxmlformats.org/drawingml/2006/main">
            <a:r>
              <a:t>Watchdog: windowed means an early kick is a fault too, which catches a runaway processor as well as a hung one.</a:t>
            </a:r>
          </a:p>
          <a:p xmlns:a="http://schemas.openxmlformats.org/drawingml/2006/main">
            <a:r>
              <a:t>The "what it costs" column is a fair reading of each named mechanism, not a measured penalty.</a:t>
            </a:r>
          </a:p>
          <a:p xmlns:a="http://schemas.openxmlformats.org/drawingml/2006/main">
            <a:r>
              <a:t>Sources: product page record (sku6) physics, specs and questions; SKU-6 Architecture Guide, component sections.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Walk the five steps. 1: each rail enters through its divider. 2: the comparator and deglitch counter report a confirmed fault to the matrix. 3: the matrix latches it and drives FAULT_N, then RESET_N. 4: the trimmed bandgap sets every comparator threshold. 5: a missed or early watchdog kick times out to RESET_N.</a:t>
            </a:r>
          </a:p>
          <a:p xmlns:a="http://schemas.openxmlformats.org/drawingml/2006/main">
            <a:r>
              <a:t>Steps 1 to 3 are the fault sequence; step 4 is the reference that makes every threshold accurate; step 5 is the second way to reach reset, through the processor's timing rather than a rail.</a:t>
            </a:r>
          </a:p>
          <a:p xmlns:a="http://schemas.openxmlformats.org/drawingml/2006/main">
            <a:r>
              <a:t>For a board designer: FAULT_N comes before RESET_N, RESET_N is delayed 200 ms, and a spike shorter than 8 µs is filtered out before the matrix.</a:t>
            </a:r>
          </a:p>
          <a:p xmlns:a="http://schemas.openxmlformats.org/drawingml/2006/main">
            <a:r>
              <a:t>Sources: SKU-6 Architecture Guide, "Key Data Flows" and output stage; product page record (sku6) blockNote; Technical Annex v3, sheet 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Every row is an architecture target from the product specification. None is a datasheet value and none is measured: SKU-6 has no silicon yet. Status is a planned cycle-1 or cycle-2 wafer run; the sensing chain's digital logic has run as circuit code on an FPGA.</a:t>
            </a:r>
          </a:p>
          <a:p xmlns:a="http://schemas.openxmlformats.org/drawingml/2006/main">
            <a:r>
              <a:t>The standard appears only as design direction. The MIL-STD-883K Class B screening flow is a target the design is developed toward, and SKU-6 is planned as the first part through it; no certificate exists for any DeepGrid part.</a:t>
            </a:r>
          </a:p>
          <a:p xmlns:a="http://schemas.openxmlformats.org/drawingml/2006/main">
            <a:r>
              <a:t>Where the annex sheet shows a different watchdog window (1 ms / 10 ms), the product specification value (100 ms to 1.6 s) applies; see slide 4 notes for the other differences.</a:t>
            </a:r>
          </a:p>
          <a:p xmlns:a="http://schemas.openxmlformats.org/drawingml/2006/main">
            <a:r>
              <a:t>Sources: product page record (sku6) specs and designedToward; SKU-6 Architecture Guide, "Designed toward"; applications status record (sku6).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four questions come from the design itself; they are what an evaluator should ask the team to answer with data.</a:t>
            </a:r>
          </a:p>
          <a:p xmlns:a="http://schemas.openxmlformats.org/drawingml/2006/main">
            <a:r>
              <a:t>1. Deglitch: is 8 µs long enough to ignore converter noise and short enough to stop memory corruption before reset? Bring your converter switching frequencies and your memory's brownout tolerance.</a:t>
            </a:r>
          </a:p>
          <a:p xmlns:a="http://schemas.openxmlformats.org/drawingml/2006/main">
            <a:r>
              <a:t>2. Chopper ripple: what filtering removes the chopper's own ripple before the fault latch?</a:t>
            </a:r>
          </a:p>
          <a:p xmlns:a="http://schemas.openxmlformats.org/drawingml/2006/main">
            <a:r>
              <a:t>3. Ladder ageing: how far does polysilicon drift move the 0.1% ratio over twenty years at high temperature?</a:t>
            </a:r>
          </a:p>
          <a:p xmlns:a="http://schemas.openxmlformats.org/drawingml/2006/main">
            <a:r>
              <a:t>4. Why this part first: what does taking SKU-6 through screening first establish for every part that follows?</a:t>
            </a:r>
          </a:p>
          <a:p xmlns:a="http://schemas.openxmlformats.org/drawingml/2006/main">
            <a:r>
              <a:t>Pre-silicon, none of these has a measured answer yet; that is exactly why they belong in the evaluation.</a:t>
            </a:r>
          </a:p>
          <a:p xmlns:a="http://schemas.openxmlformats.org/drawingml/2006/main">
            <a:r>
              <a:t>Sources: product page record (sku6) questions.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on the action. SKU-6 watches four rails with chopper-stabilised comparators on matched dividers, filters converter noise with an 8 µs deglitch, latches a real fault and announces it on FAULT_N before a 200 ms RESET_N, and runs a windowed watchdog on the processor. All figures are architecture targets; the part is pre-silicon, with a cycle-1 or cycle-2 wafer run planned and the MIL-STD-883 screening flow as its design direction.</a:t>
            </a:r>
          </a:p>
          <a:p xmlns:a="http://schemas.openxmlformats.org/drawingml/2006/main">
            <a:r>
              <a:t>The ask: send your rail list, converter switching frequencies and reset timing to group@deepgrid.in. The evaluation starts by checking the slide 8 targets against your board and putting the four questions from slide 9 to the design team.</a:t>
            </a:r>
          </a:p>
          <a:p xmlns:a="http://schemas.openxmlformats.org/drawingml/2006/main">
            <a:r>
              <a:t>Sources: product page record (sku6); applications status record (sku6); company contact (group@deepgrid.in).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1223be46aad43b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db47b160d2e40dc" /><Relationship Type="http://schemas.openxmlformats.org/officeDocument/2006/relationships/slideLayout" Target="/ppt/slideLayouts/slideLayout1.xml" Id="Re77b8eea9811435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77b8eea9811435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88e1584e3b148d8" /><Relationship Type="http://schemas.openxmlformats.org/officeDocument/2006/relationships/notesSlide" Target="/ppt/notesSlides/notesSlide1.xml" Id="R9e0f49d7b0624b5b"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0cd645903704afc" /><Relationship Type="http://schemas.openxmlformats.org/officeDocument/2006/relationships/notesSlide" Target="/ppt/notesSlides/notesSlide2.xml" Id="R9aeaa4c4a727408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bbe34b3ed1f468e" /><Relationship Type="http://schemas.openxmlformats.org/officeDocument/2006/relationships/notesSlide" Target="/ppt/notesSlides/notesSlide3.xml" Id="R6cee39926df7470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0153509ca1a42a5" /><Relationship Type="http://schemas.openxmlformats.org/officeDocument/2006/relationships/notesSlide" Target="/ppt/notesSlides/notesSlide4.xml" Id="R85ec0e1c30294ea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bfa9bbbf85b6498f" /><Relationship Type="http://schemas.openxmlformats.org/officeDocument/2006/relationships/notesSlide" Target="/ppt/notesSlides/notesSlide5.xml" Id="R75c28252b161454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3a2fe0068c314d0d" /><Relationship Type="http://schemas.openxmlformats.org/officeDocument/2006/relationships/notesSlide" Target="/ppt/notesSlides/notesSlide6.xml" Id="Rd712a0c7615447b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b015de56c9b4560" /><Relationship Type="http://schemas.openxmlformats.org/officeDocument/2006/relationships/notesSlide" Target="/ppt/notesSlides/notesSlide7.xml" Id="R537c8750ec1e428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b20523926a3475f" /><Relationship Type="http://schemas.openxmlformats.org/officeDocument/2006/relationships/notesSlide" Target="/ppt/notesSlides/notesSlide8.xml" Id="R23feb54fe77e4eb5"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121d83fac374580" /><Relationship Type="http://schemas.openxmlformats.org/officeDocument/2006/relationships/notesSlide" Target="/ppt/notesSlides/notesSlide9.xml" Id="R32d063bce5f0440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106a8e9a10d5477a" /><Relationship Type="http://schemas.openxmlformats.org/officeDocument/2006/relationships/notesSlide" Target="/ppt/notesSlides/notesSlide10.xml" Id="Rec3c095b761d438c"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7FD80A4F-0C11-48BD-A094-02846D79A44F}"/>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B037072-F6ED-4A79-A74C-1C9592FA7926}"/>
              </a:ext>
            </a:extLst>
          </p:cNvPr>
          <p:cNvSpPr>
            <a:spLocks xmlns:a="http://schemas.openxmlformats.org/drawingml/2006/main" noGrp="1"/>
          </p:cNvSpPr>
          <p:nvPr/>
        </p:nvSpPr>
        <p:spPr>
          <a:xfrm xmlns:a="http://schemas.openxmlformats.org/drawingml/2006/main">
            <a:off x="609600" y="609600"/>
            <a:ext cx="85725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DEEPGRID SEMI  ·  SKU-6  ·  QUAD-RAIL VOLTAGE SUPERVISOR</a:t>
            </a:r>
          </a:p>
        </p:txBody>
      </p:sp>
      <p:sp>
        <p:nvSpPr>
          <p:cNvPr id="3" name="">
            <a:extLst xmlns:a="http://schemas.openxmlformats.org/drawingml/2006/main">
              <a:ext uri="{FF2B5EF4-FFF2-40B4-BE49-F238E27FC236}">
                <a16:creationId xmlns:a16="http://schemas.microsoft.com/office/drawing/2014/main" id="{6F0097A0-D36B-4949-BB58-96101042FCF3}"/>
              </a:ext>
            </a:extLst>
          </p:cNvPr>
          <p:cNvSpPr>
            <a:spLocks xmlns:a="http://schemas.openxmlformats.org/drawingml/2006/main" noGrp="1"/>
          </p:cNvSpPr>
          <p:nvPr/>
        </p:nvSpPr>
        <p:spPr>
          <a:xfrm xmlns:a="http://schemas.openxmlformats.org/drawingml/2006/main">
            <a:off x="609600" y="952500"/>
            <a:ext cx="10096500" cy="1371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4425" b="1">
                <a:solidFill>
                  <a:srgbClr val="FFFFFF"/>
                </a:solidFill>
                <a:latin typeface="Georgia"/>
                <a:ea typeface="Georgia"/>
                <a:cs typeface="Georgia"/>
              </a:defRPr>
            </a:pPr>
            <a:r>
              <a:t>Watch four rails, ignore the noise, latch the fault</a:t>
            </a:r>
          </a:p>
        </p:txBody>
      </p:sp>
      <p:sp>
        <p:nvSpPr>
          <p:cNvPr id="4" name="">
            <a:extLst xmlns:a="http://schemas.openxmlformats.org/drawingml/2006/main">
              <a:ext uri="{FF2B5EF4-FFF2-40B4-BE49-F238E27FC236}">
                <a16:creationId xmlns:a16="http://schemas.microsoft.com/office/drawing/2014/main" id="{08B60BDA-0F40-43E9-9A75-0BEA1F4C7081}"/>
              </a:ext>
            </a:extLst>
          </p:cNvPr>
          <p:cNvSpPr>
            <a:spLocks xmlns:a="http://schemas.openxmlformats.org/drawingml/2006/main" noGrp="1"/>
          </p:cNvSpPr>
          <p:nvPr/>
        </p:nvSpPr>
        <p:spPr>
          <a:xfrm xmlns:a="http://schemas.openxmlformats.org/drawingml/2006/main">
            <a:off x="609600" y="2457450"/>
            <a:ext cx="1143000" cy="2857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200D00DB-C800-491E-8B7F-71156A53186F}"/>
              </a:ext>
            </a:extLst>
          </p:cNvPr>
          <p:cNvSpPr>
            <a:spLocks xmlns:a="http://schemas.openxmlformats.org/drawingml/2006/main" noGrp="1"/>
          </p:cNvSpPr>
          <p:nvPr/>
        </p:nvSpPr>
        <p:spPr>
          <a:xfrm xmlns:a="http://schemas.openxmlformats.org/drawingml/2006/main">
            <a:off x="609600" y="2667000"/>
            <a:ext cx="10096500" cy="6191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A9BACD"/>
                </a:solidFill>
                <a:latin typeface="Arial"/>
                <a:ea typeface="Arial"/>
                <a:cs typeface="Arial"/>
              </a:defRPr>
            </a:pPr>
            <a:r>
              <a:t>Architecture targets for a supervisor on 130 nm CMOS (prototype) and 180 nm (production): chopper-stabilised comparators, matched dividers, an 8 µs deglitch, a latched fault and a windowed watchdog. Planned as the first part through the MIL-STD-883 screening flow.</a:t>
            </a:r>
          </a:p>
        </p:txBody>
      </p:sp>
      <p:sp>
        <p:nvSpPr>
          <p:cNvPr id="6" name="">
            <a:extLst xmlns:a="http://schemas.openxmlformats.org/drawingml/2006/main">
              <a:ext uri="{FF2B5EF4-FFF2-40B4-BE49-F238E27FC236}">
                <a16:creationId xmlns:a16="http://schemas.microsoft.com/office/drawing/2014/main" id="{327CCCEB-2C0E-44E8-A5A7-F69D801F8110}"/>
              </a:ext>
            </a:extLst>
          </p:cNvPr>
          <p:cNvSpPr>
            <a:spLocks xmlns:a="http://schemas.openxmlformats.org/drawingml/2006/main" noGrp="1"/>
          </p:cNvSpPr>
          <p:nvPr/>
        </p:nvSpPr>
        <p:spPr>
          <a:xfrm xmlns:a="http://schemas.openxmlformats.org/drawingml/2006/main">
            <a:off x="609600" y="3457575"/>
            <a:ext cx="5334000" cy="323850"/>
          </a:xfrm>
          <a:prstGeom xmlns:a="http://schemas.openxmlformats.org/drawingml/2006/main" prst="rect">
            <a:avLst/>
          </a:prstGeom>
          <a:solidFill xmlns:a="http://schemas.openxmlformats.org/drawingml/2006/main">
            <a:srgbClr val="3A2A0A"/>
          </a:solidFill>
          <a:ln xmlns:a="http://schemas.openxmlformats.org/drawingml/2006/main" w="9525">
            <a:solidFill>
              <a:srgbClr val="D97706"/>
            </a:solidFill>
            <a:prstDash val="solid"/>
          </a:ln>
        </p:spPr>
      </p:sp>
      <p:sp>
        <p:nvSpPr>
          <p:cNvPr id="7" name="">
            <a:extLst xmlns:a="http://schemas.openxmlformats.org/drawingml/2006/main">
              <a:ext uri="{FF2B5EF4-FFF2-40B4-BE49-F238E27FC236}">
                <a16:creationId xmlns:a16="http://schemas.microsoft.com/office/drawing/2014/main" id="{F950557B-9B44-4030-B364-6F374918C888}"/>
              </a:ext>
            </a:extLst>
          </p:cNvPr>
          <p:cNvSpPr>
            <a:spLocks xmlns:a="http://schemas.openxmlformats.org/drawingml/2006/main" noGrp="1"/>
          </p:cNvSpPr>
          <p:nvPr/>
        </p:nvSpPr>
        <p:spPr>
          <a:xfrm xmlns:a="http://schemas.openxmlformats.org/drawingml/2006/main">
            <a:off x="723900" y="3543300"/>
            <a:ext cx="5143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b="1">
                <a:solidFill>
                  <a:srgbClr val="FCD9A0"/>
                </a:solidFill>
                <a:latin typeface="Arial"/>
                <a:ea typeface="Arial"/>
                <a:cs typeface="Arial"/>
              </a:defRPr>
            </a:pPr>
            <a:r>
              <a:t>PRE-SILICON  ·  EVERY FIGURE IS A DESIGN TARGET, NOT A MEASUREMENT</a:t>
            </a:r>
          </a:p>
        </p:txBody>
      </p:sp>
      <p:sp>
        <p:nvSpPr>
          <p:cNvPr id="8" name="">
            <a:extLst xmlns:a="http://schemas.openxmlformats.org/drawingml/2006/main">
              <a:ext uri="{FF2B5EF4-FFF2-40B4-BE49-F238E27FC236}">
                <a16:creationId xmlns:a16="http://schemas.microsoft.com/office/drawing/2014/main" id="{F24EE25D-9A84-48FA-A962-4AA14619F808}"/>
              </a:ext>
            </a:extLst>
          </p:cNvPr>
          <p:cNvSpPr>
            <a:spLocks xmlns:a="http://schemas.openxmlformats.org/drawingml/2006/main" noGrp="1"/>
          </p:cNvSpPr>
          <p:nvPr/>
        </p:nvSpPr>
        <p:spPr>
          <a:xfrm xmlns:a="http://schemas.openxmlformats.org/drawingml/2006/main">
            <a:off x="609600" y="4591050"/>
            <a:ext cx="2600325" cy="1457325"/>
          </a:xfrm>
          <a:prstGeom xmlns:a="http://schemas.openxmlformats.org/drawingml/2006/main" prst="rect">
            <a:avLst/>
          </a:prstGeom>
          <a:solidFill xmlns:a="http://schemas.openxmlformats.org/drawingml/2006/main">
            <a:srgbClr val="12243A"/>
          </a:solidFill>
          <a:ln xmlns:a="http://schemas.openxmlformats.org/drawingml/2006/main" w="9525">
            <a:solidFill>
              <a:srgbClr val="23364C"/>
            </a:solidFill>
            <a:prstDash val="solid"/>
          </a:ln>
        </p:spPr>
      </p:sp>
      <p:sp>
        <p:nvSpPr>
          <p:cNvPr id="9" name="">
            <a:extLst xmlns:a="http://schemas.openxmlformats.org/drawingml/2006/main">
              <a:ext uri="{FF2B5EF4-FFF2-40B4-BE49-F238E27FC236}">
                <a16:creationId xmlns:a16="http://schemas.microsoft.com/office/drawing/2014/main" id="{E4C0177C-D5CF-4ED8-A421-745517501494}"/>
              </a:ext>
            </a:extLst>
          </p:cNvPr>
          <p:cNvSpPr>
            <a:spLocks xmlns:a="http://schemas.openxmlformats.org/drawingml/2006/main" noGrp="1"/>
          </p:cNvSpPr>
          <p:nvPr/>
        </p:nvSpPr>
        <p:spPr>
          <a:xfrm xmlns:a="http://schemas.openxmlformats.org/drawingml/2006/main">
            <a:off x="742950" y="4762500"/>
            <a:ext cx="2333625" cy="4762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3000" b="1">
                <a:solidFill>
                  <a:srgbClr val="00B4D8"/>
                </a:solidFill>
                <a:latin typeface="Georgia"/>
                <a:ea typeface="Georgia"/>
                <a:cs typeface="Georgia"/>
              </a:defRPr>
            </a:pPr>
            <a:r>
              <a:t>4 rails</a:t>
            </a:r>
          </a:p>
        </p:txBody>
      </p:sp>
      <p:sp>
        <p:nvSpPr>
          <p:cNvPr id="10" name="">
            <a:extLst xmlns:a="http://schemas.openxmlformats.org/drawingml/2006/main">
              <a:ext uri="{FF2B5EF4-FFF2-40B4-BE49-F238E27FC236}">
                <a16:creationId xmlns:a16="http://schemas.microsoft.com/office/drawing/2014/main" id="{59AF77EC-B459-4EF3-B668-3AFA92BB153F}"/>
              </a:ext>
            </a:extLst>
          </p:cNvPr>
          <p:cNvSpPr>
            <a:spLocks xmlns:a="http://schemas.openxmlformats.org/drawingml/2006/main" noGrp="1"/>
          </p:cNvSpPr>
          <p:nvPr/>
        </p:nvSpPr>
        <p:spPr>
          <a:xfrm xmlns:a="http://schemas.openxmlformats.org/drawingml/2006/main">
            <a:off x="742950" y="5295900"/>
            <a:ext cx="2333625"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SUPERVISED INPUTS</a:t>
            </a:r>
          </a:p>
        </p:txBody>
      </p:sp>
      <p:sp>
        <p:nvSpPr>
          <p:cNvPr id="11" name="">
            <a:extLst xmlns:a="http://schemas.openxmlformats.org/drawingml/2006/main">
              <a:ext uri="{FF2B5EF4-FFF2-40B4-BE49-F238E27FC236}">
                <a16:creationId xmlns:a16="http://schemas.microsoft.com/office/drawing/2014/main" id="{306B56E0-6FD5-4271-98DB-AD2000B016BD}"/>
              </a:ext>
            </a:extLst>
          </p:cNvPr>
          <p:cNvSpPr>
            <a:spLocks xmlns:a="http://schemas.openxmlformats.org/drawingml/2006/main" noGrp="1"/>
          </p:cNvSpPr>
          <p:nvPr/>
        </p:nvSpPr>
        <p:spPr>
          <a:xfrm xmlns:a="http://schemas.openxmlformats.org/drawingml/2006/main">
            <a:off x="742950" y="5562600"/>
            <a:ext cx="2333625" cy="3333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A9BACD"/>
                </a:solidFill>
                <a:latin typeface="Arial"/>
                <a:ea typeface="Arial"/>
                <a:cs typeface="Arial"/>
              </a:defRPr>
            </a:pPr>
            <a:r>
              <a:t>5.0, 3.3, 1.8 and 1.2/0.9 V adjustable</a:t>
            </a:r>
          </a:p>
        </p:txBody>
      </p:sp>
      <p:sp>
        <p:nvSpPr>
          <p:cNvPr id="12" name="">
            <a:extLst xmlns:a="http://schemas.openxmlformats.org/drawingml/2006/main">
              <a:ext uri="{FF2B5EF4-FFF2-40B4-BE49-F238E27FC236}">
                <a16:creationId xmlns:a16="http://schemas.microsoft.com/office/drawing/2014/main" id="{D21F8D95-6897-4907-AB94-2FF7DCDB9F06}"/>
              </a:ext>
            </a:extLst>
          </p:cNvPr>
          <p:cNvSpPr>
            <a:spLocks xmlns:a="http://schemas.openxmlformats.org/drawingml/2006/main" noGrp="1"/>
          </p:cNvSpPr>
          <p:nvPr/>
        </p:nvSpPr>
        <p:spPr>
          <a:xfrm xmlns:a="http://schemas.openxmlformats.org/drawingml/2006/main">
            <a:off x="3400425" y="4591050"/>
            <a:ext cx="2600325" cy="1457325"/>
          </a:xfrm>
          <a:prstGeom xmlns:a="http://schemas.openxmlformats.org/drawingml/2006/main" prst="rect">
            <a:avLst/>
          </a:prstGeom>
          <a:solidFill xmlns:a="http://schemas.openxmlformats.org/drawingml/2006/main">
            <a:srgbClr val="12243A"/>
          </a:solidFill>
          <a:ln xmlns:a="http://schemas.openxmlformats.org/drawingml/2006/main" w="9525">
            <a:solidFill>
              <a:srgbClr val="23364C"/>
            </a:solidFill>
            <a:prstDash val="solid"/>
          </a:ln>
        </p:spPr>
      </p:sp>
      <p:sp>
        <p:nvSpPr>
          <p:cNvPr id="13" name="">
            <a:extLst xmlns:a="http://schemas.openxmlformats.org/drawingml/2006/main">
              <a:ext uri="{FF2B5EF4-FFF2-40B4-BE49-F238E27FC236}">
                <a16:creationId xmlns:a16="http://schemas.microsoft.com/office/drawing/2014/main" id="{9AC9729A-8D3E-42BA-8544-965AF49B7046}"/>
              </a:ext>
            </a:extLst>
          </p:cNvPr>
          <p:cNvSpPr>
            <a:spLocks xmlns:a="http://schemas.openxmlformats.org/drawingml/2006/main" noGrp="1"/>
          </p:cNvSpPr>
          <p:nvPr/>
        </p:nvSpPr>
        <p:spPr>
          <a:xfrm xmlns:a="http://schemas.openxmlformats.org/drawingml/2006/main">
            <a:off x="3533775" y="4762500"/>
            <a:ext cx="2333625" cy="4762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3000" b="1">
                <a:solidFill>
                  <a:srgbClr val="00B4D8"/>
                </a:solidFill>
                <a:latin typeface="Georgia"/>
                <a:ea typeface="Georgia"/>
                <a:cs typeface="Georgia"/>
              </a:defRPr>
            </a:pPr>
            <a:r>
              <a:t>&lt;500 µV</a:t>
            </a:r>
          </a:p>
        </p:txBody>
      </p:sp>
      <p:sp>
        <p:nvSpPr>
          <p:cNvPr id="14" name="">
            <a:extLst xmlns:a="http://schemas.openxmlformats.org/drawingml/2006/main">
              <a:ext uri="{FF2B5EF4-FFF2-40B4-BE49-F238E27FC236}">
                <a16:creationId xmlns:a16="http://schemas.microsoft.com/office/drawing/2014/main" id="{7600C701-1435-435D-9B78-B8990A2CE9E7}"/>
              </a:ext>
            </a:extLst>
          </p:cNvPr>
          <p:cNvSpPr>
            <a:spLocks xmlns:a="http://schemas.openxmlformats.org/drawingml/2006/main" noGrp="1"/>
          </p:cNvSpPr>
          <p:nvPr/>
        </p:nvSpPr>
        <p:spPr>
          <a:xfrm xmlns:a="http://schemas.openxmlformats.org/drawingml/2006/main">
            <a:off x="3533775" y="5295900"/>
            <a:ext cx="2333625"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COMPARATOR OFFSET</a:t>
            </a:r>
          </a:p>
        </p:txBody>
      </p:sp>
      <p:sp>
        <p:nvSpPr>
          <p:cNvPr id="15" name="">
            <a:extLst xmlns:a="http://schemas.openxmlformats.org/drawingml/2006/main">
              <a:ext uri="{FF2B5EF4-FFF2-40B4-BE49-F238E27FC236}">
                <a16:creationId xmlns:a16="http://schemas.microsoft.com/office/drawing/2014/main" id="{03A40EF3-B9D4-4FD3-AB67-26B7E7688FA9}"/>
              </a:ext>
            </a:extLst>
          </p:cNvPr>
          <p:cNvSpPr>
            <a:spLocks xmlns:a="http://schemas.openxmlformats.org/drawingml/2006/main" noGrp="1"/>
          </p:cNvSpPr>
          <p:nvPr/>
        </p:nvSpPr>
        <p:spPr>
          <a:xfrm xmlns:a="http://schemas.openxmlformats.org/drawingml/2006/main">
            <a:off x="3533775" y="5562600"/>
            <a:ext cx="2333625" cy="3333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A9BACD"/>
                </a:solidFill>
                <a:latin typeface="Arial"/>
                <a:ea typeface="Arial"/>
                <a:cs typeface="Arial"/>
              </a:defRPr>
            </a:pPr>
            <a:r>
              <a:t>Chopper-stabilised, on 0.1%-matched dividers</a:t>
            </a:r>
          </a:p>
        </p:txBody>
      </p:sp>
      <p:sp>
        <p:nvSpPr>
          <p:cNvPr id="16" name="">
            <a:extLst xmlns:a="http://schemas.openxmlformats.org/drawingml/2006/main">
              <a:ext uri="{FF2B5EF4-FFF2-40B4-BE49-F238E27FC236}">
                <a16:creationId xmlns:a16="http://schemas.microsoft.com/office/drawing/2014/main" id="{CEBABF59-362A-4CBB-B9B2-F7E3CC956E0E}"/>
              </a:ext>
            </a:extLst>
          </p:cNvPr>
          <p:cNvSpPr>
            <a:spLocks xmlns:a="http://schemas.openxmlformats.org/drawingml/2006/main" noGrp="1"/>
          </p:cNvSpPr>
          <p:nvPr/>
        </p:nvSpPr>
        <p:spPr>
          <a:xfrm xmlns:a="http://schemas.openxmlformats.org/drawingml/2006/main">
            <a:off x="6191250" y="4591050"/>
            <a:ext cx="2600325" cy="1457325"/>
          </a:xfrm>
          <a:prstGeom xmlns:a="http://schemas.openxmlformats.org/drawingml/2006/main" prst="rect">
            <a:avLst/>
          </a:prstGeom>
          <a:solidFill xmlns:a="http://schemas.openxmlformats.org/drawingml/2006/main">
            <a:srgbClr val="12243A"/>
          </a:solidFill>
          <a:ln xmlns:a="http://schemas.openxmlformats.org/drawingml/2006/main" w="9525">
            <a:solidFill>
              <a:srgbClr val="23364C"/>
            </a:solidFill>
            <a:prstDash val="solid"/>
          </a:ln>
        </p:spPr>
      </p:sp>
      <p:sp>
        <p:nvSpPr>
          <p:cNvPr id="17" name="">
            <a:extLst xmlns:a="http://schemas.openxmlformats.org/drawingml/2006/main">
              <a:ext uri="{FF2B5EF4-FFF2-40B4-BE49-F238E27FC236}">
                <a16:creationId xmlns:a16="http://schemas.microsoft.com/office/drawing/2014/main" id="{7402A35B-6A36-4BD6-B8E5-37D8E2D0A8DB}"/>
              </a:ext>
            </a:extLst>
          </p:cNvPr>
          <p:cNvSpPr>
            <a:spLocks xmlns:a="http://schemas.openxmlformats.org/drawingml/2006/main" noGrp="1"/>
          </p:cNvSpPr>
          <p:nvPr/>
        </p:nvSpPr>
        <p:spPr>
          <a:xfrm xmlns:a="http://schemas.openxmlformats.org/drawingml/2006/main">
            <a:off x="6324600" y="4762500"/>
            <a:ext cx="2333625" cy="4762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3000" b="1">
                <a:solidFill>
                  <a:srgbClr val="00B4D8"/>
                </a:solidFill>
                <a:latin typeface="Georgia"/>
                <a:ea typeface="Georgia"/>
                <a:cs typeface="Georgia"/>
              </a:defRPr>
            </a:pPr>
            <a:r>
              <a:t>8 µs</a:t>
            </a:r>
          </a:p>
        </p:txBody>
      </p:sp>
      <p:sp>
        <p:nvSpPr>
          <p:cNvPr id="18" name="">
            <a:extLst xmlns:a="http://schemas.openxmlformats.org/drawingml/2006/main">
              <a:ext uri="{FF2B5EF4-FFF2-40B4-BE49-F238E27FC236}">
                <a16:creationId xmlns:a16="http://schemas.microsoft.com/office/drawing/2014/main" id="{9958960B-1BAB-4A99-BE6F-FA9DDDAA1A25}"/>
              </a:ext>
            </a:extLst>
          </p:cNvPr>
          <p:cNvSpPr>
            <a:spLocks xmlns:a="http://schemas.openxmlformats.org/drawingml/2006/main" noGrp="1"/>
          </p:cNvSpPr>
          <p:nvPr/>
        </p:nvSpPr>
        <p:spPr>
          <a:xfrm xmlns:a="http://schemas.openxmlformats.org/drawingml/2006/main">
            <a:off x="6324600" y="5295900"/>
            <a:ext cx="2333625"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DIGITAL DEGLITCH</a:t>
            </a:r>
          </a:p>
        </p:txBody>
      </p:sp>
      <p:sp>
        <p:nvSpPr>
          <p:cNvPr id="19" name="">
            <a:extLst xmlns:a="http://schemas.openxmlformats.org/drawingml/2006/main">
              <a:ext uri="{FF2B5EF4-FFF2-40B4-BE49-F238E27FC236}">
                <a16:creationId xmlns:a16="http://schemas.microsoft.com/office/drawing/2014/main" id="{3284762D-641E-4445-8796-D9E1E8A31BF0}"/>
              </a:ext>
            </a:extLst>
          </p:cNvPr>
          <p:cNvSpPr>
            <a:spLocks xmlns:a="http://schemas.openxmlformats.org/drawingml/2006/main" noGrp="1"/>
          </p:cNvSpPr>
          <p:nvPr/>
        </p:nvSpPr>
        <p:spPr>
          <a:xfrm xmlns:a="http://schemas.openxmlformats.org/drawingml/2006/main">
            <a:off x="6324600" y="5562600"/>
            <a:ext cx="2333625" cy="3333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A9BACD"/>
                </a:solidFill>
                <a:latin typeface="Arial"/>
                <a:ea typeface="Arial"/>
                <a:cs typeface="Arial"/>
              </a:defRPr>
            </a:pPr>
            <a:r>
              <a:t>Converter ripple ignored; a real brownout latched</a:t>
            </a:r>
          </a:p>
        </p:txBody>
      </p:sp>
      <p:sp>
        <p:nvSpPr>
          <p:cNvPr id="20" name="">
            <a:extLst xmlns:a="http://schemas.openxmlformats.org/drawingml/2006/main">
              <a:ext uri="{FF2B5EF4-FFF2-40B4-BE49-F238E27FC236}">
                <a16:creationId xmlns:a16="http://schemas.microsoft.com/office/drawing/2014/main" id="{315EEF2B-09A1-4B42-9833-9BE35D430292}"/>
              </a:ext>
            </a:extLst>
          </p:cNvPr>
          <p:cNvSpPr>
            <a:spLocks xmlns:a="http://schemas.openxmlformats.org/drawingml/2006/main" noGrp="1"/>
          </p:cNvSpPr>
          <p:nvPr/>
        </p:nvSpPr>
        <p:spPr>
          <a:xfrm xmlns:a="http://schemas.openxmlformats.org/drawingml/2006/main">
            <a:off x="8982075" y="4591050"/>
            <a:ext cx="2600325" cy="1457325"/>
          </a:xfrm>
          <a:prstGeom xmlns:a="http://schemas.openxmlformats.org/drawingml/2006/main" prst="rect">
            <a:avLst/>
          </a:prstGeom>
          <a:solidFill xmlns:a="http://schemas.openxmlformats.org/drawingml/2006/main">
            <a:srgbClr val="12243A"/>
          </a:solidFill>
          <a:ln xmlns:a="http://schemas.openxmlformats.org/drawingml/2006/main" w="9525">
            <a:solidFill>
              <a:srgbClr val="23364C"/>
            </a:solidFill>
            <a:prstDash val="solid"/>
          </a:ln>
        </p:spPr>
      </p:sp>
      <p:sp>
        <p:nvSpPr>
          <p:cNvPr id="21" name="">
            <a:extLst xmlns:a="http://schemas.openxmlformats.org/drawingml/2006/main">
              <a:ext uri="{FF2B5EF4-FFF2-40B4-BE49-F238E27FC236}">
                <a16:creationId xmlns:a16="http://schemas.microsoft.com/office/drawing/2014/main" id="{1C02180A-ED33-4430-BE71-ADDC36803CF4}"/>
              </a:ext>
            </a:extLst>
          </p:cNvPr>
          <p:cNvSpPr>
            <a:spLocks xmlns:a="http://schemas.openxmlformats.org/drawingml/2006/main" noGrp="1"/>
          </p:cNvSpPr>
          <p:nvPr/>
        </p:nvSpPr>
        <p:spPr>
          <a:xfrm xmlns:a="http://schemas.openxmlformats.org/drawingml/2006/main">
            <a:off x="9115425" y="4762500"/>
            <a:ext cx="2333625" cy="4762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3000" b="1">
                <a:solidFill>
                  <a:srgbClr val="00B4D8"/>
                </a:solidFill>
                <a:latin typeface="Georgia"/>
                <a:ea typeface="Georgia"/>
                <a:cs typeface="Georgia"/>
              </a:defRPr>
            </a:pPr>
            <a:r>
              <a:t>10 ppm/°C</a:t>
            </a:r>
          </a:p>
        </p:txBody>
      </p:sp>
      <p:sp>
        <p:nvSpPr>
          <p:cNvPr id="22" name="">
            <a:extLst xmlns:a="http://schemas.openxmlformats.org/drawingml/2006/main">
              <a:ext uri="{FF2B5EF4-FFF2-40B4-BE49-F238E27FC236}">
                <a16:creationId xmlns:a16="http://schemas.microsoft.com/office/drawing/2014/main" id="{259DF1F9-4E57-4585-B4B5-7AEA89B9E0B0}"/>
              </a:ext>
            </a:extLst>
          </p:cNvPr>
          <p:cNvSpPr>
            <a:spLocks xmlns:a="http://schemas.openxmlformats.org/drawingml/2006/main" noGrp="1"/>
          </p:cNvSpPr>
          <p:nvPr/>
        </p:nvSpPr>
        <p:spPr>
          <a:xfrm xmlns:a="http://schemas.openxmlformats.org/drawingml/2006/main">
            <a:off x="9115425" y="5295900"/>
            <a:ext cx="2333625"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REFERENCE DRIFT</a:t>
            </a:r>
          </a:p>
        </p:txBody>
      </p:sp>
      <p:sp>
        <p:nvSpPr>
          <p:cNvPr id="23" name="">
            <a:extLst xmlns:a="http://schemas.openxmlformats.org/drawingml/2006/main">
              <a:ext uri="{FF2B5EF4-FFF2-40B4-BE49-F238E27FC236}">
                <a16:creationId xmlns:a16="http://schemas.microsoft.com/office/drawing/2014/main" id="{A6B860FA-4815-4F9D-B53E-42CE3BBC07D0}"/>
              </a:ext>
            </a:extLst>
          </p:cNvPr>
          <p:cNvSpPr>
            <a:spLocks xmlns:a="http://schemas.openxmlformats.org/drawingml/2006/main" noGrp="1"/>
          </p:cNvSpPr>
          <p:nvPr/>
        </p:nvSpPr>
        <p:spPr>
          <a:xfrm xmlns:a="http://schemas.openxmlformats.org/drawingml/2006/main">
            <a:off x="9115425" y="5562600"/>
            <a:ext cx="2333625" cy="3333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A9BACD"/>
                </a:solidFill>
                <a:latin typeface="Arial"/>
                <a:ea typeface="Arial"/>
                <a:cs typeface="Arial"/>
              </a:defRPr>
            </a:pPr>
            <a:r>
              <a:t>Curvature-corrected bandgap, OTP trim</a:t>
            </a:r>
          </a:p>
        </p:txBody>
      </p:sp>
      <p:sp>
        <p:nvSpPr>
          <p:cNvPr id="24" name="">
            <a:extLst xmlns:a="http://schemas.openxmlformats.org/drawingml/2006/main">
              <a:ext uri="{FF2B5EF4-FFF2-40B4-BE49-F238E27FC236}">
                <a16:creationId xmlns:a16="http://schemas.microsoft.com/office/drawing/2014/main" id="{F77F0BF7-51BD-45C6-A122-08ECBA05C997}"/>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23364C"/>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64B6D4CC-F16A-4D81-864D-0AC463118E20}"/>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8FA2B7"/>
                </a:solidFill>
                <a:latin typeface="Arial"/>
                <a:ea typeface="Arial"/>
                <a:cs typeface="Arial"/>
              </a:defRPr>
            </a:pPr>
            <a:r>
              <a:t>DEEPGRID SEMI  ·  SKU-6 QUAD-RAIL VOLTAGE SUPERVISOR  ·  ARCHITECTURE TARGETS, PRE-SILICON  ·  OCTOBER 2026</a:t>
            </a:r>
          </a:p>
        </p:txBody>
      </p:sp>
      <p:sp>
        <p:nvSpPr>
          <p:cNvPr id="26" name="">
            <a:extLst xmlns:a="http://schemas.openxmlformats.org/drawingml/2006/main">
              <a:ext uri="{FF2B5EF4-FFF2-40B4-BE49-F238E27FC236}">
                <a16:creationId xmlns:a16="http://schemas.microsoft.com/office/drawing/2014/main" id="{07A63674-996D-42BC-946A-19BAC61F1B1D}"/>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8FA2B7"/>
                </a:solidFill>
                <a:latin typeface="Arial"/>
                <a:ea typeface="Arial"/>
                <a:cs typeface="Arial"/>
              </a:defRPr>
            </a:pPr>
            <a:r>
              <a:t>01</a:t>
            </a:r>
          </a:p>
        </p:txBody>
      </p:sp>
    </p:spTree>
    <p:extLst>
      <p:ext uri="{BB962C8B-B14F-4D97-AF65-F5344CB8AC3E}">
        <p14:creationId xmlns:p14="http://schemas.microsoft.com/office/powerpoint/2010/main" val="648072737"/>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39" name="">
            <a:extLst xmlns:a="http://schemas.openxmlformats.org/drawingml/2006/main">
              <a:ext uri="{FF2B5EF4-FFF2-40B4-BE49-F238E27FC236}">
                <a16:creationId xmlns:a16="http://schemas.microsoft.com/office/drawing/2014/main" id="{2F340545-D1D1-4D99-9F12-64971D25BEC5}"/>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9F5ABD8-E85F-41F0-ADDF-98492257A215}"/>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01 · WHAT IT IS</a:t>
            </a:r>
          </a:p>
        </p:txBody>
      </p:sp>
      <p:sp>
        <p:nvSpPr>
          <p:cNvPr id="3" name="">
            <a:extLst xmlns:a="http://schemas.openxmlformats.org/drawingml/2006/main">
              <a:ext uri="{FF2B5EF4-FFF2-40B4-BE49-F238E27FC236}">
                <a16:creationId xmlns:a16="http://schemas.microsoft.com/office/drawing/2014/main" id="{3A1D1D6D-D2B1-4F53-8310-F7EDDB3A6CC4}"/>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One part watches four rails and the processor</a:t>
            </a:r>
          </a:p>
        </p:txBody>
      </p:sp>
      <p:sp>
        <p:nvSpPr>
          <p:cNvPr id="4" name="">
            <a:extLst xmlns:a="http://schemas.openxmlformats.org/drawingml/2006/main">
              <a:ext uri="{FF2B5EF4-FFF2-40B4-BE49-F238E27FC236}">
                <a16:creationId xmlns:a16="http://schemas.microsoft.com/office/drawing/2014/main" id="{F79AB8CD-8D26-4083-BBAA-4D3F008E9CBA}"/>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SKU-6 senses each rail, decides whether a crossing is a real fault, and tells the system it happened.</a:t>
            </a:r>
          </a:p>
        </p:txBody>
      </p:sp>
      <p:sp>
        <p:nvSpPr>
          <p:cNvPr id="5" name="">
            <a:extLst xmlns:a="http://schemas.openxmlformats.org/drawingml/2006/main">
              <a:ext uri="{FF2B5EF4-FFF2-40B4-BE49-F238E27FC236}">
                <a16:creationId xmlns:a16="http://schemas.microsoft.com/office/drawing/2014/main" id="{046603C7-FD7A-4B50-8DD4-7E35E0757E2E}"/>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EAF48D1-A79C-45BF-8470-2470001EE41F}"/>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F410B69C-BE98-49B2-AE19-CB715E9DE6BD}"/>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SKU-6 QUAD-RAIL VOLTAGE SUPERVISOR  ·  ARCHITECTURE TARGETS, PRE-SILICON  ·  OCTOBER 2026</a:t>
            </a:r>
          </a:p>
        </p:txBody>
      </p:sp>
      <p:sp>
        <p:nvSpPr>
          <p:cNvPr id="8" name="">
            <a:extLst xmlns:a="http://schemas.openxmlformats.org/drawingml/2006/main">
              <a:ext uri="{FF2B5EF4-FFF2-40B4-BE49-F238E27FC236}">
                <a16:creationId xmlns:a16="http://schemas.microsoft.com/office/drawing/2014/main" id="{2F0D2531-F5E3-41E8-B2C1-672FBFC792F3}"/>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02</a:t>
            </a:r>
          </a:p>
        </p:txBody>
      </p:sp>
      <p:sp>
        <p:nvSpPr>
          <p:cNvPr id="9" name="">
            <a:extLst xmlns:a="http://schemas.openxmlformats.org/drawingml/2006/main">
              <a:ext uri="{FF2B5EF4-FFF2-40B4-BE49-F238E27FC236}">
                <a16:creationId xmlns:a16="http://schemas.microsoft.com/office/drawing/2014/main" id="{0DCC0BC5-11AF-42F2-911C-F3B77F788617}"/>
              </a:ext>
            </a:extLst>
          </p:cNvPr>
          <p:cNvSpPr>
            <a:spLocks xmlns:a="http://schemas.openxmlformats.org/drawingml/2006/main" noGrp="1"/>
          </p:cNvSpPr>
          <p:nvPr/>
        </p:nvSpPr>
        <p:spPr>
          <a:xfrm xmlns:a="http://schemas.openxmlformats.org/drawingml/2006/main">
            <a:off x="457200" y="1676400"/>
            <a:ext cx="3606800" cy="1800225"/>
          </a:xfrm>
          <a:prstGeom xmlns:a="http://schemas.openxmlformats.org/drawingml/2006/main" prst="roundRect">
            <a:avLst>
              <a:gd name="adj" fmla="val 4233"/>
            </a:avLst>
          </a:prstGeom>
          <a:solidFill xmlns:a="http://schemas.openxmlformats.org/drawingml/2006/main">
            <a:srgbClr val="FFFFFF"/>
          </a:solidFill>
          <a:ln xmlns:a="http://schemas.openxmlformats.org/drawingml/2006/main" w="9525">
            <a:solidFill>
              <a:srgbClr val="E2E8F0"/>
            </a:solidFill>
            <a:prstDash val="solid"/>
          </a:ln>
        </p:spPr>
      </p:sp>
      <p:sp>
        <p:nvSpPr>
          <p:cNvPr id="10" name="">
            <a:extLst xmlns:a="http://schemas.openxmlformats.org/drawingml/2006/main">
              <a:ext uri="{FF2B5EF4-FFF2-40B4-BE49-F238E27FC236}">
                <a16:creationId xmlns:a16="http://schemas.microsoft.com/office/drawing/2014/main" id="{05C00676-3165-47DE-9074-EF2AFF62EAFB}"/>
              </a:ext>
            </a:extLst>
          </p:cNvPr>
          <p:cNvSpPr>
            <a:spLocks xmlns:a="http://schemas.openxmlformats.org/drawingml/2006/main" noGrp="1"/>
          </p:cNvSpPr>
          <p:nvPr/>
        </p:nvSpPr>
        <p:spPr>
          <a:xfrm xmlns:a="http://schemas.openxmlformats.org/drawingml/2006/main">
            <a:off x="457200" y="1676400"/>
            <a:ext cx="57150" cy="180022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0D9FF926-A775-46F6-B2E9-EB3C369A65F7}"/>
              </a:ext>
            </a:extLst>
          </p:cNvPr>
          <p:cNvSpPr>
            <a:spLocks xmlns:a="http://schemas.openxmlformats.org/drawingml/2006/main" noGrp="1"/>
          </p:cNvSpPr>
          <p:nvPr/>
        </p:nvSpPr>
        <p:spPr>
          <a:xfrm xmlns:a="http://schemas.openxmlformats.org/drawingml/2006/main">
            <a:off x="685800" y="1885950"/>
            <a:ext cx="31877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Sense four rails</a:t>
            </a:r>
          </a:p>
        </p:txBody>
      </p:sp>
      <p:sp>
        <p:nvSpPr>
          <p:cNvPr id="12" name="">
            <a:extLst xmlns:a="http://schemas.openxmlformats.org/drawingml/2006/main">
              <a:ext uri="{FF2B5EF4-FFF2-40B4-BE49-F238E27FC236}">
                <a16:creationId xmlns:a16="http://schemas.microsoft.com/office/drawing/2014/main" id="{A0C58056-7447-4A5C-B3F7-086F0E82D312}"/>
              </a:ext>
            </a:extLst>
          </p:cNvPr>
          <p:cNvSpPr>
            <a:spLocks xmlns:a="http://schemas.openxmlformats.org/drawingml/2006/main" noGrp="1"/>
          </p:cNvSpPr>
          <p:nvPr/>
        </p:nvSpPr>
        <p:spPr>
          <a:xfrm xmlns:a="http://schemas.openxmlformats.org/drawingml/2006/main">
            <a:off x="685800" y="2266950"/>
            <a:ext cx="3149600" cy="10001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Each rail runs through its own 0.1%-matched divider, a chopper-stabilised comparator with offset under 500 µV, and an 8 µs deglitch counter.</a:t>
            </a:r>
          </a:p>
        </p:txBody>
      </p:sp>
      <p:sp>
        <p:nvSpPr>
          <p:cNvPr id="13" name="">
            <a:extLst xmlns:a="http://schemas.openxmlformats.org/drawingml/2006/main">
              <a:ext uri="{FF2B5EF4-FFF2-40B4-BE49-F238E27FC236}">
                <a16:creationId xmlns:a16="http://schemas.microsoft.com/office/drawing/2014/main" id="{9F3BC037-2E09-446C-B232-8B4D80E6B5B2}"/>
              </a:ext>
            </a:extLst>
          </p:cNvPr>
          <p:cNvSpPr>
            <a:spLocks xmlns:a="http://schemas.openxmlformats.org/drawingml/2006/main" noGrp="1"/>
          </p:cNvSpPr>
          <p:nvPr/>
        </p:nvSpPr>
        <p:spPr>
          <a:xfrm xmlns:a="http://schemas.openxmlformats.org/drawingml/2006/main">
            <a:off x="4292600" y="1676400"/>
            <a:ext cx="3606800" cy="1800225"/>
          </a:xfrm>
          <a:prstGeom xmlns:a="http://schemas.openxmlformats.org/drawingml/2006/main" prst="roundRect">
            <a:avLst>
              <a:gd name="adj" fmla="val 4233"/>
            </a:avLst>
          </a:prstGeom>
          <a:solidFill xmlns:a="http://schemas.openxmlformats.org/drawingml/2006/main">
            <a:srgbClr val="FFFFFF"/>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5FE187C9-1E28-4BBB-9894-FA8C2D80D056}"/>
              </a:ext>
            </a:extLst>
          </p:cNvPr>
          <p:cNvSpPr>
            <a:spLocks xmlns:a="http://schemas.openxmlformats.org/drawingml/2006/main" noGrp="1"/>
          </p:cNvSpPr>
          <p:nvPr/>
        </p:nvSpPr>
        <p:spPr>
          <a:xfrm xmlns:a="http://schemas.openxmlformats.org/drawingml/2006/main">
            <a:off x="4292600" y="1676400"/>
            <a:ext cx="57150" cy="1800225"/>
          </a:xfrm>
          <a:prstGeom xmlns:a="http://schemas.openxmlformats.org/drawingml/2006/main" prst="rect">
            <a:avLst/>
          </a:prstGeom>
          <a:solidFill xmlns:a="http://schemas.openxmlformats.org/drawingml/2006/main">
            <a:srgbClr val="7C3AE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15E9CAB-4867-4C94-A136-CFA2415BBFA9}"/>
              </a:ext>
            </a:extLst>
          </p:cNvPr>
          <p:cNvSpPr>
            <a:spLocks xmlns:a="http://schemas.openxmlformats.org/drawingml/2006/main" noGrp="1"/>
          </p:cNvSpPr>
          <p:nvPr/>
        </p:nvSpPr>
        <p:spPr>
          <a:xfrm xmlns:a="http://schemas.openxmlformats.org/drawingml/2006/main">
            <a:off x="4521200" y="1885950"/>
            <a:ext cx="31877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Decide and latch</a:t>
            </a:r>
          </a:p>
        </p:txBody>
      </p:sp>
      <p:sp>
        <p:nvSpPr>
          <p:cNvPr id="16" name="">
            <a:extLst xmlns:a="http://schemas.openxmlformats.org/drawingml/2006/main">
              <a:ext uri="{FF2B5EF4-FFF2-40B4-BE49-F238E27FC236}">
                <a16:creationId xmlns:a16="http://schemas.microsoft.com/office/drawing/2014/main" id="{BE7400EF-79E0-49B2-8CC8-0D5907A333EF}"/>
              </a:ext>
            </a:extLst>
          </p:cNvPr>
          <p:cNvSpPr>
            <a:spLocks xmlns:a="http://schemas.openxmlformats.org/drawingml/2006/main" noGrp="1"/>
          </p:cNvSpPr>
          <p:nvPr/>
        </p:nvSpPr>
        <p:spPr>
          <a:xfrm xmlns:a="http://schemas.openxmlformats.org/drawingml/2006/main">
            <a:off x="4521200" y="2266950"/>
            <a:ext cx="3149600" cy="10001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One maskable fault matrix collects the four chains, latches a confirmed fault and holds it in registers the processor can read over I²C.</a:t>
            </a:r>
          </a:p>
        </p:txBody>
      </p:sp>
      <p:sp>
        <p:nvSpPr>
          <p:cNvPr id="17" name="">
            <a:extLst xmlns:a="http://schemas.openxmlformats.org/drawingml/2006/main">
              <a:ext uri="{FF2B5EF4-FFF2-40B4-BE49-F238E27FC236}">
                <a16:creationId xmlns:a16="http://schemas.microsoft.com/office/drawing/2014/main" id="{775916EB-45C7-43BB-96CC-EE1893499637}"/>
              </a:ext>
            </a:extLst>
          </p:cNvPr>
          <p:cNvSpPr>
            <a:spLocks xmlns:a="http://schemas.openxmlformats.org/drawingml/2006/main" noGrp="1"/>
          </p:cNvSpPr>
          <p:nvPr/>
        </p:nvSpPr>
        <p:spPr>
          <a:xfrm xmlns:a="http://schemas.openxmlformats.org/drawingml/2006/main">
            <a:off x="8128000" y="1676400"/>
            <a:ext cx="3606800" cy="1800225"/>
          </a:xfrm>
          <a:prstGeom xmlns:a="http://schemas.openxmlformats.org/drawingml/2006/main" prst="roundRect">
            <a:avLst>
              <a:gd name="adj" fmla="val 4233"/>
            </a:avLst>
          </a:prstGeom>
          <a:solidFill xmlns:a="http://schemas.openxmlformats.org/drawingml/2006/main">
            <a:srgbClr val="FFFFFF"/>
          </a:solidFill>
          <a:ln xmlns:a="http://schemas.openxmlformats.org/drawingml/2006/main" w="9525">
            <a:solidFill>
              <a:srgbClr val="E2E8F0"/>
            </a:solidFill>
            <a:prstDash val="solid"/>
          </a:ln>
        </p:spPr>
      </p:sp>
      <p:sp>
        <p:nvSpPr>
          <p:cNvPr id="18" name="">
            <a:extLst xmlns:a="http://schemas.openxmlformats.org/drawingml/2006/main">
              <a:ext uri="{FF2B5EF4-FFF2-40B4-BE49-F238E27FC236}">
                <a16:creationId xmlns:a16="http://schemas.microsoft.com/office/drawing/2014/main" id="{6BCAE1AE-BCA9-4ED7-A45B-EC009301DCA8}"/>
              </a:ext>
            </a:extLst>
          </p:cNvPr>
          <p:cNvSpPr>
            <a:spLocks xmlns:a="http://schemas.openxmlformats.org/drawingml/2006/main" noGrp="1"/>
          </p:cNvSpPr>
          <p:nvPr/>
        </p:nvSpPr>
        <p:spPr>
          <a:xfrm xmlns:a="http://schemas.openxmlformats.org/drawingml/2006/main">
            <a:off x="8128000" y="1676400"/>
            <a:ext cx="57150" cy="1800225"/>
          </a:xfrm>
          <a:prstGeom xmlns:a="http://schemas.openxmlformats.org/drawingml/2006/main" prst="rect">
            <a:avLst/>
          </a:prstGeom>
          <a:solidFill xmlns:a="http://schemas.openxmlformats.org/drawingml/2006/main">
            <a:srgbClr val="C0392B"/>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8455600-BC89-434C-9C71-3C79C60B623B}"/>
              </a:ext>
            </a:extLst>
          </p:cNvPr>
          <p:cNvSpPr>
            <a:spLocks xmlns:a="http://schemas.openxmlformats.org/drawingml/2006/main" noGrp="1"/>
          </p:cNvSpPr>
          <p:nvPr/>
        </p:nvSpPr>
        <p:spPr>
          <a:xfrm xmlns:a="http://schemas.openxmlformats.org/drawingml/2006/main">
            <a:off x="8356600" y="1885950"/>
            <a:ext cx="31877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Signal and time</a:t>
            </a:r>
          </a:p>
        </p:txBody>
      </p:sp>
      <p:sp>
        <p:nvSpPr>
          <p:cNvPr id="20" name="">
            <a:extLst xmlns:a="http://schemas.openxmlformats.org/drawingml/2006/main">
              <a:ext uri="{FF2B5EF4-FFF2-40B4-BE49-F238E27FC236}">
                <a16:creationId xmlns:a16="http://schemas.microsoft.com/office/drawing/2014/main" id="{5F7795E5-0E01-411E-A504-360648F2AE33}"/>
              </a:ext>
            </a:extLst>
          </p:cNvPr>
          <p:cNvSpPr>
            <a:spLocks xmlns:a="http://schemas.openxmlformats.org/drawingml/2006/main" noGrp="1"/>
          </p:cNvSpPr>
          <p:nvPr/>
        </p:nvSpPr>
        <p:spPr>
          <a:xfrm xmlns:a="http://schemas.openxmlformats.org/drawingml/2006/main">
            <a:off x="8356600" y="2266950"/>
            <a:ext cx="3149600" cy="10001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FAULT_N asserts first, then RESET_N with a 200 ms delay. A windowed watchdog, 100 ms to 1.6 s, resets a hung or runaway processor.</a:t>
            </a:r>
          </a:p>
        </p:txBody>
      </p:sp>
      <p:sp>
        <p:nvSpPr>
          <p:cNvPr id="21" name="">
            <a:extLst xmlns:a="http://schemas.openxmlformats.org/drawingml/2006/main">
              <a:ext uri="{FF2B5EF4-FFF2-40B4-BE49-F238E27FC236}">
                <a16:creationId xmlns:a16="http://schemas.microsoft.com/office/drawing/2014/main" id="{7785BB55-A8D9-4CE8-A1A2-9D4A1B38AB30}"/>
              </a:ext>
            </a:extLst>
          </p:cNvPr>
          <p:cNvSpPr>
            <a:spLocks xmlns:a="http://schemas.openxmlformats.org/drawingml/2006/main" noGrp="1"/>
          </p:cNvSpPr>
          <p:nvPr/>
        </p:nvSpPr>
        <p:spPr>
          <a:xfrm xmlns:a="http://schemas.openxmlformats.org/drawingml/2006/main">
            <a:off x="457200" y="3762375"/>
            <a:ext cx="7620000"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THE FOUR SUPERVISED RAILS  ·  ARCHITECTURE TARGETS</a:t>
            </a:r>
          </a:p>
        </p:txBody>
      </p:sp>
      <p:sp>
        <p:nvSpPr>
          <p:cNvPr id="22" name="">
            <a:extLst xmlns:a="http://schemas.openxmlformats.org/drawingml/2006/main">
              <a:ext uri="{FF2B5EF4-FFF2-40B4-BE49-F238E27FC236}">
                <a16:creationId xmlns:a16="http://schemas.microsoft.com/office/drawing/2014/main" id="{B4CB5704-BF6E-4F48-8203-ECDC9E5BDFD3}"/>
              </a:ext>
            </a:extLst>
          </p:cNvPr>
          <p:cNvSpPr>
            <a:spLocks xmlns:a="http://schemas.openxmlformats.org/drawingml/2006/main" noGrp="1"/>
          </p:cNvSpPr>
          <p:nvPr/>
        </p:nvSpPr>
        <p:spPr>
          <a:xfrm xmlns:a="http://schemas.openxmlformats.org/drawingml/2006/main">
            <a:off x="457200" y="4086225"/>
            <a:ext cx="2676525" cy="11049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23" name="">
            <a:extLst xmlns:a="http://schemas.openxmlformats.org/drawingml/2006/main">
              <a:ext uri="{FF2B5EF4-FFF2-40B4-BE49-F238E27FC236}">
                <a16:creationId xmlns:a16="http://schemas.microsoft.com/office/drawing/2014/main" id="{A2C66069-0BEB-4CFC-A6A5-A02CC1574E8E}"/>
              </a:ext>
            </a:extLst>
          </p:cNvPr>
          <p:cNvSpPr>
            <a:spLocks xmlns:a="http://schemas.openxmlformats.org/drawingml/2006/main" noGrp="1"/>
          </p:cNvSpPr>
          <p:nvPr/>
        </p:nvSpPr>
        <p:spPr>
          <a:xfrm xmlns:a="http://schemas.openxmlformats.org/drawingml/2006/main">
            <a:off x="457200" y="4086225"/>
            <a:ext cx="2676525" cy="38100"/>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894981F8-85BC-4C0D-A181-DA65AFF6C83C}"/>
              </a:ext>
            </a:extLst>
          </p:cNvPr>
          <p:cNvSpPr>
            <a:spLocks xmlns:a="http://schemas.openxmlformats.org/drawingml/2006/main" noGrp="1"/>
          </p:cNvSpPr>
          <p:nvPr/>
        </p:nvSpPr>
        <p:spPr>
          <a:xfrm xmlns:a="http://schemas.openxmlformats.org/drawingml/2006/main">
            <a:off x="647700" y="4276725"/>
            <a:ext cx="2295525"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5.0 V</a:t>
            </a:r>
          </a:p>
        </p:txBody>
      </p:sp>
      <p:sp>
        <p:nvSpPr>
          <p:cNvPr id="25" name="">
            <a:extLst xmlns:a="http://schemas.openxmlformats.org/drawingml/2006/main">
              <a:ext uri="{FF2B5EF4-FFF2-40B4-BE49-F238E27FC236}">
                <a16:creationId xmlns:a16="http://schemas.microsoft.com/office/drawing/2014/main" id="{5739858F-1367-4120-8923-BD835050933E}"/>
              </a:ext>
            </a:extLst>
          </p:cNvPr>
          <p:cNvSpPr>
            <a:spLocks xmlns:a="http://schemas.openxmlformats.org/drawingml/2006/main" noGrp="1"/>
          </p:cNvSpPr>
          <p:nvPr/>
        </p:nvSpPr>
        <p:spPr>
          <a:xfrm xmlns:a="http://schemas.openxmlformats.org/drawingml/2006/main">
            <a:off x="647700" y="4810125"/>
            <a:ext cx="2295525"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4B5563"/>
                </a:solidFill>
                <a:latin typeface="Arial"/>
                <a:ea typeface="Arial"/>
                <a:cs typeface="Arial"/>
              </a:defRPr>
            </a:pPr>
            <a:r>
              <a:t>RAIL 1 · ±1% THRESHOLD</a:t>
            </a:r>
          </a:p>
        </p:txBody>
      </p:sp>
      <p:sp>
        <p:nvSpPr>
          <p:cNvPr id="26" name="">
            <a:extLst xmlns:a="http://schemas.openxmlformats.org/drawingml/2006/main">
              <a:ext uri="{FF2B5EF4-FFF2-40B4-BE49-F238E27FC236}">
                <a16:creationId xmlns:a16="http://schemas.microsoft.com/office/drawing/2014/main" id="{2314020C-5C39-45BA-975E-792770690017}"/>
              </a:ext>
            </a:extLst>
          </p:cNvPr>
          <p:cNvSpPr>
            <a:spLocks xmlns:a="http://schemas.openxmlformats.org/drawingml/2006/main" noGrp="1"/>
          </p:cNvSpPr>
          <p:nvPr/>
        </p:nvSpPr>
        <p:spPr>
          <a:xfrm xmlns:a="http://schemas.openxmlformats.org/drawingml/2006/main">
            <a:off x="3324225" y="4086225"/>
            <a:ext cx="2676525" cy="11049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27" name="">
            <a:extLst xmlns:a="http://schemas.openxmlformats.org/drawingml/2006/main">
              <a:ext uri="{FF2B5EF4-FFF2-40B4-BE49-F238E27FC236}">
                <a16:creationId xmlns:a16="http://schemas.microsoft.com/office/drawing/2014/main" id="{0C841682-DCFB-44AB-AF6D-2CB61CD15EA6}"/>
              </a:ext>
            </a:extLst>
          </p:cNvPr>
          <p:cNvSpPr>
            <a:spLocks xmlns:a="http://schemas.openxmlformats.org/drawingml/2006/main" noGrp="1"/>
          </p:cNvSpPr>
          <p:nvPr/>
        </p:nvSpPr>
        <p:spPr>
          <a:xfrm xmlns:a="http://schemas.openxmlformats.org/drawingml/2006/main">
            <a:off x="3324225" y="4086225"/>
            <a:ext cx="2676525" cy="38100"/>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28" name="">
            <a:extLst xmlns:a="http://schemas.openxmlformats.org/drawingml/2006/main">
              <a:ext uri="{FF2B5EF4-FFF2-40B4-BE49-F238E27FC236}">
                <a16:creationId xmlns:a16="http://schemas.microsoft.com/office/drawing/2014/main" id="{A80672F6-3260-41E5-B3BB-F1D017E8ADFA}"/>
              </a:ext>
            </a:extLst>
          </p:cNvPr>
          <p:cNvSpPr>
            <a:spLocks xmlns:a="http://schemas.openxmlformats.org/drawingml/2006/main" noGrp="1"/>
          </p:cNvSpPr>
          <p:nvPr/>
        </p:nvSpPr>
        <p:spPr>
          <a:xfrm xmlns:a="http://schemas.openxmlformats.org/drawingml/2006/main">
            <a:off x="3514725" y="4276725"/>
            <a:ext cx="2295525"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3.3 V</a:t>
            </a:r>
          </a:p>
        </p:txBody>
      </p:sp>
      <p:sp>
        <p:nvSpPr>
          <p:cNvPr id="29" name="">
            <a:extLst xmlns:a="http://schemas.openxmlformats.org/drawingml/2006/main">
              <a:ext uri="{FF2B5EF4-FFF2-40B4-BE49-F238E27FC236}">
                <a16:creationId xmlns:a16="http://schemas.microsoft.com/office/drawing/2014/main" id="{01F69093-F44B-42CE-A5E3-A0CEA62B76EB}"/>
              </a:ext>
            </a:extLst>
          </p:cNvPr>
          <p:cNvSpPr>
            <a:spLocks xmlns:a="http://schemas.openxmlformats.org/drawingml/2006/main" noGrp="1"/>
          </p:cNvSpPr>
          <p:nvPr/>
        </p:nvSpPr>
        <p:spPr>
          <a:xfrm xmlns:a="http://schemas.openxmlformats.org/drawingml/2006/main">
            <a:off x="3514725" y="4810125"/>
            <a:ext cx="2295525"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4B5563"/>
                </a:solidFill>
                <a:latin typeface="Arial"/>
                <a:ea typeface="Arial"/>
                <a:cs typeface="Arial"/>
              </a:defRPr>
            </a:pPr>
            <a:r>
              <a:t>RAIL 2 · ±1% THRESHOLD</a:t>
            </a:r>
          </a:p>
        </p:txBody>
      </p:sp>
      <p:sp>
        <p:nvSpPr>
          <p:cNvPr id="30" name="">
            <a:extLst xmlns:a="http://schemas.openxmlformats.org/drawingml/2006/main">
              <a:ext uri="{FF2B5EF4-FFF2-40B4-BE49-F238E27FC236}">
                <a16:creationId xmlns:a16="http://schemas.microsoft.com/office/drawing/2014/main" id="{40096FAC-4971-41BE-909D-D9774C4CA02F}"/>
              </a:ext>
            </a:extLst>
          </p:cNvPr>
          <p:cNvSpPr>
            <a:spLocks xmlns:a="http://schemas.openxmlformats.org/drawingml/2006/main" noGrp="1"/>
          </p:cNvSpPr>
          <p:nvPr/>
        </p:nvSpPr>
        <p:spPr>
          <a:xfrm xmlns:a="http://schemas.openxmlformats.org/drawingml/2006/main">
            <a:off x="6191250" y="4086225"/>
            <a:ext cx="2676525" cy="11049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31" name="">
            <a:extLst xmlns:a="http://schemas.openxmlformats.org/drawingml/2006/main">
              <a:ext uri="{FF2B5EF4-FFF2-40B4-BE49-F238E27FC236}">
                <a16:creationId xmlns:a16="http://schemas.microsoft.com/office/drawing/2014/main" id="{0F7FB22E-E6E8-49F5-8E2A-14AE515305E8}"/>
              </a:ext>
            </a:extLst>
          </p:cNvPr>
          <p:cNvSpPr>
            <a:spLocks xmlns:a="http://schemas.openxmlformats.org/drawingml/2006/main" noGrp="1"/>
          </p:cNvSpPr>
          <p:nvPr/>
        </p:nvSpPr>
        <p:spPr>
          <a:xfrm xmlns:a="http://schemas.openxmlformats.org/drawingml/2006/main">
            <a:off x="6191250" y="4086225"/>
            <a:ext cx="2676525" cy="38100"/>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32" name="">
            <a:extLst xmlns:a="http://schemas.openxmlformats.org/drawingml/2006/main">
              <a:ext uri="{FF2B5EF4-FFF2-40B4-BE49-F238E27FC236}">
                <a16:creationId xmlns:a16="http://schemas.microsoft.com/office/drawing/2014/main" id="{F46BFAB4-06D8-402C-9E13-F13F9474A26B}"/>
              </a:ext>
            </a:extLst>
          </p:cNvPr>
          <p:cNvSpPr>
            <a:spLocks xmlns:a="http://schemas.openxmlformats.org/drawingml/2006/main" noGrp="1"/>
          </p:cNvSpPr>
          <p:nvPr/>
        </p:nvSpPr>
        <p:spPr>
          <a:xfrm xmlns:a="http://schemas.openxmlformats.org/drawingml/2006/main">
            <a:off x="6381750" y="4276725"/>
            <a:ext cx="2295525"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1.8 V</a:t>
            </a:r>
          </a:p>
        </p:txBody>
      </p:sp>
      <p:sp>
        <p:nvSpPr>
          <p:cNvPr id="33" name="">
            <a:extLst xmlns:a="http://schemas.openxmlformats.org/drawingml/2006/main">
              <a:ext uri="{FF2B5EF4-FFF2-40B4-BE49-F238E27FC236}">
                <a16:creationId xmlns:a16="http://schemas.microsoft.com/office/drawing/2014/main" id="{AB4FF8CD-79E7-4716-B70E-4EC667AFD166}"/>
              </a:ext>
            </a:extLst>
          </p:cNvPr>
          <p:cNvSpPr>
            <a:spLocks xmlns:a="http://schemas.openxmlformats.org/drawingml/2006/main" noGrp="1"/>
          </p:cNvSpPr>
          <p:nvPr/>
        </p:nvSpPr>
        <p:spPr>
          <a:xfrm xmlns:a="http://schemas.openxmlformats.org/drawingml/2006/main">
            <a:off x="6381750" y="4810125"/>
            <a:ext cx="2295525"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4B5563"/>
                </a:solidFill>
                <a:latin typeface="Arial"/>
                <a:ea typeface="Arial"/>
                <a:cs typeface="Arial"/>
              </a:defRPr>
            </a:pPr>
            <a:r>
              <a:t>RAIL 3 · ±2% THRESHOLD</a:t>
            </a:r>
          </a:p>
        </p:txBody>
      </p:sp>
      <p:sp>
        <p:nvSpPr>
          <p:cNvPr id="34" name="">
            <a:extLst xmlns:a="http://schemas.openxmlformats.org/drawingml/2006/main">
              <a:ext uri="{FF2B5EF4-FFF2-40B4-BE49-F238E27FC236}">
                <a16:creationId xmlns:a16="http://schemas.microsoft.com/office/drawing/2014/main" id="{0CB5BB4D-0CBA-45E7-BBE6-67D3BCD671E8}"/>
              </a:ext>
            </a:extLst>
          </p:cNvPr>
          <p:cNvSpPr>
            <a:spLocks xmlns:a="http://schemas.openxmlformats.org/drawingml/2006/main" noGrp="1"/>
          </p:cNvSpPr>
          <p:nvPr/>
        </p:nvSpPr>
        <p:spPr>
          <a:xfrm xmlns:a="http://schemas.openxmlformats.org/drawingml/2006/main">
            <a:off x="9058275" y="4086225"/>
            <a:ext cx="2676525" cy="11049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35" name="">
            <a:extLst xmlns:a="http://schemas.openxmlformats.org/drawingml/2006/main">
              <a:ext uri="{FF2B5EF4-FFF2-40B4-BE49-F238E27FC236}">
                <a16:creationId xmlns:a16="http://schemas.microsoft.com/office/drawing/2014/main" id="{31FA21EF-0C1D-479C-9E9F-419EE6E9E239}"/>
              </a:ext>
            </a:extLst>
          </p:cNvPr>
          <p:cNvSpPr>
            <a:spLocks xmlns:a="http://schemas.openxmlformats.org/drawingml/2006/main" noGrp="1"/>
          </p:cNvSpPr>
          <p:nvPr/>
        </p:nvSpPr>
        <p:spPr>
          <a:xfrm xmlns:a="http://schemas.openxmlformats.org/drawingml/2006/main">
            <a:off x="9058275" y="4086225"/>
            <a:ext cx="2676525" cy="38100"/>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36" name="">
            <a:extLst xmlns:a="http://schemas.openxmlformats.org/drawingml/2006/main">
              <a:ext uri="{FF2B5EF4-FFF2-40B4-BE49-F238E27FC236}">
                <a16:creationId xmlns:a16="http://schemas.microsoft.com/office/drawing/2014/main" id="{0F315903-3E5E-4418-978F-E3F24C0EAFDB}"/>
              </a:ext>
            </a:extLst>
          </p:cNvPr>
          <p:cNvSpPr>
            <a:spLocks xmlns:a="http://schemas.openxmlformats.org/drawingml/2006/main" noGrp="1"/>
          </p:cNvSpPr>
          <p:nvPr/>
        </p:nvSpPr>
        <p:spPr>
          <a:xfrm xmlns:a="http://schemas.openxmlformats.org/drawingml/2006/main">
            <a:off x="9248775" y="4276725"/>
            <a:ext cx="2295525"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1.2/0.9 V</a:t>
            </a:r>
          </a:p>
        </p:txBody>
      </p:sp>
      <p:sp>
        <p:nvSpPr>
          <p:cNvPr id="37" name="">
            <a:extLst xmlns:a="http://schemas.openxmlformats.org/drawingml/2006/main">
              <a:ext uri="{FF2B5EF4-FFF2-40B4-BE49-F238E27FC236}">
                <a16:creationId xmlns:a16="http://schemas.microsoft.com/office/drawing/2014/main" id="{8CA8A48D-15AD-4AF3-AAAF-59CACD5B71D6}"/>
              </a:ext>
            </a:extLst>
          </p:cNvPr>
          <p:cNvSpPr>
            <a:spLocks xmlns:a="http://schemas.openxmlformats.org/drawingml/2006/main" noGrp="1"/>
          </p:cNvSpPr>
          <p:nvPr/>
        </p:nvSpPr>
        <p:spPr>
          <a:xfrm xmlns:a="http://schemas.openxmlformats.org/drawingml/2006/main">
            <a:off x="9248775" y="4810125"/>
            <a:ext cx="2295525"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4B5563"/>
                </a:solidFill>
                <a:latin typeface="Arial"/>
                <a:ea typeface="Arial"/>
                <a:cs typeface="Arial"/>
              </a:defRPr>
            </a:pPr>
            <a:r>
              <a:t>RAIL 4 · ADJUSTABLE · ±2%</a:t>
            </a:r>
          </a:p>
        </p:txBody>
      </p:sp>
      <p:sp>
        <p:nvSpPr>
          <p:cNvPr id="38" name="">
            <a:extLst xmlns:a="http://schemas.openxmlformats.org/drawingml/2006/main">
              <a:ext uri="{FF2B5EF4-FFF2-40B4-BE49-F238E27FC236}">
                <a16:creationId xmlns:a16="http://schemas.microsoft.com/office/drawing/2014/main" id="{D9E2E85D-FFC5-4F7F-907A-EB9BD3FC823D}"/>
              </a:ext>
            </a:extLst>
          </p:cNvPr>
          <p:cNvSpPr>
            <a:spLocks xmlns:a="http://schemas.openxmlformats.org/drawingml/2006/main" noGrp="1"/>
          </p:cNvSpPr>
          <p:nvPr/>
        </p:nvSpPr>
        <p:spPr>
          <a:xfrm xmlns:a="http://schemas.openxmlformats.org/drawingml/2006/main">
            <a:off x="457200" y="62103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 product specification (SKU-6); SKU-6 Architecture Guide, sense chain. Pre-silicon design targets.</a:t>
            </a:r>
          </a:p>
        </p:txBody>
      </p:sp>
    </p:spTree>
    <p:extLst>
      <p:ext uri="{BB962C8B-B14F-4D97-AF65-F5344CB8AC3E}">
        <p14:creationId xmlns:p14="http://schemas.microsoft.com/office/powerpoint/2010/main" val="2067153438"/>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36" name="">
            <a:extLst xmlns:a="http://schemas.openxmlformats.org/drawingml/2006/main">
              <a:ext uri="{FF2B5EF4-FFF2-40B4-BE49-F238E27FC236}">
                <a16:creationId xmlns:a16="http://schemas.microsoft.com/office/drawing/2014/main" id="{BFA19D00-B36B-4829-9647-45BA1B5DA1F2}"/>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B7B42E0-EADA-4BC9-A19E-7782AE5BFCEB}"/>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02 · WHY IT NEEDS ITS OWN SILICON</a:t>
            </a:r>
          </a:p>
        </p:txBody>
      </p:sp>
      <p:sp>
        <p:nvSpPr>
          <p:cNvPr id="3" name="">
            <a:extLst xmlns:a="http://schemas.openxmlformats.org/drawingml/2006/main">
              <a:ext uri="{FF2B5EF4-FFF2-40B4-BE49-F238E27FC236}">
                <a16:creationId xmlns:a16="http://schemas.microsoft.com/office/drawing/2014/main" id="{FA7F5AB7-ABC1-489E-A5FC-381782935654}"/>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FFFFFF"/>
                </a:solidFill>
                <a:latin typeface="Georgia"/>
                <a:ea typeface="Georgia"/>
                <a:cs typeface="Georgia"/>
              </a:defRPr>
            </a:pPr>
            <a:r>
              <a:t>Accuracy and noise immunity set the silicon</a:t>
            </a:r>
          </a:p>
        </p:txBody>
      </p:sp>
      <p:sp>
        <p:nvSpPr>
          <p:cNvPr id="4" name="">
            <a:extLst xmlns:a="http://schemas.openxmlformats.org/drawingml/2006/main">
              <a:ext uri="{FF2B5EF4-FFF2-40B4-BE49-F238E27FC236}">
                <a16:creationId xmlns:a16="http://schemas.microsoft.com/office/drawing/2014/main" id="{12FAE976-3AFD-4754-AADF-B98AC519D9F4}"/>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A9BACD"/>
                </a:solidFill>
                <a:latin typeface="Arial"/>
                <a:ea typeface="Arial"/>
                <a:cs typeface="Arial"/>
              </a:defRPr>
            </a:pPr>
            <a:r>
              <a:t>Three requirements of a supervisor each force one silicon choice.</a:t>
            </a:r>
          </a:p>
        </p:txBody>
      </p:sp>
      <p:sp>
        <p:nvSpPr>
          <p:cNvPr id="5" name="">
            <a:extLst xmlns:a="http://schemas.openxmlformats.org/drawingml/2006/main">
              <a:ext uri="{FF2B5EF4-FFF2-40B4-BE49-F238E27FC236}">
                <a16:creationId xmlns:a16="http://schemas.microsoft.com/office/drawing/2014/main" id="{2912419F-D9C4-4397-B2AD-56045847E917}"/>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C68B506-28DA-4C5F-8721-77F46BEF5248}"/>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23364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1D4EDBF4-63FC-4FA6-82E4-F10AF56AF5F3}"/>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8FA2B7"/>
                </a:solidFill>
                <a:latin typeface="Arial"/>
                <a:ea typeface="Arial"/>
                <a:cs typeface="Arial"/>
              </a:defRPr>
            </a:pPr>
            <a:r>
              <a:t>DEEPGRID SEMI  ·  SKU-6 QUAD-RAIL VOLTAGE SUPERVISOR  ·  ARCHITECTURE TARGETS, PRE-SILICON  ·  OCTOBER 2026</a:t>
            </a:r>
          </a:p>
        </p:txBody>
      </p:sp>
      <p:sp>
        <p:nvSpPr>
          <p:cNvPr id="8" name="">
            <a:extLst xmlns:a="http://schemas.openxmlformats.org/drawingml/2006/main">
              <a:ext uri="{FF2B5EF4-FFF2-40B4-BE49-F238E27FC236}">
                <a16:creationId xmlns:a16="http://schemas.microsoft.com/office/drawing/2014/main" id="{F52C42FE-5B52-4483-846C-1207D6A361E9}"/>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8FA2B7"/>
                </a:solidFill>
                <a:latin typeface="Arial"/>
                <a:ea typeface="Arial"/>
                <a:cs typeface="Arial"/>
              </a:defRPr>
            </a:pPr>
            <a:r>
              <a:t>03</a:t>
            </a:r>
          </a:p>
        </p:txBody>
      </p:sp>
      <p:sp>
        <p:nvSpPr>
          <p:cNvPr id="9" name="">
            <a:extLst xmlns:a="http://schemas.openxmlformats.org/drawingml/2006/main">
              <a:ext uri="{FF2B5EF4-FFF2-40B4-BE49-F238E27FC236}">
                <a16:creationId xmlns:a16="http://schemas.microsoft.com/office/drawing/2014/main" id="{7DF3FB20-CCB9-4A1B-A49D-39FB41D43BB2}"/>
              </a:ext>
            </a:extLst>
          </p:cNvPr>
          <p:cNvSpPr>
            <a:spLocks xmlns:a="http://schemas.openxmlformats.org/drawingml/2006/main" noGrp="1"/>
          </p:cNvSpPr>
          <p:nvPr/>
        </p:nvSpPr>
        <p:spPr>
          <a:xfrm xmlns:a="http://schemas.openxmlformats.org/drawingml/2006/main">
            <a:off x="457200" y="1638300"/>
            <a:ext cx="4953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REQUIREMENT</a:t>
            </a:r>
          </a:p>
        </p:txBody>
      </p:sp>
      <p:sp>
        <p:nvSpPr>
          <p:cNvPr id="10" name="">
            <a:extLst xmlns:a="http://schemas.openxmlformats.org/drawingml/2006/main">
              <a:ext uri="{FF2B5EF4-FFF2-40B4-BE49-F238E27FC236}">
                <a16:creationId xmlns:a16="http://schemas.microsoft.com/office/drawing/2014/main" id="{1C7B44AF-0EA6-4D6D-8B8B-AC042FB591CC}"/>
              </a:ext>
            </a:extLst>
          </p:cNvPr>
          <p:cNvSpPr>
            <a:spLocks xmlns:a="http://schemas.openxmlformats.org/drawingml/2006/main" noGrp="1"/>
          </p:cNvSpPr>
          <p:nvPr/>
        </p:nvSpPr>
        <p:spPr>
          <a:xfrm xmlns:a="http://schemas.openxmlformats.org/drawingml/2006/main">
            <a:off x="6096000" y="1638300"/>
            <a:ext cx="5638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SILICON CONSEQUENCE</a:t>
            </a:r>
          </a:p>
        </p:txBody>
      </p:sp>
      <p:sp>
        <p:nvSpPr>
          <p:cNvPr id="11" name="">
            <a:extLst xmlns:a="http://schemas.openxmlformats.org/drawingml/2006/main">
              <a:ext uri="{FF2B5EF4-FFF2-40B4-BE49-F238E27FC236}">
                <a16:creationId xmlns:a16="http://schemas.microsoft.com/office/drawing/2014/main" id="{56C24C47-6A09-4154-8B33-346E245735BB}"/>
              </a:ext>
            </a:extLst>
          </p:cNvPr>
          <p:cNvSpPr>
            <a:spLocks xmlns:a="http://schemas.openxmlformats.org/drawingml/2006/main" noGrp="1"/>
          </p:cNvSpPr>
          <p:nvPr/>
        </p:nvSpPr>
        <p:spPr>
          <a:xfrm xmlns:a="http://schemas.openxmlformats.org/drawingml/2006/main">
            <a:off x="457200" y="1943100"/>
            <a:ext cx="4953000" cy="1038225"/>
          </a:xfrm>
          <a:prstGeom xmlns:a="http://schemas.openxmlformats.org/drawingml/2006/main" prst="rect">
            <a:avLst/>
          </a:prstGeom>
          <a:solidFill xmlns:a="http://schemas.openxmlformats.org/drawingml/2006/main">
            <a:srgbClr val="12243A"/>
          </a:solidFill>
          <a:ln xmlns:a="http://schemas.openxmlformats.org/drawingml/2006/main" w="9525">
            <a:solidFill>
              <a:srgbClr val="23364C"/>
            </a:solidFill>
            <a:prstDash val="solid"/>
          </a:ln>
        </p:spPr>
      </p:sp>
      <p:sp>
        <p:nvSpPr>
          <p:cNvPr id="12" name="">
            <a:extLst xmlns:a="http://schemas.openxmlformats.org/drawingml/2006/main">
              <a:ext uri="{FF2B5EF4-FFF2-40B4-BE49-F238E27FC236}">
                <a16:creationId xmlns:a16="http://schemas.microsoft.com/office/drawing/2014/main" id="{A6319503-0387-48EE-B967-34B92FA30B2D}"/>
              </a:ext>
            </a:extLst>
          </p:cNvPr>
          <p:cNvSpPr>
            <a:spLocks xmlns:a="http://schemas.openxmlformats.org/drawingml/2006/main" noGrp="1"/>
          </p:cNvSpPr>
          <p:nvPr/>
        </p:nvSpPr>
        <p:spPr>
          <a:xfrm xmlns:a="http://schemas.openxmlformats.org/drawingml/2006/main">
            <a:off x="457200" y="1943100"/>
            <a:ext cx="47625" cy="10382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0BE8224C-B538-4735-BA78-99D66D854A6B}"/>
              </a:ext>
            </a:extLst>
          </p:cNvPr>
          <p:cNvSpPr>
            <a:spLocks xmlns:a="http://schemas.openxmlformats.org/drawingml/2006/main" noGrp="1"/>
          </p:cNvSpPr>
          <p:nvPr/>
        </p:nvSpPr>
        <p:spPr>
          <a:xfrm xmlns:a="http://schemas.openxmlformats.org/drawingml/2006/main">
            <a:off x="6096000" y="1943100"/>
            <a:ext cx="5638800" cy="1038225"/>
          </a:xfrm>
          <a:prstGeom xmlns:a="http://schemas.openxmlformats.org/drawingml/2006/main" prst="rect">
            <a:avLst/>
          </a:prstGeom>
          <a:solidFill xmlns:a="http://schemas.openxmlformats.org/drawingml/2006/main">
            <a:srgbClr val="0F2F3F"/>
          </a:solidFill>
          <a:ln xmlns:a="http://schemas.openxmlformats.org/drawingml/2006/main" w="9525">
            <a:solidFill>
              <a:srgbClr val="1D5466"/>
            </a:solidFill>
            <a:prstDash val="solid"/>
          </a:ln>
        </p:spPr>
      </p:sp>
      <p:sp>
        <p:nvSpPr>
          <p:cNvPr id="14" name="">
            <a:extLst xmlns:a="http://schemas.openxmlformats.org/drawingml/2006/main">
              <a:ext uri="{FF2B5EF4-FFF2-40B4-BE49-F238E27FC236}">
                <a16:creationId xmlns:a16="http://schemas.microsoft.com/office/drawing/2014/main" id="{13FAA009-DF44-4190-9D8F-D35A1A3530B9}"/>
              </a:ext>
            </a:extLst>
          </p:cNvPr>
          <p:cNvSpPr>
            <a:spLocks xmlns:a="http://schemas.openxmlformats.org/drawingml/2006/main" noGrp="1"/>
          </p:cNvSpPr>
          <p:nvPr/>
        </p:nvSpPr>
        <p:spPr>
          <a:xfrm xmlns:a="http://schemas.openxmlformats.org/drawingml/2006/main">
            <a:off x="6096000" y="1943100"/>
            <a:ext cx="47625" cy="10382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F3035F0-450A-4C62-9617-8BAD2256223C}"/>
              </a:ext>
            </a:extLst>
          </p:cNvPr>
          <p:cNvSpPr>
            <a:spLocks xmlns:a="http://schemas.openxmlformats.org/drawingml/2006/main" noGrp="1"/>
          </p:cNvSpPr>
          <p:nvPr/>
        </p:nvSpPr>
        <p:spPr>
          <a:xfrm xmlns:a="http://schemas.openxmlformats.org/drawingml/2006/main">
            <a:off x="5562600" y="2347913"/>
            <a:ext cx="381000" cy="2286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6" name="">
            <a:extLst xmlns:a="http://schemas.openxmlformats.org/drawingml/2006/main">
              <a:ext uri="{FF2B5EF4-FFF2-40B4-BE49-F238E27FC236}">
                <a16:creationId xmlns:a16="http://schemas.microsoft.com/office/drawing/2014/main" id="{F7CFA1C2-6A3E-4205-BABE-D511E0D59B1A}"/>
              </a:ext>
            </a:extLst>
          </p:cNvPr>
          <p:cNvSpPr>
            <a:spLocks xmlns:a="http://schemas.openxmlformats.org/drawingml/2006/main" noGrp="1"/>
          </p:cNvSpPr>
          <p:nvPr/>
        </p:nvSpPr>
        <p:spPr>
          <a:xfrm xmlns:a="http://schemas.openxmlformats.org/drawingml/2006/main">
            <a:off x="685800" y="2095500"/>
            <a:ext cx="44958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THRESHOLD ACCURACY</a:t>
            </a:r>
          </a:p>
        </p:txBody>
      </p:sp>
      <p:sp>
        <p:nvSpPr>
          <p:cNvPr id="17" name="">
            <a:extLst xmlns:a="http://schemas.openxmlformats.org/drawingml/2006/main">
              <a:ext uri="{FF2B5EF4-FFF2-40B4-BE49-F238E27FC236}">
                <a16:creationId xmlns:a16="http://schemas.microsoft.com/office/drawing/2014/main" id="{6AA42CC3-6A7E-4E7A-AF26-A04DE62B46F3}"/>
              </a:ext>
            </a:extLst>
          </p:cNvPr>
          <p:cNvSpPr>
            <a:spLocks xmlns:a="http://schemas.openxmlformats.org/drawingml/2006/main" noGrp="1"/>
          </p:cNvSpPr>
          <p:nvPr/>
        </p:nvSpPr>
        <p:spPr>
          <a:xfrm xmlns:a="http://schemas.openxmlformats.org/drawingml/2006/main">
            <a:off x="685800" y="2381250"/>
            <a:ext cx="44958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D5E0EC"/>
                </a:solidFill>
                <a:latin typeface="Arial"/>
                <a:ea typeface="Arial"/>
                <a:cs typeface="Arial"/>
              </a:defRPr>
            </a:pPr>
            <a:r>
              <a:t>Thresholds accurate to a fraction of a percent.</a:t>
            </a:r>
          </a:p>
        </p:txBody>
      </p:sp>
      <p:sp>
        <p:nvSpPr>
          <p:cNvPr id="18" name="">
            <a:extLst xmlns:a="http://schemas.openxmlformats.org/drawingml/2006/main">
              <a:ext uri="{FF2B5EF4-FFF2-40B4-BE49-F238E27FC236}">
                <a16:creationId xmlns:a16="http://schemas.microsoft.com/office/drawing/2014/main" id="{B21886DF-F91D-41DF-BD93-1D092E44DC99}"/>
              </a:ext>
            </a:extLst>
          </p:cNvPr>
          <p:cNvSpPr>
            <a:spLocks xmlns:a="http://schemas.openxmlformats.org/drawingml/2006/main" noGrp="1"/>
          </p:cNvSpPr>
          <p:nvPr/>
        </p:nvSpPr>
        <p:spPr>
          <a:xfrm xmlns:a="http://schemas.openxmlformats.org/drawingml/2006/main">
            <a:off x="6324600" y="2381250"/>
            <a:ext cx="51816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D5E0EC"/>
                </a:solidFill>
                <a:latin typeface="Arial"/>
                <a:ea typeface="Arial"/>
                <a:cs typeface="Arial"/>
              </a:defRPr>
            </a:pPr>
            <a:r>
              <a:t>Comparators with offset under 500 µV and 0.1%-matched polysilicon dividers, trimmed once.</a:t>
            </a:r>
          </a:p>
        </p:txBody>
      </p:sp>
      <p:sp>
        <p:nvSpPr>
          <p:cNvPr id="19" name="">
            <a:extLst xmlns:a="http://schemas.openxmlformats.org/drawingml/2006/main">
              <a:ext uri="{FF2B5EF4-FFF2-40B4-BE49-F238E27FC236}">
                <a16:creationId xmlns:a16="http://schemas.microsoft.com/office/drawing/2014/main" id="{CFA9AFBD-0374-4FF1-AAD5-D6C73BEA2EAF}"/>
              </a:ext>
            </a:extLst>
          </p:cNvPr>
          <p:cNvSpPr>
            <a:spLocks xmlns:a="http://schemas.openxmlformats.org/drawingml/2006/main" noGrp="1"/>
          </p:cNvSpPr>
          <p:nvPr/>
        </p:nvSpPr>
        <p:spPr>
          <a:xfrm xmlns:a="http://schemas.openxmlformats.org/drawingml/2006/main">
            <a:off x="457200" y="3190875"/>
            <a:ext cx="4953000" cy="1038225"/>
          </a:xfrm>
          <a:prstGeom xmlns:a="http://schemas.openxmlformats.org/drawingml/2006/main" prst="rect">
            <a:avLst/>
          </a:prstGeom>
          <a:solidFill xmlns:a="http://schemas.openxmlformats.org/drawingml/2006/main">
            <a:srgbClr val="12243A"/>
          </a:solidFill>
          <a:ln xmlns:a="http://schemas.openxmlformats.org/drawingml/2006/main" w="9525">
            <a:solidFill>
              <a:srgbClr val="23364C"/>
            </a:solidFill>
            <a:prstDash val="solid"/>
          </a:ln>
        </p:spPr>
      </p:sp>
      <p:sp>
        <p:nvSpPr>
          <p:cNvPr id="20" name="">
            <a:extLst xmlns:a="http://schemas.openxmlformats.org/drawingml/2006/main">
              <a:ext uri="{FF2B5EF4-FFF2-40B4-BE49-F238E27FC236}">
                <a16:creationId xmlns:a16="http://schemas.microsoft.com/office/drawing/2014/main" id="{CDEC0E97-79CC-4ACA-8A7A-D084D0060651}"/>
              </a:ext>
            </a:extLst>
          </p:cNvPr>
          <p:cNvSpPr>
            <a:spLocks xmlns:a="http://schemas.openxmlformats.org/drawingml/2006/main" noGrp="1"/>
          </p:cNvSpPr>
          <p:nvPr/>
        </p:nvSpPr>
        <p:spPr>
          <a:xfrm xmlns:a="http://schemas.openxmlformats.org/drawingml/2006/main">
            <a:off x="457200" y="3190875"/>
            <a:ext cx="47625" cy="10382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FBEBA32-CD10-4AC0-A603-3FFDFF5A4D6E}"/>
              </a:ext>
            </a:extLst>
          </p:cNvPr>
          <p:cNvSpPr>
            <a:spLocks xmlns:a="http://schemas.openxmlformats.org/drawingml/2006/main" noGrp="1"/>
          </p:cNvSpPr>
          <p:nvPr/>
        </p:nvSpPr>
        <p:spPr>
          <a:xfrm xmlns:a="http://schemas.openxmlformats.org/drawingml/2006/main">
            <a:off x="6096000" y="3190875"/>
            <a:ext cx="5638800" cy="1038225"/>
          </a:xfrm>
          <a:prstGeom xmlns:a="http://schemas.openxmlformats.org/drawingml/2006/main" prst="rect">
            <a:avLst/>
          </a:prstGeom>
          <a:solidFill xmlns:a="http://schemas.openxmlformats.org/drawingml/2006/main">
            <a:srgbClr val="0F2F3F"/>
          </a:solidFill>
          <a:ln xmlns:a="http://schemas.openxmlformats.org/drawingml/2006/main" w="9525">
            <a:solidFill>
              <a:srgbClr val="1D5466"/>
            </a:solidFill>
            <a:prstDash val="solid"/>
          </a:ln>
        </p:spPr>
      </p:sp>
      <p:sp>
        <p:nvSpPr>
          <p:cNvPr id="22" name="">
            <a:extLst xmlns:a="http://schemas.openxmlformats.org/drawingml/2006/main">
              <a:ext uri="{FF2B5EF4-FFF2-40B4-BE49-F238E27FC236}">
                <a16:creationId xmlns:a16="http://schemas.microsoft.com/office/drawing/2014/main" id="{C1153813-73FE-479E-95F4-9CE1AAEF44CE}"/>
              </a:ext>
            </a:extLst>
          </p:cNvPr>
          <p:cNvSpPr>
            <a:spLocks xmlns:a="http://schemas.openxmlformats.org/drawingml/2006/main" noGrp="1"/>
          </p:cNvSpPr>
          <p:nvPr/>
        </p:nvSpPr>
        <p:spPr>
          <a:xfrm xmlns:a="http://schemas.openxmlformats.org/drawingml/2006/main">
            <a:off x="6096000" y="3190875"/>
            <a:ext cx="47625" cy="10382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4B87616E-F4F7-4A62-B61B-584107F5BEAC}"/>
              </a:ext>
            </a:extLst>
          </p:cNvPr>
          <p:cNvSpPr>
            <a:spLocks xmlns:a="http://schemas.openxmlformats.org/drawingml/2006/main" noGrp="1"/>
          </p:cNvSpPr>
          <p:nvPr/>
        </p:nvSpPr>
        <p:spPr>
          <a:xfrm xmlns:a="http://schemas.openxmlformats.org/drawingml/2006/main">
            <a:off x="5562600" y="3595688"/>
            <a:ext cx="381000" cy="2286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24" name="">
            <a:extLst xmlns:a="http://schemas.openxmlformats.org/drawingml/2006/main">
              <a:ext uri="{FF2B5EF4-FFF2-40B4-BE49-F238E27FC236}">
                <a16:creationId xmlns:a16="http://schemas.microsoft.com/office/drawing/2014/main" id="{574821EB-B42D-4A32-A65E-9BD7AB71283A}"/>
              </a:ext>
            </a:extLst>
          </p:cNvPr>
          <p:cNvSpPr>
            <a:spLocks xmlns:a="http://schemas.openxmlformats.org/drawingml/2006/main" noGrp="1"/>
          </p:cNvSpPr>
          <p:nvPr/>
        </p:nvSpPr>
        <p:spPr>
          <a:xfrm xmlns:a="http://schemas.openxmlformats.org/drawingml/2006/main">
            <a:off x="685800" y="3343275"/>
            <a:ext cx="44958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NOISE IMMUNITY</a:t>
            </a:r>
          </a:p>
        </p:txBody>
      </p:sp>
      <p:sp>
        <p:nvSpPr>
          <p:cNvPr id="25" name="">
            <a:extLst xmlns:a="http://schemas.openxmlformats.org/drawingml/2006/main">
              <a:ext uri="{FF2B5EF4-FFF2-40B4-BE49-F238E27FC236}">
                <a16:creationId xmlns:a16="http://schemas.microsoft.com/office/drawing/2014/main" id="{936BF24F-72C9-445F-8B71-10697E93F071}"/>
              </a:ext>
            </a:extLst>
          </p:cNvPr>
          <p:cNvSpPr>
            <a:spLocks xmlns:a="http://schemas.openxmlformats.org/drawingml/2006/main" noGrp="1"/>
          </p:cNvSpPr>
          <p:nvPr/>
        </p:nvSpPr>
        <p:spPr>
          <a:xfrm xmlns:a="http://schemas.openxmlformats.org/drawingml/2006/main">
            <a:off x="685800" y="3629025"/>
            <a:ext cx="44958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D5E0EC"/>
                </a:solidFill>
                <a:latin typeface="Arial"/>
                <a:ea typeface="Arial"/>
                <a:cs typeface="Arial"/>
              </a:defRPr>
            </a:pPr>
            <a:r>
              <a:t>A buck converter’s ripple must not trip it; a real brownout must.</a:t>
            </a:r>
          </a:p>
        </p:txBody>
      </p:sp>
      <p:sp>
        <p:nvSpPr>
          <p:cNvPr id="26" name="">
            <a:extLst xmlns:a="http://schemas.openxmlformats.org/drawingml/2006/main">
              <a:ext uri="{FF2B5EF4-FFF2-40B4-BE49-F238E27FC236}">
                <a16:creationId xmlns:a16="http://schemas.microsoft.com/office/drawing/2014/main" id="{290DF56D-3CA3-4BCF-B625-4DACF00048D5}"/>
              </a:ext>
            </a:extLst>
          </p:cNvPr>
          <p:cNvSpPr>
            <a:spLocks xmlns:a="http://schemas.openxmlformats.org/drawingml/2006/main" noGrp="1"/>
          </p:cNvSpPr>
          <p:nvPr/>
        </p:nvSpPr>
        <p:spPr>
          <a:xfrm xmlns:a="http://schemas.openxmlformats.org/drawingml/2006/main">
            <a:off x="6324600" y="3629025"/>
            <a:ext cx="51816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D5E0EC"/>
                </a:solidFill>
                <a:latin typeface="Arial"/>
                <a:ea typeface="Arial"/>
                <a:cs typeface="Arial"/>
              </a:defRPr>
            </a:pPr>
            <a:r>
              <a:t>An 8 µs digital deglitch window between the comparator and the latch.</a:t>
            </a:r>
          </a:p>
        </p:txBody>
      </p:sp>
      <p:sp>
        <p:nvSpPr>
          <p:cNvPr id="27" name="">
            <a:extLst xmlns:a="http://schemas.openxmlformats.org/drawingml/2006/main">
              <a:ext uri="{FF2B5EF4-FFF2-40B4-BE49-F238E27FC236}">
                <a16:creationId xmlns:a16="http://schemas.microsoft.com/office/drawing/2014/main" id="{8914DB80-18CF-4BDE-A21A-7888EF292C64}"/>
              </a:ext>
            </a:extLst>
          </p:cNvPr>
          <p:cNvSpPr>
            <a:spLocks xmlns:a="http://schemas.openxmlformats.org/drawingml/2006/main" noGrp="1"/>
          </p:cNvSpPr>
          <p:nvPr/>
        </p:nvSpPr>
        <p:spPr>
          <a:xfrm xmlns:a="http://schemas.openxmlformats.org/drawingml/2006/main">
            <a:off x="457200" y="4438650"/>
            <a:ext cx="4953000" cy="1038225"/>
          </a:xfrm>
          <a:prstGeom xmlns:a="http://schemas.openxmlformats.org/drawingml/2006/main" prst="rect">
            <a:avLst/>
          </a:prstGeom>
          <a:solidFill xmlns:a="http://schemas.openxmlformats.org/drawingml/2006/main">
            <a:srgbClr val="12243A"/>
          </a:solidFill>
          <a:ln xmlns:a="http://schemas.openxmlformats.org/drawingml/2006/main" w="9525">
            <a:solidFill>
              <a:srgbClr val="23364C"/>
            </a:solidFill>
            <a:prstDash val="solid"/>
          </a:ln>
        </p:spPr>
      </p:sp>
      <p:sp>
        <p:nvSpPr>
          <p:cNvPr id="28" name="">
            <a:extLst xmlns:a="http://schemas.openxmlformats.org/drawingml/2006/main">
              <a:ext uri="{FF2B5EF4-FFF2-40B4-BE49-F238E27FC236}">
                <a16:creationId xmlns:a16="http://schemas.microsoft.com/office/drawing/2014/main" id="{97A47F1F-F43F-4172-9601-527B80D92CCD}"/>
              </a:ext>
            </a:extLst>
          </p:cNvPr>
          <p:cNvSpPr>
            <a:spLocks xmlns:a="http://schemas.openxmlformats.org/drawingml/2006/main" noGrp="1"/>
          </p:cNvSpPr>
          <p:nvPr/>
        </p:nvSpPr>
        <p:spPr>
          <a:xfrm xmlns:a="http://schemas.openxmlformats.org/drawingml/2006/main">
            <a:off x="457200" y="4438650"/>
            <a:ext cx="47625" cy="10382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29" name="">
            <a:extLst xmlns:a="http://schemas.openxmlformats.org/drawingml/2006/main">
              <a:ext uri="{FF2B5EF4-FFF2-40B4-BE49-F238E27FC236}">
                <a16:creationId xmlns:a16="http://schemas.microsoft.com/office/drawing/2014/main" id="{B057F8FA-9119-4CB9-83E4-2D2329D9D604}"/>
              </a:ext>
            </a:extLst>
          </p:cNvPr>
          <p:cNvSpPr>
            <a:spLocks xmlns:a="http://schemas.openxmlformats.org/drawingml/2006/main" noGrp="1"/>
          </p:cNvSpPr>
          <p:nvPr/>
        </p:nvSpPr>
        <p:spPr>
          <a:xfrm xmlns:a="http://schemas.openxmlformats.org/drawingml/2006/main">
            <a:off x="6096000" y="4438650"/>
            <a:ext cx="5638800" cy="1038225"/>
          </a:xfrm>
          <a:prstGeom xmlns:a="http://schemas.openxmlformats.org/drawingml/2006/main" prst="rect">
            <a:avLst/>
          </a:prstGeom>
          <a:solidFill xmlns:a="http://schemas.openxmlformats.org/drawingml/2006/main">
            <a:srgbClr val="0F2F3F"/>
          </a:solidFill>
          <a:ln xmlns:a="http://schemas.openxmlformats.org/drawingml/2006/main" w="9525">
            <a:solidFill>
              <a:srgbClr val="1D5466"/>
            </a:solidFill>
            <a:prstDash val="solid"/>
          </a:ln>
        </p:spPr>
      </p:sp>
      <p:sp>
        <p:nvSpPr>
          <p:cNvPr id="30" name="">
            <a:extLst xmlns:a="http://schemas.openxmlformats.org/drawingml/2006/main">
              <a:ext uri="{FF2B5EF4-FFF2-40B4-BE49-F238E27FC236}">
                <a16:creationId xmlns:a16="http://schemas.microsoft.com/office/drawing/2014/main" id="{017535D9-F2E9-461C-A935-00860C8D7554}"/>
              </a:ext>
            </a:extLst>
          </p:cNvPr>
          <p:cNvSpPr>
            <a:spLocks xmlns:a="http://schemas.openxmlformats.org/drawingml/2006/main" noGrp="1"/>
          </p:cNvSpPr>
          <p:nvPr/>
        </p:nvSpPr>
        <p:spPr>
          <a:xfrm xmlns:a="http://schemas.openxmlformats.org/drawingml/2006/main">
            <a:off x="6096000" y="4438650"/>
            <a:ext cx="47625" cy="10382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31" name="">
            <a:extLst xmlns:a="http://schemas.openxmlformats.org/drawingml/2006/main">
              <a:ext uri="{FF2B5EF4-FFF2-40B4-BE49-F238E27FC236}">
                <a16:creationId xmlns:a16="http://schemas.microsoft.com/office/drawing/2014/main" id="{89D7400C-C53C-4D26-80C2-61640915033B}"/>
              </a:ext>
            </a:extLst>
          </p:cNvPr>
          <p:cNvSpPr>
            <a:spLocks xmlns:a="http://schemas.openxmlformats.org/drawingml/2006/main" noGrp="1"/>
          </p:cNvSpPr>
          <p:nvPr/>
        </p:nvSpPr>
        <p:spPr>
          <a:xfrm xmlns:a="http://schemas.openxmlformats.org/drawingml/2006/main">
            <a:off x="5562600" y="4843463"/>
            <a:ext cx="381000" cy="2286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32" name="">
            <a:extLst xmlns:a="http://schemas.openxmlformats.org/drawingml/2006/main">
              <a:ext uri="{FF2B5EF4-FFF2-40B4-BE49-F238E27FC236}">
                <a16:creationId xmlns:a16="http://schemas.microsoft.com/office/drawing/2014/main" id="{E4C5AC21-CCFB-43B2-846A-4D54DA9C8DBC}"/>
              </a:ext>
            </a:extLst>
          </p:cNvPr>
          <p:cNvSpPr>
            <a:spLocks xmlns:a="http://schemas.openxmlformats.org/drawingml/2006/main" noGrp="1"/>
          </p:cNvSpPr>
          <p:nvPr/>
        </p:nvSpPr>
        <p:spPr>
          <a:xfrm xmlns:a="http://schemas.openxmlformats.org/drawingml/2006/main">
            <a:off x="685800" y="4591050"/>
            <a:ext cx="44958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REFERENCE STABILITY</a:t>
            </a:r>
          </a:p>
        </p:txBody>
      </p:sp>
      <p:sp>
        <p:nvSpPr>
          <p:cNvPr id="33" name="">
            <a:extLst xmlns:a="http://schemas.openxmlformats.org/drawingml/2006/main">
              <a:ext uri="{FF2B5EF4-FFF2-40B4-BE49-F238E27FC236}">
                <a16:creationId xmlns:a16="http://schemas.microsoft.com/office/drawing/2014/main" id="{F244C98B-F7D0-4E42-8130-47E10FC49D6F}"/>
              </a:ext>
            </a:extLst>
          </p:cNvPr>
          <p:cNvSpPr>
            <a:spLocks xmlns:a="http://schemas.openxmlformats.org/drawingml/2006/main" noGrp="1"/>
          </p:cNvSpPr>
          <p:nvPr/>
        </p:nvSpPr>
        <p:spPr>
          <a:xfrm xmlns:a="http://schemas.openxmlformats.org/drawingml/2006/main">
            <a:off x="685800" y="4876800"/>
            <a:ext cx="44958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D5E0EC"/>
                </a:solidFill>
                <a:latin typeface="Arial"/>
                <a:ea typeface="Arial"/>
                <a:cs typeface="Arial"/>
              </a:defRPr>
            </a:pPr>
            <a:r>
              <a:t>A reference stable over the military temperature range.</a:t>
            </a:r>
          </a:p>
        </p:txBody>
      </p:sp>
      <p:sp>
        <p:nvSpPr>
          <p:cNvPr id="34" name="">
            <a:extLst xmlns:a="http://schemas.openxmlformats.org/drawingml/2006/main">
              <a:ext uri="{FF2B5EF4-FFF2-40B4-BE49-F238E27FC236}">
                <a16:creationId xmlns:a16="http://schemas.microsoft.com/office/drawing/2014/main" id="{A595368D-447C-4DD8-BAC3-739EC11B2B4B}"/>
              </a:ext>
            </a:extLst>
          </p:cNvPr>
          <p:cNvSpPr>
            <a:spLocks xmlns:a="http://schemas.openxmlformats.org/drawingml/2006/main" noGrp="1"/>
          </p:cNvSpPr>
          <p:nvPr/>
        </p:nvSpPr>
        <p:spPr>
          <a:xfrm xmlns:a="http://schemas.openxmlformats.org/drawingml/2006/main">
            <a:off x="6324600" y="4876800"/>
            <a:ext cx="5181600" cy="2381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D5E0EC"/>
                </a:solidFill>
                <a:latin typeface="Arial"/>
                <a:ea typeface="Arial"/>
                <a:cs typeface="Arial"/>
              </a:defRPr>
            </a:pPr>
            <a:r>
              <a:t>A curvature-corrected bandgap at 10 ppm/°C.</a:t>
            </a:r>
          </a:p>
        </p:txBody>
      </p:sp>
      <p:sp>
        <p:nvSpPr>
          <p:cNvPr id="35" name="">
            <a:extLst xmlns:a="http://schemas.openxmlformats.org/drawingml/2006/main">
              <a:ext uri="{FF2B5EF4-FFF2-40B4-BE49-F238E27FC236}">
                <a16:creationId xmlns:a16="http://schemas.microsoft.com/office/drawing/2014/main" id="{BDCA82E4-2B4A-4358-AF60-558286FF71C9}"/>
              </a:ext>
            </a:extLst>
          </p:cNvPr>
          <p:cNvSpPr>
            <a:spLocks xmlns:a="http://schemas.openxmlformats.org/drawingml/2006/main" noGrp="1"/>
          </p:cNvSpPr>
          <p:nvPr/>
        </p:nvSpPr>
        <p:spPr>
          <a:xfrm xmlns:a="http://schemas.openxmlformats.org/drawingml/2006/main">
            <a:off x="457200" y="62103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8FA2B7"/>
                </a:solidFill>
                <a:latin typeface="Arial"/>
                <a:ea typeface="Arial"/>
                <a:cs typeface="Arial"/>
              </a:defRPr>
            </a:pPr>
            <a:r>
              <a:t>Source: product specification (SKU-6), physical requirements. Pre-silicon design targets.</a:t>
            </a:r>
          </a:p>
        </p:txBody>
      </p:sp>
    </p:spTree>
    <p:extLst>
      <p:ext uri="{BB962C8B-B14F-4D97-AF65-F5344CB8AC3E}">
        <p14:creationId xmlns:p14="http://schemas.microsoft.com/office/powerpoint/2010/main" val="39814335"/>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174" name="">
            <a:extLst xmlns:a="http://schemas.openxmlformats.org/drawingml/2006/main">
              <a:ext uri="{FF2B5EF4-FFF2-40B4-BE49-F238E27FC236}">
                <a16:creationId xmlns:a16="http://schemas.microsoft.com/office/drawing/2014/main" id="{1D12E4E0-622F-485F-BDDC-C9C1BFDC0608}"/>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9FBCA88-BE3A-444C-BF3A-11EADBEE2889}"/>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03 · SYSTEM ARCHITECTURE</a:t>
            </a:r>
          </a:p>
        </p:txBody>
      </p:sp>
      <p:sp>
        <p:nvSpPr>
          <p:cNvPr id="3" name="">
            <a:extLst xmlns:a="http://schemas.openxmlformats.org/drawingml/2006/main">
              <a:ext uri="{FF2B5EF4-FFF2-40B4-BE49-F238E27FC236}">
                <a16:creationId xmlns:a16="http://schemas.microsoft.com/office/drawing/2014/main" id="{8AD5C41B-241C-4352-87BF-399AFD204E37}"/>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Every rail fault ends at one latch and one reset</a:t>
            </a:r>
          </a:p>
        </p:txBody>
      </p:sp>
      <p:sp>
        <p:nvSpPr>
          <p:cNvPr id="4" name="">
            <a:extLst xmlns:a="http://schemas.openxmlformats.org/drawingml/2006/main">
              <a:ext uri="{FF2B5EF4-FFF2-40B4-BE49-F238E27FC236}">
                <a16:creationId xmlns:a16="http://schemas.microsoft.com/office/drawing/2014/main" id="{B51A34F7-DCA5-4F4B-B321-461D787AE0E1}"/>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Four sense chains feed one latched fault matrix; the reference sets every threshold at 4.</a:t>
            </a:r>
          </a:p>
        </p:txBody>
      </p:sp>
      <p:sp>
        <p:nvSpPr>
          <p:cNvPr id="5" name="">
            <a:extLst xmlns:a="http://schemas.openxmlformats.org/drawingml/2006/main">
              <a:ext uri="{FF2B5EF4-FFF2-40B4-BE49-F238E27FC236}">
                <a16:creationId xmlns:a16="http://schemas.microsoft.com/office/drawing/2014/main" id="{679BF6D8-AF1F-442C-B161-34314D7F8654}"/>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B21695C-9B9E-43C4-9611-97055570D47B}"/>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FCC612D-3B81-48B8-8AAA-6D1872992E5B}"/>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SKU-6 QUAD-RAIL VOLTAGE SUPERVISOR  ·  ARCHITECTURE TARGETS, PRE-SILICON  ·  OCTOBER 2026</a:t>
            </a:r>
          </a:p>
        </p:txBody>
      </p:sp>
      <p:sp>
        <p:nvSpPr>
          <p:cNvPr id="8" name="">
            <a:extLst xmlns:a="http://schemas.openxmlformats.org/drawingml/2006/main">
              <a:ext uri="{FF2B5EF4-FFF2-40B4-BE49-F238E27FC236}">
                <a16:creationId xmlns:a16="http://schemas.microsoft.com/office/drawing/2014/main" id="{DB334A33-97C3-4FB8-8529-51800EB3583A}"/>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04</a:t>
            </a:r>
          </a:p>
        </p:txBody>
      </p:sp>
      <p:sp>
        <p:nvSpPr>
          <p:cNvPr id="9" name="">
            <a:extLst xmlns:a="http://schemas.openxmlformats.org/drawingml/2006/main">
              <a:ext uri="{FF2B5EF4-FFF2-40B4-BE49-F238E27FC236}">
                <a16:creationId xmlns:a16="http://schemas.microsoft.com/office/drawing/2014/main" id="{433EA0F5-A60B-425F-B02B-4EA8CF0732FE}"/>
              </a:ext>
            </a:extLst>
          </p:cNvPr>
          <p:cNvSpPr>
            <a:spLocks xmlns:a="http://schemas.openxmlformats.org/drawingml/2006/main" noGrp="1"/>
          </p:cNvSpPr>
          <p:nvPr/>
        </p:nvSpPr>
        <p:spPr>
          <a:xfrm xmlns:a="http://schemas.openxmlformats.org/drawingml/2006/main">
            <a:off x="800100" y="1638300"/>
            <a:ext cx="4738688" cy="2705100"/>
          </a:xfrm>
          <a:prstGeom xmlns:a="http://schemas.openxmlformats.org/drawingml/2006/main" prst="rect">
            <a:avLst/>
          </a:prstGeom>
          <a:solidFill xmlns:a="http://schemas.openxmlformats.org/drawingml/2006/main">
            <a:srgbClr val="EDF3FB"/>
          </a:solidFill>
          <a:ln xmlns:a="http://schemas.openxmlformats.org/drawingml/2006/main" w="9525">
            <a:solidFill>
              <a:srgbClr val="A9C3E6"/>
            </a:solidFill>
            <a:prstDash val="solid"/>
          </a:ln>
        </p:spPr>
      </p:sp>
      <p:sp>
        <p:nvSpPr>
          <p:cNvPr id="10" name="">
            <a:extLst xmlns:a="http://schemas.openxmlformats.org/drawingml/2006/main">
              <a:ext uri="{FF2B5EF4-FFF2-40B4-BE49-F238E27FC236}">
                <a16:creationId xmlns:a16="http://schemas.microsoft.com/office/drawing/2014/main" id="{86D7462E-B572-4118-81DB-A968FE0C22B4}"/>
              </a:ext>
            </a:extLst>
          </p:cNvPr>
          <p:cNvSpPr>
            <a:spLocks xmlns:a="http://schemas.openxmlformats.org/drawingml/2006/main" noGrp="1"/>
          </p:cNvSpPr>
          <p:nvPr/>
        </p:nvSpPr>
        <p:spPr>
          <a:xfrm xmlns:a="http://schemas.openxmlformats.org/drawingml/2006/main">
            <a:off x="876300" y="1905000"/>
            <a:ext cx="1060847"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A9C3E6"/>
            </a:solidFill>
            <a:prstDash val="solid"/>
          </a:ln>
        </p:spPr>
      </p:sp>
      <p:sp>
        <p:nvSpPr>
          <p:cNvPr id="11" name="">
            <a:extLst xmlns:a="http://schemas.openxmlformats.org/drawingml/2006/main">
              <a:ext uri="{FF2B5EF4-FFF2-40B4-BE49-F238E27FC236}">
                <a16:creationId xmlns:a16="http://schemas.microsoft.com/office/drawing/2014/main" id="{18D4710F-1F82-4B05-9B50-B8EFC088ADA5}"/>
              </a:ext>
            </a:extLst>
          </p:cNvPr>
          <p:cNvSpPr>
            <a:spLocks xmlns:a="http://schemas.openxmlformats.org/drawingml/2006/main" noGrp="1"/>
          </p:cNvSpPr>
          <p:nvPr/>
        </p:nvSpPr>
        <p:spPr>
          <a:xfrm xmlns:a="http://schemas.openxmlformats.org/drawingml/2006/main">
            <a:off x="876300" y="1905000"/>
            <a:ext cx="1060847"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FCE2DAC-C661-4E35-93DD-CCB5451BD3DF}"/>
              </a:ext>
            </a:extLst>
          </p:cNvPr>
          <p:cNvSpPr>
            <a:spLocks xmlns:a="http://schemas.openxmlformats.org/drawingml/2006/main" noGrp="1"/>
          </p:cNvSpPr>
          <p:nvPr/>
        </p:nvSpPr>
        <p:spPr>
          <a:xfrm xmlns:a="http://schemas.openxmlformats.org/drawingml/2006/main">
            <a:off x="2051447" y="1905000"/>
            <a:ext cx="1060847"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A9C3E6"/>
            </a:solidFill>
            <a:prstDash val="solid"/>
          </a:ln>
        </p:spPr>
      </p:sp>
      <p:sp>
        <p:nvSpPr>
          <p:cNvPr id="13" name="">
            <a:extLst xmlns:a="http://schemas.openxmlformats.org/drawingml/2006/main">
              <a:ext uri="{FF2B5EF4-FFF2-40B4-BE49-F238E27FC236}">
                <a16:creationId xmlns:a16="http://schemas.microsoft.com/office/drawing/2014/main" id="{B0189AD9-ACE2-4FB2-B56F-4AEFEDC1FAD9}"/>
              </a:ext>
            </a:extLst>
          </p:cNvPr>
          <p:cNvSpPr>
            <a:spLocks xmlns:a="http://schemas.openxmlformats.org/drawingml/2006/main" noGrp="1"/>
          </p:cNvSpPr>
          <p:nvPr/>
        </p:nvSpPr>
        <p:spPr>
          <a:xfrm xmlns:a="http://schemas.openxmlformats.org/drawingml/2006/main">
            <a:off x="2051447" y="1905000"/>
            <a:ext cx="1060847"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705C803-06AD-4C30-AF8F-F68049B008D3}"/>
              </a:ext>
            </a:extLst>
          </p:cNvPr>
          <p:cNvSpPr>
            <a:spLocks xmlns:a="http://schemas.openxmlformats.org/drawingml/2006/main" noGrp="1"/>
          </p:cNvSpPr>
          <p:nvPr/>
        </p:nvSpPr>
        <p:spPr>
          <a:xfrm xmlns:a="http://schemas.openxmlformats.org/drawingml/2006/main">
            <a:off x="3226594" y="1905000"/>
            <a:ext cx="1060847"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A9C3E6"/>
            </a:solidFill>
            <a:prstDash val="solid"/>
          </a:ln>
        </p:spPr>
      </p:sp>
      <p:sp>
        <p:nvSpPr>
          <p:cNvPr id="15" name="">
            <a:extLst xmlns:a="http://schemas.openxmlformats.org/drawingml/2006/main">
              <a:ext uri="{FF2B5EF4-FFF2-40B4-BE49-F238E27FC236}">
                <a16:creationId xmlns:a16="http://schemas.microsoft.com/office/drawing/2014/main" id="{2F5423B2-0174-4F59-9FDE-E18C7B0B394A}"/>
              </a:ext>
            </a:extLst>
          </p:cNvPr>
          <p:cNvSpPr>
            <a:spLocks xmlns:a="http://schemas.openxmlformats.org/drawingml/2006/main" noGrp="1"/>
          </p:cNvSpPr>
          <p:nvPr/>
        </p:nvSpPr>
        <p:spPr>
          <a:xfrm xmlns:a="http://schemas.openxmlformats.org/drawingml/2006/main">
            <a:off x="3226594" y="1905000"/>
            <a:ext cx="1060847"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EAEDFED0-DF29-4343-92EE-6E447BCB7E4A}"/>
              </a:ext>
            </a:extLst>
          </p:cNvPr>
          <p:cNvSpPr>
            <a:spLocks xmlns:a="http://schemas.openxmlformats.org/drawingml/2006/main" noGrp="1"/>
          </p:cNvSpPr>
          <p:nvPr/>
        </p:nvSpPr>
        <p:spPr>
          <a:xfrm xmlns:a="http://schemas.openxmlformats.org/drawingml/2006/main">
            <a:off x="4401741" y="1905000"/>
            <a:ext cx="1060847"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A9C3E6"/>
            </a:solidFill>
            <a:prstDash val="solid"/>
          </a:ln>
        </p:spPr>
      </p:sp>
      <p:sp>
        <p:nvSpPr>
          <p:cNvPr id="17" name="">
            <a:extLst xmlns:a="http://schemas.openxmlformats.org/drawingml/2006/main">
              <a:ext uri="{FF2B5EF4-FFF2-40B4-BE49-F238E27FC236}">
                <a16:creationId xmlns:a16="http://schemas.microsoft.com/office/drawing/2014/main" id="{6E3103E2-87F2-441D-9A54-B7E4F078D12F}"/>
              </a:ext>
            </a:extLst>
          </p:cNvPr>
          <p:cNvSpPr>
            <a:spLocks xmlns:a="http://schemas.openxmlformats.org/drawingml/2006/main" noGrp="1"/>
          </p:cNvSpPr>
          <p:nvPr/>
        </p:nvSpPr>
        <p:spPr>
          <a:xfrm xmlns:a="http://schemas.openxmlformats.org/drawingml/2006/main">
            <a:off x="4401741" y="1905000"/>
            <a:ext cx="1060847"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93E68524-9147-427E-A460-F3D85DD10502}"/>
              </a:ext>
            </a:extLst>
          </p:cNvPr>
          <p:cNvSpPr>
            <a:spLocks xmlns:a="http://schemas.openxmlformats.org/drawingml/2006/main" noGrp="1"/>
          </p:cNvSpPr>
          <p:nvPr/>
        </p:nvSpPr>
        <p:spPr>
          <a:xfrm xmlns:a="http://schemas.openxmlformats.org/drawingml/2006/main">
            <a:off x="876300" y="2514600"/>
            <a:ext cx="1060847"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A9C3E6"/>
            </a:solidFill>
            <a:prstDash val="solid"/>
          </a:ln>
        </p:spPr>
      </p:sp>
      <p:sp>
        <p:nvSpPr>
          <p:cNvPr id="19" name="">
            <a:extLst xmlns:a="http://schemas.openxmlformats.org/drawingml/2006/main">
              <a:ext uri="{FF2B5EF4-FFF2-40B4-BE49-F238E27FC236}">
                <a16:creationId xmlns:a16="http://schemas.microsoft.com/office/drawing/2014/main" id="{87818FD2-7225-4CBC-90D7-2B103F3A2268}"/>
              </a:ext>
            </a:extLst>
          </p:cNvPr>
          <p:cNvSpPr>
            <a:spLocks xmlns:a="http://schemas.openxmlformats.org/drawingml/2006/main" noGrp="1"/>
          </p:cNvSpPr>
          <p:nvPr/>
        </p:nvSpPr>
        <p:spPr>
          <a:xfrm xmlns:a="http://schemas.openxmlformats.org/drawingml/2006/main">
            <a:off x="876300" y="2514600"/>
            <a:ext cx="1060847"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51A372F1-0628-4889-956D-B3D41237A7CE}"/>
              </a:ext>
            </a:extLst>
          </p:cNvPr>
          <p:cNvSpPr>
            <a:spLocks xmlns:a="http://schemas.openxmlformats.org/drawingml/2006/main" noGrp="1"/>
          </p:cNvSpPr>
          <p:nvPr/>
        </p:nvSpPr>
        <p:spPr>
          <a:xfrm xmlns:a="http://schemas.openxmlformats.org/drawingml/2006/main">
            <a:off x="2051447" y="2514600"/>
            <a:ext cx="1060847"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A9C3E6"/>
            </a:solidFill>
            <a:prstDash val="solid"/>
          </a:ln>
        </p:spPr>
      </p:sp>
      <p:sp>
        <p:nvSpPr>
          <p:cNvPr id="21" name="">
            <a:extLst xmlns:a="http://schemas.openxmlformats.org/drawingml/2006/main">
              <a:ext uri="{FF2B5EF4-FFF2-40B4-BE49-F238E27FC236}">
                <a16:creationId xmlns:a16="http://schemas.microsoft.com/office/drawing/2014/main" id="{BA3214EC-2B2B-4E56-BDCC-A58BA873CC33}"/>
              </a:ext>
            </a:extLst>
          </p:cNvPr>
          <p:cNvSpPr>
            <a:spLocks xmlns:a="http://schemas.openxmlformats.org/drawingml/2006/main" noGrp="1"/>
          </p:cNvSpPr>
          <p:nvPr/>
        </p:nvSpPr>
        <p:spPr>
          <a:xfrm xmlns:a="http://schemas.openxmlformats.org/drawingml/2006/main">
            <a:off x="2051447" y="2514600"/>
            <a:ext cx="1060847"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495852FF-213D-40E4-821D-378A7C99C02E}"/>
              </a:ext>
            </a:extLst>
          </p:cNvPr>
          <p:cNvSpPr>
            <a:spLocks xmlns:a="http://schemas.openxmlformats.org/drawingml/2006/main" noGrp="1"/>
          </p:cNvSpPr>
          <p:nvPr/>
        </p:nvSpPr>
        <p:spPr>
          <a:xfrm xmlns:a="http://schemas.openxmlformats.org/drawingml/2006/main">
            <a:off x="3226594" y="2514600"/>
            <a:ext cx="1060847"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A9C3E6"/>
            </a:solidFill>
            <a:prstDash val="solid"/>
          </a:ln>
        </p:spPr>
      </p:sp>
      <p:sp>
        <p:nvSpPr>
          <p:cNvPr id="23" name="">
            <a:extLst xmlns:a="http://schemas.openxmlformats.org/drawingml/2006/main">
              <a:ext uri="{FF2B5EF4-FFF2-40B4-BE49-F238E27FC236}">
                <a16:creationId xmlns:a16="http://schemas.microsoft.com/office/drawing/2014/main" id="{300EB12F-1A4E-4717-9FDC-B054AAEE2FDA}"/>
              </a:ext>
            </a:extLst>
          </p:cNvPr>
          <p:cNvSpPr>
            <a:spLocks xmlns:a="http://schemas.openxmlformats.org/drawingml/2006/main" noGrp="1"/>
          </p:cNvSpPr>
          <p:nvPr/>
        </p:nvSpPr>
        <p:spPr>
          <a:xfrm xmlns:a="http://schemas.openxmlformats.org/drawingml/2006/main">
            <a:off x="3226594" y="2514600"/>
            <a:ext cx="1060847"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85AF6DB5-6C19-479D-99F5-D873BDF615C5}"/>
              </a:ext>
            </a:extLst>
          </p:cNvPr>
          <p:cNvSpPr>
            <a:spLocks xmlns:a="http://schemas.openxmlformats.org/drawingml/2006/main" noGrp="1"/>
          </p:cNvSpPr>
          <p:nvPr/>
        </p:nvSpPr>
        <p:spPr>
          <a:xfrm xmlns:a="http://schemas.openxmlformats.org/drawingml/2006/main">
            <a:off x="4401741" y="2514600"/>
            <a:ext cx="1060847"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A9C3E6"/>
            </a:solidFill>
            <a:prstDash val="solid"/>
          </a:ln>
        </p:spPr>
      </p:sp>
      <p:sp>
        <p:nvSpPr>
          <p:cNvPr id="25" name="">
            <a:extLst xmlns:a="http://schemas.openxmlformats.org/drawingml/2006/main">
              <a:ext uri="{FF2B5EF4-FFF2-40B4-BE49-F238E27FC236}">
                <a16:creationId xmlns:a16="http://schemas.microsoft.com/office/drawing/2014/main" id="{5B7CB6B0-DA7E-4104-8840-6D14A0F5B673}"/>
              </a:ext>
            </a:extLst>
          </p:cNvPr>
          <p:cNvSpPr>
            <a:spLocks xmlns:a="http://schemas.openxmlformats.org/drawingml/2006/main" noGrp="1"/>
          </p:cNvSpPr>
          <p:nvPr/>
        </p:nvSpPr>
        <p:spPr>
          <a:xfrm xmlns:a="http://schemas.openxmlformats.org/drawingml/2006/main">
            <a:off x="4401741" y="2514600"/>
            <a:ext cx="1060847"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26" name="">
            <a:extLst xmlns:a="http://schemas.openxmlformats.org/drawingml/2006/main">
              <a:ext uri="{FF2B5EF4-FFF2-40B4-BE49-F238E27FC236}">
                <a16:creationId xmlns:a16="http://schemas.microsoft.com/office/drawing/2014/main" id="{EB8B9F28-97EF-4B58-9EE8-0FEEB1733704}"/>
              </a:ext>
            </a:extLst>
          </p:cNvPr>
          <p:cNvSpPr>
            <a:spLocks xmlns:a="http://schemas.openxmlformats.org/drawingml/2006/main" noGrp="1"/>
          </p:cNvSpPr>
          <p:nvPr/>
        </p:nvSpPr>
        <p:spPr>
          <a:xfrm xmlns:a="http://schemas.openxmlformats.org/drawingml/2006/main">
            <a:off x="876300" y="3124200"/>
            <a:ext cx="1060847"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A9C3E6"/>
            </a:solidFill>
            <a:prstDash val="solid"/>
          </a:ln>
        </p:spPr>
      </p:sp>
      <p:sp>
        <p:nvSpPr>
          <p:cNvPr id="27" name="">
            <a:extLst xmlns:a="http://schemas.openxmlformats.org/drawingml/2006/main">
              <a:ext uri="{FF2B5EF4-FFF2-40B4-BE49-F238E27FC236}">
                <a16:creationId xmlns:a16="http://schemas.microsoft.com/office/drawing/2014/main" id="{EE71F5A0-D57B-4617-A427-ED755227D94C}"/>
              </a:ext>
            </a:extLst>
          </p:cNvPr>
          <p:cNvSpPr>
            <a:spLocks xmlns:a="http://schemas.openxmlformats.org/drawingml/2006/main" noGrp="1"/>
          </p:cNvSpPr>
          <p:nvPr/>
        </p:nvSpPr>
        <p:spPr>
          <a:xfrm xmlns:a="http://schemas.openxmlformats.org/drawingml/2006/main">
            <a:off x="876300" y="3124200"/>
            <a:ext cx="1060847"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28" name="">
            <a:extLst xmlns:a="http://schemas.openxmlformats.org/drawingml/2006/main">
              <a:ext uri="{FF2B5EF4-FFF2-40B4-BE49-F238E27FC236}">
                <a16:creationId xmlns:a16="http://schemas.microsoft.com/office/drawing/2014/main" id="{EA7EF374-6B17-4B5E-ADAA-DCF2D1238F90}"/>
              </a:ext>
            </a:extLst>
          </p:cNvPr>
          <p:cNvSpPr>
            <a:spLocks xmlns:a="http://schemas.openxmlformats.org/drawingml/2006/main" noGrp="1"/>
          </p:cNvSpPr>
          <p:nvPr/>
        </p:nvSpPr>
        <p:spPr>
          <a:xfrm xmlns:a="http://schemas.openxmlformats.org/drawingml/2006/main">
            <a:off x="2051447" y="3124200"/>
            <a:ext cx="1060847"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A9C3E6"/>
            </a:solidFill>
            <a:prstDash val="solid"/>
          </a:ln>
        </p:spPr>
      </p:sp>
      <p:sp>
        <p:nvSpPr>
          <p:cNvPr id="29" name="">
            <a:extLst xmlns:a="http://schemas.openxmlformats.org/drawingml/2006/main">
              <a:ext uri="{FF2B5EF4-FFF2-40B4-BE49-F238E27FC236}">
                <a16:creationId xmlns:a16="http://schemas.microsoft.com/office/drawing/2014/main" id="{65C66278-D81F-4C4A-B96A-F42CD900EBC6}"/>
              </a:ext>
            </a:extLst>
          </p:cNvPr>
          <p:cNvSpPr>
            <a:spLocks xmlns:a="http://schemas.openxmlformats.org/drawingml/2006/main" noGrp="1"/>
          </p:cNvSpPr>
          <p:nvPr/>
        </p:nvSpPr>
        <p:spPr>
          <a:xfrm xmlns:a="http://schemas.openxmlformats.org/drawingml/2006/main">
            <a:off x="2051447" y="3124200"/>
            <a:ext cx="1060847"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30" name="">
            <a:extLst xmlns:a="http://schemas.openxmlformats.org/drawingml/2006/main">
              <a:ext uri="{FF2B5EF4-FFF2-40B4-BE49-F238E27FC236}">
                <a16:creationId xmlns:a16="http://schemas.microsoft.com/office/drawing/2014/main" id="{DBBA2BBD-88E5-4D52-875C-85294A2D5997}"/>
              </a:ext>
            </a:extLst>
          </p:cNvPr>
          <p:cNvSpPr>
            <a:spLocks xmlns:a="http://schemas.openxmlformats.org/drawingml/2006/main" noGrp="1"/>
          </p:cNvSpPr>
          <p:nvPr/>
        </p:nvSpPr>
        <p:spPr>
          <a:xfrm xmlns:a="http://schemas.openxmlformats.org/drawingml/2006/main">
            <a:off x="3226594" y="3124200"/>
            <a:ext cx="1060847"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A9C3E6"/>
            </a:solidFill>
            <a:prstDash val="solid"/>
          </a:ln>
        </p:spPr>
      </p:sp>
      <p:sp>
        <p:nvSpPr>
          <p:cNvPr id="31" name="">
            <a:extLst xmlns:a="http://schemas.openxmlformats.org/drawingml/2006/main">
              <a:ext uri="{FF2B5EF4-FFF2-40B4-BE49-F238E27FC236}">
                <a16:creationId xmlns:a16="http://schemas.microsoft.com/office/drawing/2014/main" id="{C15F872F-FABD-43F0-8DB9-FDA61BB1EE02}"/>
              </a:ext>
            </a:extLst>
          </p:cNvPr>
          <p:cNvSpPr>
            <a:spLocks xmlns:a="http://schemas.openxmlformats.org/drawingml/2006/main" noGrp="1"/>
          </p:cNvSpPr>
          <p:nvPr/>
        </p:nvSpPr>
        <p:spPr>
          <a:xfrm xmlns:a="http://schemas.openxmlformats.org/drawingml/2006/main">
            <a:off x="3226594" y="3124200"/>
            <a:ext cx="1060847"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32" name="">
            <a:extLst xmlns:a="http://schemas.openxmlformats.org/drawingml/2006/main">
              <a:ext uri="{FF2B5EF4-FFF2-40B4-BE49-F238E27FC236}">
                <a16:creationId xmlns:a16="http://schemas.microsoft.com/office/drawing/2014/main" id="{77BFA63E-4B60-49B8-A7C2-73CCCD75C338}"/>
              </a:ext>
            </a:extLst>
          </p:cNvPr>
          <p:cNvSpPr>
            <a:spLocks xmlns:a="http://schemas.openxmlformats.org/drawingml/2006/main" noGrp="1"/>
          </p:cNvSpPr>
          <p:nvPr/>
        </p:nvSpPr>
        <p:spPr>
          <a:xfrm xmlns:a="http://schemas.openxmlformats.org/drawingml/2006/main">
            <a:off x="4401741" y="3124200"/>
            <a:ext cx="1060847"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A9C3E6"/>
            </a:solidFill>
            <a:prstDash val="solid"/>
          </a:ln>
        </p:spPr>
      </p:sp>
      <p:sp>
        <p:nvSpPr>
          <p:cNvPr id="33" name="">
            <a:extLst xmlns:a="http://schemas.openxmlformats.org/drawingml/2006/main">
              <a:ext uri="{FF2B5EF4-FFF2-40B4-BE49-F238E27FC236}">
                <a16:creationId xmlns:a16="http://schemas.microsoft.com/office/drawing/2014/main" id="{5E3FA39F-0658-4149-AA5F-613590E0754B}"/>
              </a:ext>
            </a:extLst>
          </p:cNvPr>
          <p:cNvSpPr>
            <a:spLocks xmlns:a="http://schemas.openxmlformats.org/drawingml/2006/main" noGrp="1"/>
          </p:cNvSpPr>
          <p:nvPr/>
        </p:nvSpPr>
        <p:spPr>
          <a:xfrm xmlns:a="http://schemas.openxmlformats.org/drawingml/2006/main">
            <a:off x="4401741" y="3124200"/>
            <a:ext cx="1060847"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34" name="">
            <a:extLst xmlns:a="http://schemas.openxmlformats.org/drawingml/2006/main">
              <a:ext uri="{FF2B5EF4-FFF2-40B4-BE49-F238E27FC236}">
                <a16:creationId xmlns:a16="http://schemas.microsoft.com/office/drawing/2014/main" id="{96DE8913-45FB-495E-8D36-5ED6781AF426}"/>
              </a:ext>
            </a:extLst>
          </p:cNvPr>
          <p:cNvSpPr>
            <a:spLocks xmlns:a="http://schemas.openxmlformats.org/drawingml/2006/main" noGrp="1"/>
          </p:cNvSpPr>
          <p:nvPr/>
        </p:nvSpPr>
        <p:spPr>
          <a:xfrm xmlns:a="http://schemas.openxmlformats.org/drawingml/2006/main">
            <a:off x="876300" y="3733800"/>
            <a:ext cx="1060847"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A9C3E6"/>
            </a:solidFill>
            <a:prstDash val="solid"/>
          </a:ln>
        </p:spPr>
      </p:sp>
      <p:sp>
        <p:nvSpPr>
          <p:cNvPr id="35" name="">
            <a:extLst xmlns:a="http://schemas.openxmlformats.org/drawingml/2006/main">
              <a:ext uri="{FF2B5EF4-FFF2-40B4-BE49-F238E27FC236}">
                <a16:creationId xmlns:a16="http://schemas.microsoft.com/office/drawing/2014/main" id="{E2C97B90-6B2C-487A-9147-2D8DCC864A4E}"/>
              </a:ext>
            </a:extLst>
          </p:cNvPr>
          <p:cNvSpPr>
            <a:spLocks xmlns:a="http://schemas.openxmlformats.org/drawingml/2006/main" noGrp="1"/>
          </p:cNvSpPr>
          <p:nvPr/>
        </p:nvSpPr>
        <p:spPr>
          <a:xfrm xmlns:a="http://schemas.openxmlformats.org/drawingml/2006/main">
            <a:off x="876300" y="3733800"/>
            <a:ext cx="1060847"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36" name="">
            <a:extLst xmlns:a="http://schemas.openxmlformats.org/drawingml/2006/main">
              <a:ext uri="{FF2B5EF4-FFF2-40B4-BE49-F238E27FC236}">
                <a16:creationId xmlns:a16="http://schemas.microsoft.com/office/drawing/2014/main" id="{816C1A35-D46A-4FC6-BF19-F592205E2511}"/>
              </a:ext>
            </a:extLst>
          </p:cNvPr>
          <p:cNvSpPr>
            <a:spLocks xmlns:a="http://schemas.openxmlformats.org/drawingml/2006/main" noGrp="1"/>
          </p:cNvSpPr>
          <p:nvPr/>
        </p:nvSpPr>
        <p:spPr>
          <a:xfrm xmlns:a="http://schemas.openxmlformats.org/drawingml/2006/main">
            <a:off x="2051447" y="3733800"/>
            <a:ext cx="1060847"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A9C3E6"/>
            </a:solidFill>
            <a:prstDash val="solid"/>
          </a:ln>
        </p:spPr>
      </p:sp>
      <p:sp>
        <p:nvSpPr>
          <p:cNvPr id="37" name="">
            <a:extLst xmlns:a="http://schemas.openxmlformats.org/drawingml/2006/main">
              <a:ext uri="{FF2B5EF4-FFF2-40B4-BE49-F238E27FC236}">
                <a16:creationId xmlns:a16="http://schemas.microsoft.com/office/drawing/2014/main" id="{67B2D20E-F183-42F9-A865-9A683FB85FCF}"/>
              </a:ext>
            </a:extLst>
          </p:cNvPr>
          <p:cNvSpPr>
            <a:spLocks xmlns:a="http://schemas.openxmlformats.org/drawingml/2006/main" noGrp="1"/>
          </p:cNvSpPr>
          <p:nvPr/>
        </p:nvSpPr>
        <p:spPr>
          <a:xfrm xmlns:a="http://schemas.openxmlformats.org/drawingml/2006/main">
            <a:off x="2051447" y="3733800"/>
            <a:ext cx="1060847"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38" name="">
            <a:extLst xmlns:a="http://schemas.openxmlformats.org/drawingml/2006/main">
              <a:ext uri="{FF2B5EF4-FFF2-40B4-BE49-F238E27FC236}">
                <a16:creationId xmlns:a16="http://schemas.microsoft.com/office/drawing/2014/main" id="{B820E60D-A4A5-40F1-9F6F-25019C251E23}"/>
              </a:ext>
            </a:extLst>
          </p:cNvPr>
          <p:cNvSpPr>
            <a:spLocks xmlns:a="http://schemas.openxmlformats.org/drawingml/2006/main" noGrp="1"/>
          </p:cNvSpPr>
          <p:nvPr/>
        </p:nvSpPr>
        <p:spPr>
          <a:xfrm xmlns:a="http://schemas.openxmlformats.org/drawingml/2006/main">
            <a:off x="3226594" y="3733800"/>
            <a:ext cx="1060847"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A9C3E6"/>
            </a:solidFill>
            <a:prstDash val="solid"/>
          </a:ln>
        </p:spPr>
      </p:sp>
      <p:sp>
        <p:nvSpPr>
          <p:cNvPr id="39" name="">
            <a:extLst xmlns:a="http://schemas.openxmlformats.org/drawingml/2006/main">
              <a:ext uri="{FF2B5EF4-FFF2-40B4-BE49-F238E27FC236}">
                <a16:creationId xmlns:a16="http://schemas.microsoft.com/office/drawing/2014/main" id="{E3C933A0-A7A0-48CA-AE40-BF02F5593374}"/>
              </a:ext>
            </a:extLst>
          </p:cNvPr>
          <p:cNvSpPr>
            <a:spLocks xmlns:a="http://schemas.openxmlformats.org/drawingml/2006/main" noGrp="1"/>
          </p:cNvSpPr>
          <p:nvPr/>
        </p:nvSpPr>
        <p:spPr>
          <a:xfrm xmlns:a="http://schemas.openxmlformats.org/drawingml/2006/main">
            <a:off x="3226594" y="3733800"/>
            <a:ext cx="1060847"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40" name="">
            <a:extLst xmlns:a="http://schemas.openxmlformats.org/drawingml/2006/main">
              <a:ext uri="{FF2B5EF4-FFF2-40B4-BE49-F238E27FC236}">
                <a16:creationId xmlns:a16="http://schemas.microsoft.com/office/drawing/2014/main" id="{156251FA-9DAE-458E-8288-06ABA994CC74}"/>
              </a:ext>
            </a:extLst>
          </p:cNvPr>
          <p:cNvSpPr>
            <a:spLocks xmlns:a="http://schemas.openxmlformats.org/drawingml/2006/main" noGrp="1"/>
          </p:cNvSpPr>
          <p:nvPr/>
        </p:nvSpPr>
        <p:spPr>
          <a:xfrm xmlns:a="http://schemas.openxmlformats.org/drawingml/2006/main">
            <a:off x="4401741" y="3733800"/>
            <a:ext cx="1060847"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A9C3E6"/>
            </a:solidFill>
            <a:prstDash val="solid"/>
          </a:ln>
        </p:spPr>
      </p:sp>
      <p:sp>
        <p:nvSpPr>
          <p:cNvPr id="41" name="">
            <a:extLst xmlns:a="http://schemas.openxmlformats.org/drawingml/2006/main">
              <a:ext uri="{FF2B5EF4-FFF2-40B4-BE49-F238E27FC236}">
                <a16:creationId xmlns:a16="http://schemas.microsoft.com/office/drawing/2014/main" id="{099B7598-E0D8-4A2C-9F40-50C36067B1B2}"/>
              </a:ext>
            </a:extLst>
          </p:cNvPr>
          <p:cNvSpPr>
            <a:spLocks xmlns:a="http://schemas.openxmlformats.org/drawingml/2006/main" noGrp="1"/>
          </p:cNvSpPr>
          <p:nvPr/>
        </p:nvSpPr>
        <p:spPr>
          <a:xfrm xmlns:a="http://schemas.openxmlformats.org/drawingml/2006/main">
            <a:off x="4401741" y="3733800"/>
            <a:ext cx="1060847"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42" name="">
            <a:extLst xmlns:a="http://schemas.openxmlformats.org/drawingml/2006/main">
              <a:ext uri="{FF2B5EF4-FFF2-40B4-BE49-F238E27FC236}">
                <a16:creationId xmlns:a16="http://schemas.microsoft.com/office/drawing/2014/main" id="{5BCDDC66-0569-4ADB-873E-632FCAFA8496}"/>
              </a:ext>
            </a:extLst>
          </p:cNvPr>
          <p:cNvSpPr>
            <a:spLocks xmlns:a="http://schemas.openxmlformats.org/drawingml/2006/main" noGrp="1"/>
          </p:cNvSpPr>
          <p:nvPr/>
        </p:nvSpPr>
        <p:spPr>
          <a:xfrm xmlns:a="http://schemas.openxmlformats.org/drawingml/2006/main">
            <a:off x="5881688" y="1638300"/>
            <a:ext cx="1364742" cy="2705100"/>
          </a:xfrm>
          <a:prstGeom xmlns:a="http://schemas.openxmlformats.org/drawingml/2006/main" prst="rect">
            <a:avLst/>
          </a:prstGeom>
          <a:solidFill xmlns:a="http://schemas.openxmlformats.org/drawingml/2006/main">
            <a:srgbClr val="F4EFFA"/>
          </a:solidFill>
          <a:ln xmlns:a="http://schemas.openxmlformats.org/drawingml/2006/main" w="9525">
            <a:solidFill>
              <a:srgbClr val="C9B3E6"/>
            </a:solidFill>
            <a:prstDash val="solid"/>
          </a:ln>
        </p:spPr>
      </p:sp>
      <p:sp>
        <p:nvSpPr>
          <p:cNvPr id="43" name="">
            <a:extLst xmlns:a="http://schemas.openxmlformats.org/drawingml/2006/main">
              <a:ext uri="{FF2B5EF4-FFF2-40B4-BE49-F238E27FC236}">
                <a16:creationId xmlns:a16="http://schemas.microsoft.com/office/drawing/2014/main" id="{232B4A55-E591-4961-AE26-8D2F3E790DE1}"/>
              </a:ext>
            </a:extLst>
          </p:cNvPr>
          <p:cNvSpPr>
            <a:spLocks xmlns:a="http://schemas.openxmlformats.org/drawingml/2006/main" noGrp="1"/>
          </p:cNvSpPr>
          <p:nvPr/>
        </p:nvSpPr>
        <p:spPr>
          <a:xfrm xmlns:a="http://schemas.openxmlformats.org/drawingml/2006/main">
            <a:off x="5957888" y="1905000"/>
            <a:ext cx="1212342" cy="2362200"/>
          </a:xfrm>
          <a:prstGeom xmlns:a="http://schemas.openxmlformats.org/drawingml/2006/main" prst="rect">
            <a:avLst/>
          </a:prstGeom>
          <a:solidFill xmlns:a="http://schemas.openxmlformats.org/drawingml/2006/main">
            <a:srgbClr val="FFFFFF"/>
          </a:solidFill>
          <a:ln xmlns:a="http://schemas.openxmlformats.org/drawingml/2006/main" w="9525">
            <a:solidFill>
              <a:srgbClr val="C9B3E6"/>
            </a:solidFill>
            <a:prstDash val="solid"/>
          </a:ln>
        </p:spPr>
      </p:sp>
      <p:sp>
        <p:nvSpPr>
          <p:cNvPr id="44" name="">
            <a:extLst xmlns:a="http://schemas.openxmlformats.org/drawingml/2006/main">
              <a:ext uri="{FF2B5EF4-FFF2-40B4-BE49-F238E27FC236}">
                <a16:creationId xmlns:a16="http://schemas.microsoft.com/office/drawing/2014/main" id="{8866B7F4-51B8-4A99-87CD-06D926E244A5}"/>
              </a:ext>
            </a:extLst>
          </p:cNvPr>
          <p:cNvSpPr>
            <a:spLocks xmlns:a="http://schemas.openxmlformats.org/drawingml/2006/main" noGrp="1"/>
          </p:cNvSpPr>
          <p:nvPr/>
        </p:nvSpPr>
        <p:spPr>
          <a:xfrm xmlns:a="http://schemas.openxmlformats.org/drawingml/2006/main">
            <a:off x="5957888" y="1905000"/>
            <a:ext cx="1212342" cy="28575"/>
          </a:xfrm>
          <a:prstGeom xmlns:a="http://schemas.openxmlformats.org/drawingml/2006/main" prst="rect">
            <a:avLst/>
          </a:prstGeom>
          <a:solidFill xmlns:a="http://schemas.openxmlformats.org/drawingml/2006/main">
            <a:srgbClr val="7C3AED"/>
          </a:solidFill>
          <a:ln xmlns:a="http://schemas.openxmlformats.org/drawingml/2006/main" w="0">
            <a:noFill/>
            <a:prstDash val="solid"/>
          </a:ln>
        </p:spPr>
      </p:sp>
      <p:sp>
        <p:nvSpPr>
          <p:cNvPr id="45" name="">
            <a:extLst xmlns:a="http://schemas.openxmlformats.org/drawingml/2006/main">
              <a:ext uri="{FF2B5EF4-FFF2-40B4-BE49-F238E27FC236}">
                <a16:creationId xmlns:a16="http://schemas.microsoft.com/office/drawing/2014/main" id="{A700CAF3-8BFE-48F0-97A3-068CBF2D64D9}"/>
              </a:ext>
            </a:extLst>
          </p:cNvPr>
          <p:cNvSpPr>
            <a:spLocks xmlns:a="http://schemas.openxmlformats.org/drawingml/2006/main" noGrp="1"/>
          </p:cNvSpPr>
          <p:nvPr/>
        </p:nvSpPr>
        <p:spPr>
          <a:xfrm xmlns:a="http://schemas.openxmlformats.org/drawingml/2006/main">
            <a:off x="7589330" y="1638300"/>
            <a:ext cx="1478471" cy="2705100"/>
          </a:xfrm>
          <a:prstGeom xmlns:a="http://schemas.openxmlformats.org/drawingml/2006/main" prst="rect">
            <a:avLst/>
          </a:prstGeom>
          <a:solidFill xmlns:a="http://schemas.openxmlformats.org/drawingml/2006/main">
            <a:srgbClr val="F3F4F6"/>
          </a:solidFill>
          <a:ln xmlns:a="http://schemas.openxmlformats.org/drawingml/2006/main" w="9525">
            <a:solidFill>
              <a:srgbClr val="C7CCD3"/>
            </a:solidFill>
            <a:prstDash val="solid"/>
          </a:ln>
        </p:spPr>
      </p:sp>
      <p:sp>
        <p:nvSpPr>
          <p:cNvPr id="46" name="">
            <a:extLst xmlns:a="http://schemas.openxmlformats.org/drawingml/2006/main">
              <a:ext uri="{FF2B5EF4-FFF2-40B4-BE49-F238E27FC236}">
                <a16:creationId xmlns:a16="http://schemas.microsoft.com/office/drawing/2014/main" id="{9BAF7E3A-CD38-4499-8AB8-075B595F2C47}"/>
              </a:ext>
            </a:extLst>
          </p:cNvPr>
          <p:cNvSpPr>
            <a:spLocks xmlns:a="http://schemas.openxmlformats.org/drawingml/2006/main" noGrp="1"/>
          </p:cNvSpPr>
          <p:nvPr/>
        </p:nvSpPr>
        <p:spPr>
          <a:xfrm xmlns:a="http://schemas.openxmlformats.org/drawingml/2006/main">
            <a:off x="7665530" y="1905000"/>
            <a:ext cx="1326071" cy="781050"/>
          </a:xfrm>
          <a:prstGeom xmlns:a="http://schemas.openxmlformats.org/drawingml/2006/main" prst="rect">
            <a:avLst/>
          </a:prstGeom>
          <a:solidFill xmlns:a="http://schemas.openxmlformats.org/drawingml/2006/main">
            <a:srgbClr val="FFFFFF"/>
          </a:solidFill>
          <a:ln xmlns:a="http://schemas.openxmlformats.org/drawingml/2006/main" w="9525">
            <a:solidFill>
              <a:srgbClr val="C7CCD3"/>
            </a:solidFill>
            <a:prstDash val="solid"/>
          </a:ln>
        </p:spPr>
      </p:sp>
      <p:sp>
        <p:nvSpPr>
          <p:cNvPr id="47" name="">
            <a:extLst xmlns:a="http://schemas.openxmlformats.org/drawingml/2006/main">
              <a:ext uri="{FF2B5EF4-FFF2-40B4-BE49-F238E27FC236}">
                <a16:creationId xmlns:a16="http://schemas.microsoft.com/office/drawing/2014/main" id="{F7EBB503-5F58-4D43-9073-33D490813704}"/>
              </a:ext>
            </a:extLst>
          </p:cNvPr>
          <p:cNvSpPr>
            <a:spLocks xmlns:a="http://schemas.openxmlformats.org/drawingml/2006/main" noGrp="1"/>
          </p:cNvSpPr>
          <p:nvPr/>
        </p:nvSpPr>
        <p:spPr>
          <a:xfrm xmlns:a="http://schemas.openxmlformats.org/drawingml/2006/main">
            <a:off x="7665530" y="1905000"/>
            <a:ext cx="1326071" cy="28575"/>
          </a:xfrm>
          <a:prstGeom xmlns:a="http://schemas.openxmlformats.org/drawingml/2006/main" prst="rect">
            <a:avLst/>
          </a:prstGeom>
          <a:solidFill xmlns:a="http://schemas.openxmlformats.org/drawingml/2006/main">
            <a:srgbClr val="6B7280"/>
          </a:solidFill>
          <a:ln xmlns:a="http://schemas.openxmlformats.org/drawingml/2006/main" w="0">
            <a:noFill/>
            <a:prstDash val="solid"/>
          </a:ln>
        </p:spPr>
      </p:sp>
      <p:sp>
        <p:nvSpPr>
          <p:cNvPr id="48" name="">
            <a:extLst xmlns:a="http://schemas.openxmlformats.org/drawingml/2006/main">
              <a:ext uri="{FF2B5EF4-FFF2-40B4-BE49-F238E27FC236}">
                <a16:creationId xmlns:a16="http://schemas.microsoft.com/office/drawing/2014/main" id="{0D475787-AE84-4507-854E-97AB8C0D757F}"/>
              </a:ext>
            </a:extLst>
          </p:cNvPr>
          <p:cNvSpPr>
            <a:spLocks xmlns:a="http://schemas.openxmlformats.org/drawingml/2006/main" noGrp="1"/>
          </p:cNvSpPr>
          <p:nvPr/>
        </p:nvSpPr>
        <p:spPr>
          <a:xfrm xmlns:a="http://schemas.openxmlformats.org/drawingml/2006/main">
            <a:off x="7665530" y="2762250"/>
            <a:ext cx="1326071" cy="781050"/>
          </a:xfrm>
          <a:prstGeom xmlns:a="http://schemas.openxmlformats.org/drawingml/2006/main" prst="rect">
            <a:avLst/>
          </a:prstGeom>
          <a:solidFill xmlns:a="http://schemas.openxmlformats.org/drawingml/2006/main">
            <a:srgbClr val="FFFFFF"/>
          </a:solidFill>
          <a:ln xmlns:a="http://schemas.openxmlformats.org/drawingml/2006/main" w="9525">
            <a:solidFill>
              <a:srgbClr val="C7CCD3"/>
            </a:solidFill>
            <a:prstDash val="solid"/>
          </a:ln>
        </p:spPr>
      </p:sp>
      <p:sp>
        <p:nvSpPr>
          <p:cNvPr id="49" name="">
            <a:extLst xmlns:a="http://schemas.openxmlformats.org/drawingml/2006/main">
              <a:ext uri="{FF2B5EF4-FFF2-40B4-BE49-F238E27FC236}">
                <a16:creationId xmlns:a16="http://schemas.microsoft.com/office/drawing/2014/main" id="{EB52BD23-75A4-478C-950F-5E446D5414A6}"/>
              </a:ext>
            </a:extLst>
          </p:cNvPr>
          <p:cNvSpPr>
            <a:spLocks xmlns:a="http://schemas.openxmlformats.org/drawingml/2006/main" noGrp="1"/>
          </p:cNvSpPr>
          <p:nvPr/>
        </p:nvSpPr>
        <p:spPr>
          <a:xfrm xmlns:a="http://schemas.openxmlformats.org/drawingml/2006/main">
            <a:off x="7665530" y="2762250"/>
            <a:ext cx="1326071" cy="28575"/>
          </a:xfrm>
          <a:prstGeom xmlns:a="http://schemas.openxmlformats.org/drawingml/2006/main" prst="rect">
            <a:avLst/>
          </a:prstGeom>
          <a:solidFill xmlns:a="http://schemas.openxmlformats.org/drawingml/2006/main">
            <a:srgbClr val="6B7280"/>
          </a:solidFill>
          <a:ln xmlns:a="http://schemas.openxmlformats.org/drawingml/2006/main" w="0">
            <a:noFill/>
            <a:prstDash val="solid"/>
          </a:ln>
        </p:spPr>
      </p:sp>
      <p:sp>
        <p:nvSpPr>
          <p:cNvPr id="50" name="">
            <a:extLst xmlns:a="http://schemas.openxmlformats.org/drawingml/2006/main">
              <a:ext uri="{FF2B5EF4-FFF2-40B4-BE49-F238E27FC236}">
                <a16:creationId xmlns:a16="http://schemas.microsoft.com/office/drawing/2014/main" id="{B2F213CB-8552-4375-93A9-70D2F2E9EEF2}"/>
              </a:ext>
            </a:extLst>
          </p:cNvPr>
          <p:cNvSpPr>
            <a:spLocks xmlns:a="http://schemas.openxmlformats.org/drawingml/2006/main" noGrp="1"/>
          </p:cNvSpPr>
          <p:nvPr/>
        </p:nvSpPr>
        <p:spPr>
          <a:xfrm xmlns:a="http://schemas.openxmlformats.org/drawingml/2006/main">
            <a:off x="7665530" y="3619500"/>
            <a:ext cx="1326071" cy="647700"/>
          </a:xfrm>
          <a:prstGeom xmlns:a="http://schemas.openxmlformats.org/drawingml/2006/main" prst="rect">
            <a:avLst/>
          </a:prstGeom>
          <a:solidFill xmlns:a="http://schemas.openxmlformats.org/drawingml/2006/main">
            <a:srgbClr val="FFFFFF"/>
          </a:solidFill>
          <a:ln xmlns:a="http://schemas.openxmlformats.org/drawingml/2006/main" w="9525">
            <a:solidFill>
              <a:srgbClr val="C7CCD3"/>
            </a:solidFill>
            <a:prstDash val="solid"/>
          </a:ln>
        </p:spPr>
      </p:sp>
      <p:sp>
        <p:nvSpPr>
          <p:cNvPr id="51" name="">
            <a:extLst xmlns:a="http://schemas.openxmlformats.org/drawingml/2006/main">
              <a:ext uri="{FF2B5EF4-FFF2-40B4-BE49-F238E27FC236}">
                <a16:creationId xmlns:a16="http://schemas.microsoft.com/office/drawing/2014/main" id="{0C0BE056-E32C-4F70-A07F-02CE4CCB2CB2}"/>
              </a:ext>
            </a:extLst>
          </p:cNvPr>
          <p:cNvSpPr>
            <a:spLocks xmlns:a="http://schemas.openxmlformats.org/drawingml/2006/main" noGrp="1"/>
          </p:cNvSpPr>
          <p:nvPr/>
        </p:nvSpPr>
        <p:spPr>
          <a:xfrm xmlns:a="http://schemas.openxmlformats.org/drawingml/2006/main">
            <a:off x="7665530" y="3619500"/>
            <a:ext cx="1326071" cy="28575"/>
          </a:xfrm>
          <a:prstGeom xmlns:a="http://schemas.openxmlformats.org/drawingml/2006/main" prst="rect">
            <a:avLst/>
          </a:prstGeom>
          <a:solidFill xmlns:a="http://schemas.openxmlformats.org/drawingml/2006/main">
            <a:srgbClr val="6B7280"/>
          </a:solidFill>
          <a:ln xmlns:a="http://schemas.openxmlformats.org/drawingml/2006/main" w="0">
            <a:noFill/>
            <a:prstDash val="solid"/>
          </a:ln>
        </p:spPr>
      </p:sp>
      <p:sp>
        <p:nvSpPr>
          <p:cNvPr id="52" name="">
            <a:extLst xmlns:a="http://schemas.openxmlformats.org/drawingml/2006/main">
              <a:ext uri="{FF2B5EF4-FFF2-40B4-BE49-F238E27FC236}">
                <a16:creationId xmlns:a16="http://schemas.microsoft.com/office/drawing/2014/main" id="{B96B195A-7DD3-42AF-9BEE-E701A3535531}"/>
              </a:ext>
            </a:extLst>
          </p:cNvPr>
          <p:cNvSpPr>
            <a:spLocks xmlns:a="http://schemas.openxmlformats.org/drawingml/2006/main" noGrp="1"/>
          </p:cNvSpPr>
          <p:nvPr/>
        </p:nvSpPr>
        <p:spPr>
          <a:xfrm xmlns:a="http://schemas.openxmlformats.org/drawingml/2006/main">
            <a:off x="800100" y="4781550"/>
            <a:ext cx="4323556" cy="876300"/>
          </a:xfrm>
          <a:prstGeom xmlns:a="http://schemas.openxmlformats.org/drawingml/2006/main" prst="rect">
            <a:avLst/>
          </a:prstGeom>
          <a:solidFill xmlns:a="http://schemas.openxmlformats.org/drawingml/2006/main">
            <a:srgbClr val="ECF7F1"/>
          </a:solidFill>
          <a:ln xmlns:a="http://schemas.openxmlformats.org/drawingml/2006/main" w="9525">
            <a:solidFill>
              <a:srgbClr val="9FD3B9"/>
            </a:solidFill>
            <a:prstDash val="solid"/>
          </a:ln>
        </p:spPr>
      </p:sp>
      <p:sp>
        <p:nvSpPr>
          <p:cNvPr id="53" name="">
            <a:extLst xmlns:a="http://schemas.openxmlformats.org/drawingml/2006/main">
              <a:ext uri="{FF2B5EF4-FFF2-40B4-BE49-F238E27FC236}">
                <a16:creationId xmlns:a16="http://schemas.microsoft.com/office/drawing/2014/main" id="{0530A35C-B1C1-4BFD-B060-09DB78DBBFA1}"/>
              </a:ext>
            </a:extLst>
          </p:cNvPr>
          <p:cNvSpPr>
            <a:spLocks xmlns:a="http://schemas.openxmlformats.org/drawingml/2006/main" noGrp="1"/>
          </p:cNvSpPr>
          <p:nvPr/>
        </p:nvSpPr>
        <p:spPr>
          <a:xfrm xmlns:a="http://schemas.openxmlformats.org/drawingml/2006/main">
            <a:off x="876300" y="5048250"/>
            <a:ext cx="1314185"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9FD3B9"/>
            </a:solidFill>
            <a:prstDash val="solid"/>
          </a:ln>
        </p:spPr>
      </p:sp>
      <p:sp>
        <p:nvSpPr>
          <p:cNvPr id="54" name="">
            <a:extLst xmlns:a="http://schemas.openxmlformats.org/drawingml/2006/main">
              <a:ext uri="{FF2B5EF4-FFF2-40B4-BE49-F238E27FC236}">
                <a16:creationId xmlns:a16="http://schemas.microsoft.com/office/drawing/2014/main" id="{96CCA4FC-97A1-4BAC-B846-27EDA2B1C1CF}"/>
              </a:ext>
            </a:extLst>
          </p:cNvPr>
          <p:cNvSpPr>
            <a:spLocks xmlns:a="http://schemas.openxmlformats.org/drawingml/2006/main" noGrp="1"/>
          </p:cNvSpPr>
          <p:nvPr/>
        </p:nvSpPr>
        <p:spPr>
          <a:xfrm xmlns:a="http://schemas.openxmlformats.org/drawingml/2006/main">
            <a:off x="876300" y="5048250"/>
            <a:ext cx="1314185" cy="28575"/>
          </a:xfrm>
          <a:prstGeom xmlns:a="http://schemas.openxmlformats.org/drawingml/2006/main" prst="rect">
            <a:avLst/>
          </a:prstGeom>
          <a:solidFill xmlns:a="http://schemas.openxmlformats.org/drawingml/2006/main">
            <a:srgbClr val="12855B"/>
          </a:solidFill>
          <a:ln xmlns:a="http://schemas.openxmlformats.org/drawingml/2006/main" w="0">
            <a:noFill/>
            <a:prstDash val="solid"/>
          </a:ln>
        </p:spPr>
      </p:sp>
      <p:sp>
        <p:nvSpPr>
          <p:cNvPr id="55" name="">
            <a:extLst xmlns:a="http://schemas.openxmlformats.org/drawingml/2006/main">
              <a:ext uri="{FF2B5EF4-FFF2-40B4-BE49-F238E27FC236}">
                <a16:creationId xmlns:a16="http://schemas.microsoft.com/office/drawing/2014/main" id="{FF9076EF-C017-4331-BD50-6376B36C3294}"/>
              </a:ext>
            </a:extLst>
          </p:cNvPr>
          <p:cNvSpPr>
            <a:spLocks xmlns:a="http://schemas.openxmlformats.org/drawingml/2006/main" noGrp="1"/>
          </p:cNvSpPr>
          <p:nvPr/>
        </p:nvSpPr>
        <p:spPr>
          <a:xfrm xmlns:a="http://schemas.openxmlformats.org/drawingml/2006/main">
            <a:off x="2304785" y="5048250"/>
            <a:ext cx="1314185"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9FD3B9"/>
            </a:solidFill>
            <a:prstDash val="solid"/>
          </a:ln>
        </p:spPr>
      </p:sp>
      <p:sp>
        <p:nvSpPr>
          <p:cNvPr id="56" name="">
            <a:extLst xmlns:a="http://schemas.openxmlformats.org/drawingml/2006/main">
              <a:ext uri="{FF2B5EF4-FFF2-40B4-BE49-F238E27FC236}">
                <a16:creationId xmlns:a16="http://schemas.microsoft.com/office/drawing/2014/main" id="{98FD5B5E-D42A-4EBB-B8FE-19974C777411}"/>
              </a:ext>
            </a:extLst>
          </p:cNvPr>
          <p:cNvSpPr>
            <a:spLocks xmlns:a="http://schemas.openxmlformats.org/drawingml/2006/main" noGrp="1"/>
          </p:cNvSpPr>
          <p:nvPr/>
        </p:nvSpPr>
        <p:spPr>
          <a:xfrm xmlns:a="http://schemas.openxmlformats.org/drawingml/2006/main">
            <a:off x="2304785" y="5048250"/>
            <a:ext cx="1314185" cy="28575"/>
          </a:xfrm>
          <a:prstGeom xmlns:a="http://schemas.openxmlformats.org/drawingml/2006/main" prst="rect">
            <a:avLst/>
          </a:prstGeom>
          <a:solidFill xmlns:a="http://schemas.openxmlformats.org/drawingml/2006/main">
            <a:srgbClr val="12855B"/>
          </a:solidFill>
          <a:ln xmlns:a="http://schemas.openxmlformats.org/drawingml/2006/main" w="0">
            <a:noFill/>
            <a:prstDash val="solid"/>
          </a:ln>
        </p:spPr>
      </p:sp>
      <p:sp>
        <p:nvSpPr>
          <p:cNvPr id="57" name="">
            <a:extLst xmlns:a="http://schemas.openxmlformats.org/drawingml/2006/main">
              <a:ext uri="{FF2B5EF4-FFF2-40B4-BE49-F238E27FC236}">
                <a16:creationId xmlns:a16="http://schemas.microsoft.com/office/drawing/2014/main" id="{3F7575B8-BBEB-451E-9CA1-F2C74FE5EEA2}"/>
              </a:ext>
            </a:extLst>
          </p:cNvPr>
          <p:cNvSpPr>
            <a:spLocks xmlns:a="http://schemas.openxmlformats.org/drawingml/2006/main" noGrp="1"/>
          </p:cNvSpPr>
          <p:nvPr/>
        </p:nvSpPr>
        <p:spPr>
          <a:xfrm xmlns:a="http://schemas.openxmlformats.org/drawingml/2006/main">
            <a:off x="3733271" y="5048250"/>
            <a:ext cx="1314185"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9FD3B9"/>
            </a:solidFill>
            <a:prstDash val="solid"/>
          </a:ln>
        </p:spPr>
      </p:sp>
      <p:sp>
        <p:nvSpPr>
          <p:cNvPr id="58" name="">
            <a:extLst xmlns:a="http://schemas.openxmlformats.org/drawingml/2006/main">
              <a:ext uri="{FF2B5EF4-FFF2-40B4-BE49-F238E27FC236}">
                <a16:creationId xmlns:a16="http://schemas.microsoft.com/office/drawing/2014/main" id="{5656C518-6095-4AD0-91A2-5F3FD66AE2D2}"/>
              </a:ext>
            </a:extLst>
          </p:cNvPr>
          <p:cNvSpPr>
            <a:spLocks xmlns:a="http://schemas.openxmlformats.org/drawingml/2006/main" noGrp="1"/>
          </p:cNvSpPr>
          <p:nvPr/>
        </p:nvSpPr>
        <p:spPr>
          <a:xfrm xmlns:a="http://schemas.openxmlformats.org/drawingml/2006/main">
            <a:off x="3733271" y="5048250"/>
            <a:ext cx="1314185" cy="28575"/>
          </a:xfrm>
          <a:prstGeom xmlns:a="http://schemas.openxmlformats.org/drawingml/2006/main" prst="rect">
            <a:avLst/>
          </a:prstGeom>
          <a:solidFill xmlns:a="http://schemas.openxmlformats.org/drawingml/2006/main">
            <a:srgbClr val="12855B"/>
          </a:solidFill>
          <a:ln xmlns:a="http://schemas.openxmlformats.org/drawingml/2006/main" w="0">
            <a:noFill/>
            <a:prstDash val="solid"/>
          </a:ln>
        </p:spPr>
      </p:sp>
      <p:sp>
        <p:nvSpPr>
          <p:cNvPr id="59" name="">
            <a:extLst xmlns:a="http://schemas.openxmlformats.org/drawingml/2006/main">
              <a:ext uri="{FF2B5EF4-FFF2-40B4-BE49-F238E27FC236}">
                <a16:creationId xmlns:a16="http://schemas.microsoft.com/office/drawing/2014/main" id="{99248ED4-96CB-479D-9A30-9166A6F93F3E}"/>
              </a:ext>
            </a:extLst>
          </p:cNvPr>
          <p:cNvSpPr>
            <a:spLocks xmlns:a="http://schemas.openxmlformats.org/drawingml/2006/main" noGrp="1"/>
          </p:cNvSpPr>
          <p:nvPr/>
        </p:nvSpPr>
        <p:spPr>
          <a:xfrm xmlns:a="http://schemas.openxmlformats.org/drawingml/2006/main">
            <a:off x="5409406" y="4781550"/>
            <a:ext cx="3658394" cy="876300"/>
          </a:xfrm>
          <a:prstGeom xmlns:a="http://schemas.openxmlformats.org/drawingml/2006/main" prst="rect">
            <a:avLst/>
          </a:prstGeom>
          <a:solidFill xmlns:a="http://schemas.openxmlformats.org/drawingml/2006/main">
            <a:srgbClr val="FDF0EF"/>
          </a:solidFill>
          <a:ln xmlns:a="http://schemas.openxmlformats.org/drawingml/2006/main" w="9525">
            <a:solidFill>
              <a:srgbClr val="EFB2AC"/>
            </a:solidFill>
            <a:prstDash val="solid"/>
          </a:ln>
        </p:spPr>
      </p:sp>
      <p:sp>
        <p:nvSpPr>
          <p:cNvPr id="60" name="">
            <a:extLst xmlns:a="http://schemas.openxmlformats.org/drawingml/2006/main">
              <a:ext uri="{FF2B5EF4-FFF2-40B4-BE49-F238E27FC236}">
                <a16:creationId xmlns:a16="http://schemas.microsoft.com/office/drawing/2014/main" id="{1A499E6B-FC65-469C-A49E-BBF60FD890DE}"/>
              </a:ext>
            </a:extLst>
          </p:cNvPr>
          <p:cNvSpPr>
            <a:spLocks xmlns:a="http://schemas.openxmlformats.org/drawingml/2006/main" noGrp="1"/>
          </p:cNvSpPr>
          <p:nvPr/>
        </p:nvSpPr>
        <p:spPr>
          <a:xfrm xmlns:a="http://schemas.openxmlformats.org/drawingml/2006/main">
            <a:off x="5485606" y="5048250"/>
            <a:ext cx="1092465"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EFB2AC"/>
            </a:solidFill>
            <a:prstDash val="solid"/>
          </a:ln>
        </p:spPr>
      </p:sp>
      <p:sp>
        <p:nvSpPr>
          <p:cNvPr id="61" name="">
            <a:extLst xmlns:a="http://schemas.openxmlformats.org/drawingml/2006/main">
              <a:ext uri="{FF2B5EF4-FFF2-40B4-BE49-F238E27FC236}">
                <a16:creationId xmlns:a16="http://schemas.microsoft.com/office/drawing/2014/main" id="{C2CAB1F7-F130-410B-B252-A0F6AA2670A4}"/>
              </a:ext>
            </a:extLst>
          </p:cNvPr>
          <p:cNvSpPr>
            <a:spLocks xmlns:a="http://schemas.openxmlformats.org/drawingml/2006/main" noGrp="1"/>
          </p:cNvSpPr>
          <p:nvPr/>
        </p:nvSpPr>
        <p:spPr>
          <a:xfrm xmlns:a="http://schemas.openxmlformats.org/drawingml/2006/main">
            <a:off x="5485606" y="5048250"/>
            <a:ext cx="1092465" cy="28575"/>
          </a:xfrm>
          <a:prstGeom xmlns:a="http://schemas.openxmlformats.org/drawingml/2006/main" prst="rect">
            <a:avLst/>
          </a:prstGeom>
          <a:solidFill xmlns:a="http://schemas.openxmlformats.org/drawingml/2006/main">
            <a:srgbClr val="C0392B"/>
          </a:solidFill>
          <a:ln xmlns:a="http://schemas.openxmlformats.org/drawingml/2006/main" w="0">
            <a:noFill/>
            <a:prstDash val="solid"/>
          </a:ln>
        </p:spPr>
      </p:sp>
      <p:sp>
        <p:nvSpPr>
          <p:cNvPr id="62" name="">
            <a:extLst xmlns:a="http://schemas.openxmlformats.org/drawingml/2006/main">
              <a:ext uri="{FF2B5EF4-FFF2-40B4-BE49-F238E27FC236}">
                <a16:creationId xmlns:a16="http://schemas.microsoft.com/office/drawing/2014/main" id="{79E61602-631A-46B7-96B3-3175F616BA72}"/>
              </a:ext>
            </a:extLst>
          </p:cNvPr>
          <p:cNvSpPr>
            <a:spLocks xmlns:a="http://schemas.openxmlformats.org/drawingml/2006/main" noGrp="1"/>
          </p:cNvSpPr>
          <p:nvPr/>
        </p:nvSpPr>
        <p:spPr>
          <a:xfrm xmlns:a="http://schemas.openxmlformats.org/drawingml/2006/main">
            <a:off x="6692371" y="5048250"/>
            <a:ext cx="1092465"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EFB2AC"/>
            </a:solidFill>
            <a:prstDash val="solid"/>
          </a:ln>
        </p:spPr>
      </p:sp>
      <p:sp>
        <p:nvSpPr>
          <p:cNvPr id="63" name="">
            <a:extLst xmlns:a="http://schemas.openxmlformats.org/drawingml/2006/main">
              <a:ext uri="{FF2B5EF4-FFF2-40B4-BE49-F238E27FC236}">
                <a16:creationId xmlns:a16="http://schemas.microsoft.com/office/drawing/2014/main" id="{81229A54-BC00-4D4D-8800-17680796276A}"/>
              </a:ext>
            </a:extLst>
          </p:cNvPr>
          <p:cNvSpPr>
            <a:spLocks xmlns:a="http://schemas.openxmlformats.org/drawingml/2006/main" noGrp="1"/>
          </p:cNvSpPr>
          <p:nvPr/>
        </p:nvSpPr>
        <p:spPr>
          <a:xfrm xmlns:a="http://schemas.openxmlformats.org/drawingml/2006/main">
            <a:off x="6692371" y="5048250"/>
            <a:ext cx="1092465" cy="28575"/>
          </a:xfrm>
          <a:prstGeom xmlns:a="http://schemas.openxmlformats.org/drawingml/2006/main" prst="rect">
            <a:avLst/>
          </a:prstGeom>
          <a:solidFill xmlns:a="http://schemas.openxmlformats.org/drawingml/2006/main">
            <a:srgbClr val="C0392B"/>
          </a:solidFill>
          <a:ln xmlns:a="http://schemas.openxmlformats.org/drawingml/2006/main" w="0">
            <a:noFill/>
            <a:prstDash val="solid"/>
          </a:ln>
        </p:spPr>
      </p:sp>
      <p:sp>
        <p:nvSpPr>
          <p:cNvPr id="64" name="">
            <a:extLst xmlns:a="http://schemas.openxmlformats.org/drawingml/2006/main">
              <a:ext uri="{FF2B5EF4-FFF2-40B4-BE49-F238E27FC236}">
                <a16:creationId xmlns:a16="http://schemas.microsoft.com/office/drawing/2014/main" id="{5A2451F0-93E1-47B7-8FD8-4929419CC48B}"/>
              </a:ext>
            </a:extLst>
          </p:cNvPr>
          <p:cNvSpPr>
            <a:spLocks xmlns:a="http://schemas.openxmlformats.org/drawingml/2006/main" noGrp="1"/>
          </p:cNvSpPr>
          <p:nvPr/>
        </p:nvSpPr>
        <p:spPr>
          <a:xfrm xmlns:a="http://schemas.openxmlformats.org/drawingml/2006/main">
            <a:off x="7899135" y="5048250"/>
            <a:ext cx="1092465"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EFB2AC"/>
            </a:solidFill>
            <a:prstDash val="solid"/>
          </a:ln>
        </p:spPr>
      </p:sp>
      <p:sp>
        <p:nvSpPr>
          <p:cNvPr id="65" name="">
            <a:extLst xmlns:a="http://schemas.openxmlformats.org/drawingml/2006/main">
              <a:ext uri="{FF2B5EF4-FFF2-40B4-BE49-F238E27FC236}">
                <a16:creationId xmlns:a16="http://schemas.microsoft.com/office/drawing/2014/main" id="{C00BC359-4CDC-4DB7-91AC-9FDA83430696}"/>
              </a:ext>
            </a:extLst>
          </p:cNvPr>
          <p:cNvSpPr>
            <a:spLocks xmlns:a="http://schemas.openxmlformats.org/drawingml/2006/main" noGrp="1"/>
          </p:cNvSpPr>
          <p:nvPr/>
        </p:nvSpPr>
        <p:spPr>
          <a:xfrm xmlns:a="http://schemas.openxmlformats.org/drawingml/2006/main">
            <a:off x="7899135" y="5048250"/>
            <a:ext cx="1092465" cy="28575"/>
          </a:xfrm>
          <a:prstGeom xmlns:a="http://schemas.openxmlformats.org/drawingml/2006/main" prst="rect">
            <a:avLst/>
          </a:prstGeom>
          <a:solidFill xmlns:a="http://schemas.openxmlformats.org/drawingml/2006/main">
            <a:srgbClr val="C0392B"/>
          </a:solidFill>
          <a:ln xmlns:a="http://schemas.openxmlformats.org/drawingml/2006/main" w="0">
            <a:noFill/>
            <a:prstDash val="solid"/>
          </a:ln>
        </p:spPr>
      </p:sp>
      <p:sp>
        <p:nvSpPr>
          <p:cNvPr id="66" name="">
            <a:extLst xmlns:a="http://schemas.openxmlformats.org/drawingml/2006/main">
              <a:ext uri="{FF2B5EF4-FFF2-40B4-BE49-F238E27FC236}">
                <a16:creationId xmlns:a16="http://schemas.microsoft.com/office/drawing/2014/main" id="{5B1A0877-F827-4585-B7D7-59CF97ECE14F}"/>
              </a:ext>
            </a:extLst>
          </p:cNvPr>
          <p:cNvSpPr>
            <a:spLocks xmlns:a="http://schemas.openxmlformats.org/drawingml/2006/main" noGrp="1"/>
          </p:cNvSpPr>
          <p:nvPr/>
        </p:nvSpPr>
        <p:spPr>
          <a:xfrm xmlns:a="http://schemas.openxmlformats.org/drawingml/2006/main">
            <a:off x="9258300" y="1562100"/>
            <a:ext cx="2476500" cy="4543425"/>
          </a:xfrm>
          <a:prstGeom xmlns:a="http://schemas.openxmlformats.org/drawingml/2006/main" prst="rect">
            <a:avLst/>
          </a:prstGeom>
          <a:solidFill xmlns:a="http://schemas.openxmlformats.org/drawingml/2006/main">
            <a:srgbClr val="F4F8FE"/>
          </a:solidFill>
          <a:ln xmlns:a="http://schemas.openxmlformats.org/drawingml/2006/main" w="9525">
            <a:solidFill>
              <a:srgbClr val="E2E8F0"/>
            </a:solidFill>
            <a:prstDash val="solid"/>
          </a:ln>
        </p:spPr>
      </p:sp>
      <p:sp>
        <p:nvSpPr>
          <p:cNvPr id="67" name="">
            <a:extLst xmlns:a="http://schemas.openxmlformats.org/drawingml/2006/main">
              <a:ext uri="{FF2B5EF4-FFF2-40B4-BE49-F238E27FC236}">
                <a16:creationId xmlns:a16="http://schemas.microsoft.com/office/drawing/2014/main" id="{FC3E6279-D33A-4FB3-88C3-03A9BC27BCB8}"/>
              </a:ext>
            </a:extLst>
          </p:cNvPr>
          <p:cNvSpPr>
            <a:spLocks xmlns:a="http://schemas.openxmlformats.org/drawingml/2006/main" noGrp="1"/>
          </p:cNvSpPr>
          <p:nvPr/>
        </p:nvSpPr>
        <p:spPr>
          <a:xfrm xmlns:a="http://schemas.openxmlformats.org/drawingml/2006/main">
            <a:off x="9372600" y="5248275"/>
            <a:ext cx="2247900" cy="742950"/>
          </a:xfrm>
          <a:prstGeom xmlns:a="http://schemas.openxmlformats.org/drawingml/2006/main" prst="rect">
            <a:avLst/>
          </a:prstGeom>
          <a:solidFill xmlns:a="http://schemas.openxmlformats.org/drawingml/2006/main">
            <a:srgbClr val="FFFFFF"/>
          </a:solidFill>
          <a:ln xmlns:a="http://schemas.openxmlformats.org/drawingml/2006/main" w="9525">
            <a:solidFill>
              <a:srgbClr val="00B4D8"/>
            </a:solidFill>
            <a:prstDash val="solid"/>
          </a:ln>
        </p:spPr>
      </p:sp>
      <p:sp>
        <p:nvSpPr>
          <p:cNvPr id="68" name="">
            <a:extLst xmlns:a="http://schemas.openxmlformats.org/drawingml/2006/main">
              <a:ext uri="{FF2B5EF4-FFF2-40B4-BE49-F238E27FC236}">
                <a16:creationId xmlns:a16="http://schemas.microsoft.com/office/drawing/2014/main" id="{76C645DE-320D-43E6-846D-78FFD1D76AC5}"/>
              </a:ext>
            </a:extLst>
          </p:cNvPr>
          <p:cNvSpPr>
            <a:spLocks xmlns:a="http://schemas.openxmlformats.org/drawingml/2006/main" noGrp="1"/>
          </p:cNvSpPr>
          <p:nvPr/>
        </p:nvSpPr>
        <p:spPr>
          <a:xfrm xmlns:a="http://schemas.openxmlformats.org/drawingml/2006/main">
            <a:off x="895350" y="1714500"/>
            <a:ext cx="4567238"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1E4E8C"/>
                </a:solidFill>
                <a:latin typeface="Arial"/>
                <a:ea typeface="Arial"/>
                <a:cs typeface="Arial"/>
              </a:defRPr>
            </a:pPr>
            <a:r>
              <a:t>SENSE CHAIN · ONE PER RAIL</a:t>
            </a:r>
          </a:p>
        </p:txBody>
      </p:sp>
      <p:sp>
        <p:nvSpPr>
          <p:cNvPr id="69" name="">
            <a:extLst xmlns:a="http://schemas.openxmlformats.org/drawingml/2006/main">
              <a:ext uri="{FF2B5EF4-FFF2-40B4-BE49-F238E27FC236}">
                <a16:creationId xmlns:a16="http://schemas.microsoft.com/office/drawing/2014/main" id="{A5B0E999-BFA4-4631-80DB-0B9EE749E175}"/>
              </a:ext>
            </a:extLst>
          </p:cNvPr>
          <p:cNvSpPr>
            <a:spLocks xmlns:a="http://schemas.openxmlformats.org/drawingml/2006/main" noGrp="1"/>
          </p:cNvSpPr>
          <p:nvPr/>
        </p:nvSpPr>
        <p:spPr>
          <a:xfrm xmlns:a="http://schemas.openxmlformats.org/drawingml/2006/main">
            <a:off x="923925" y="1962150"/>
            <a:ext cx="965597"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VIN 1</a:t>
            </a:r>
          </a:p>
        </p:txBody>
      </p:sp>
      <p:sp>
        <p:nvSpPr>
          <p:cNvPr id="70" name="">
            <a:extLst xmlns:a="http://schemas.openxmlformats.org/drawingml/2006/main">
              <a:ext uri="{FF2B5EF4-FFF2-40B4-BE49-F238E27FC236}">
                <a16:creationId xmlns:a16="http://schemas.microsoft.com/office/drawing/2014/main" id="{32F401D9-F753-41FE-AB8B-61CFB13260CB}"/>
              </a:ext>
            </a:extLst>
          </p:cNvPr>
          <p:cNvSpPr>
            <a:spLocks xmlns:a="http://schemas.openxmlformats.org/drawingml/2006/main" noGrp="1"/>
          </p:cNvSpPr>
          <p:nvPr/>
        </p:nvSpPr>
        <p:spPr>
          <a:xfrm xmlns:a="http://schemas.openxmlformats.org/drawingml/2006/main">
            <a:off x="923925" y="2124075"/>
            <a:ext cx="965597"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5.0 V · ESD 2 kV</a:t>
            </a:r>
          </a:p>
        </p:txBody>
      </p:sp>
      <p:sp>
        <p:nvSpPr>
          <p:cNvPr id="71" name="">
            <a:extLst xmlns:a="http://schemas.openxmlformats.org/drawingml/2006/main">
              <a:ext uri="{FF2B5EF4-FFF2-40B4-BE49-F238E27FC236}">
                <a16:creationId xmlns:a16="http://schemas.microsoft.com/office/drawing/2014/main" id="{343124C1-3A1F-4DC3-9BFA-0C087597AEB9}"/>
              </a:ext>
            </a:extLst>
          </p:cNvPr>
          <p:cNvSpPr>
            <a:spLocks xmlns:a="http://schemas.openxmlformats.org/drawingml/2006/main" noGrp="1"/>
          </p:cNvSpPr>
          <p:nvPr/>
        </p:nvSpPr>
        <p:spPr>
          <a:xfrm xmlns:a="http://schemas.openxmlformats.org/drawingml/2006/main">
            <a:off x="2099072" y="1962150"/>
            <a:ext cx="965597"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Divider</a:t>
            </a:r>
          </a:p>
        </p:txBody>
      </p:sp>
      <p:sp>
        <p:nvSpPr>
          <p:cNvPr id="72" name="">
            <a:extLst xmlns:a="http://schemas.openxmlformats.org/drawingml/2006/main">
              <a:ext uri="{FF2B5EF4-FFF2-40B4-BE49-F238E27FC236}">
                <a16:creationId xmlns:a16="http://schemas.microsoft.com/office/drawing/2014/main" id="{9AEEDE3B-B273-4F56-8407-91DE7EC8794F}"/>
              </a:ext>
            </a:extLst>
          </p:cNvPr>
          <p:cNvSpPr>
            <a:spLocks xmlns:a="http://schemas.openxmlformats.org/drawingml/2006/main" noGrp="1"/>
          </p:cNvSpPr>
          <p:nvPr/>
        </p:nvSpPr>
        <p:spPr>
          <a:xfrm xmlns:a="http://schemas.openxmlformats.org/drawingml/2006/main">
            <a:off x="2099072" y="2124075"/>
            <a:ext cx="965597"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poly · 0.1% match</a:t>
            </a:r>
          </a:p>
        </p:txBody>
      </p:sp>
      <p:sp>
        <p:nvSpPr>
          <p:cNvPr id="73" name="">
            <a:extLst xmlns:a="http://schemas.openxmlformats.org/drawingml/2006/main">
              <a:ext uri="{FF2B5EF4-FFF2-40B4-BE49-F238E27FC236}">
                <a16:creationId xmlns:a16="http://schemas.microsoft.com/office/drawing/2014/main" id="{FCF259B2-A70F-4E52-986A-9789871D9A3B}"/>
              </a:ext>
            </a:extLst>
          </p:cNvPr>
          <p:cNvSpPr>
            <a:spLocks xmlns:a="http://schemas.openxmlformats.org/drawingml/2006/main" noGrp="1"/>
          </p:cNvSpPr>
          <p:nvPr/>
        </p:nvSpPr>
        <p:spPr>
          <a:xfrm xmlns:a="http://schemas.openxmlformats.org/drawingml/2006/main">
            <a:off x="3274219" y="1962150"/>
            <a:ext cx="965597"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Comparator</a:t>
            </a:r>
          </a:p>
        </p:txBody>
      </p:sp>
      <p:sp>
        <p:nvSpPr>
          <p:cNvPr id="74" name="">
            <a:extLst xmlns:a="http://schemas.openxmlformats.org/drawingml/2006/main">
              <a:ext uri="{FF2B5EF4-FFF2-40B4-BE49-F238E27FC236}">
                <a16:creationId xmlns:a16="http://schemas.microsoft.com/office/drawing/2014/main" id="{CBB9ABA3-1F9C-43D7-B67C-500E7AEA443B}"/>
              </a:ext>
            </a:extLst>
          </p:cNvPr>
          <p:cNvSpPr>
            <a:spLocks xmlns:a="http://schemas.openxmlformats.org/drawingml/2006/main" noGrp="1"/>
          </p:cNvSpPr>
          <p:nvPr/>
        </p:nvSpPr>
        <p:spPr>
          <a:xfrm xmlns:a="http://schemas.openxmlformats.org/drawingml/2006/main">
            <a:off x="3274219" y="2124075"/>
            <a:ext cx="965597"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chopper · ±1%</a:t>
            </a:r>
          </a:p>
        </p:txBody>
      </p:sp>
      <p:sp>
        <p:nvSpPr>
          <p:cNvPr id="75" name="">
            <a:extLst xmlns:a="http://schemas.openxmlformats.org/drawingml/2006/main">
              <a:ext uri="{FF2B5EF4-FFF2-40B4-BE49-F238E27FC236}">
                <a16:creationId xmlns:a16="http://schemas.microsoft.com/office/drawing/2014/main" id="{B7A6824A-AA37-4C83-8D4B-08944ABF1223}"/>
              </a:ext>
            </a:extLst>
          </p:cNvPr>
          <p:cNvSpPr>
            <a:spLocks xmlns:a="http://schemas.openxmlformats.org/drawingml/2006/main" noGrp="1"/>
          </p:cNvSpPr>
          <p:nvPr/>
        </p:nvSpPr>
        <p:spPr>
          <a:xfrm xmlns:a="http://schemas.openxmlformats.org/drawingml/2006/main">
            <a:off x="4449366" y="1962150"/>
            <a:ext cx="965597"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Deglitch</a:t>
            </a:r>
          </a:p>
        </p:txBody>
      </p:sp>
      <p:sp>
        <p:nvSpPr>
          <p:cNvPr id="76" name="">
            <a:extLst xmlns:a="http://schemas.openxmlformats.org/drawingml/2006/main">
              <a:ext uri="{FF2B5EF4-FFF2-40B4-BE49-F238E27FC236}">
                <a16:creationId xmlns:a16="http://schemas.microsoft.com/office/drawing/2014/main" id="{A784970E-25B9-41B0-9357-C14F57ABE025}"/>
              </a:ext>
            </a:extLst>
          </p:cNvPr>
          <p:cNvSpPr>
            <a:spLocks xmlns:a="http://schemas.openxmlformats.org/drawingml/2006/main" noGrp="1"/>
          </p:cNvSpPr>
          <p:nvPr/>
        </p:nvSpPr>
        <p:spPr>
          <a:xfrm xmlns:a="http://schemas.openxmlformats.org/drawingml/2006/main">
            <a:off x="4449366" y="2124075"/>
            <a:ext cx="965597"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8 µs counter</a:t>
            </a:r>
          </a:p>
        </p:txBody>
      </p:sp>
      <p:sp>
        <p:nvSpPr>
          <p:cNvPr id="77" name="">
            <a:extLst xmlns:a="http://schemas.openxmlformats.org/drawingml/2006/main">
              <a:ext uri="{FF2B5EF4-FFF2-40B4-BE49-F238E27FC236}">
                <a16:creationId xmlns:a16="http://schemas.microsoft.com/office/drawing/2014/main" id="{AFA86CD9-561B-4A13-A290-8212760E16C7}"/>
              </a:ext>
            </a:extLst>
          </p:cNvPr>
          <p:cNvSpPr>
            <a:spLocks xmlns:a="http://schemas.openxmlformats.org/drawingml/2006/main" noGrp="1"/>
          </p:cNvSpPr>
          <p:nvPr/>
        </p:nvSpPr>
        <p:spPr>
          <a:xfrm xmlns:a="http://schemas.openxmlformats.org/drawingml/2006/main">
            <a:off x="923925" y="2571750"/>
            <a:ext cx="965597"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VIN 2</a:t>
            </a:r>
          </a:p>
        </p:txBody>
      </p:sp>
      <p:sp>
        <p:nvSpPr>
          <p:cNvPr id="78" name="">
            <a:extLst xmlns:a="http://schemas.openxmlformats.org/drawingml/2006/main">
              <a:ext uri="{FF2B5EF4-FFF2-40B4-BE49-F238E27FC236}">
                <a16:creationId xmlns:a16="http://schemas.microsoft.com/office/drawing/2014/main" id="{F18BE863-4BB0-438C-B4C7-6635AC829C4B}"/>
              </a:ext>
            </a:extLst>
          </p:cNvPr>
          <p:cNvSpPr>
            <a:spLocks xmlns:a="http://schemas.openxmlformats.org/drawingml/2006/main" noGrp="1"/>
          </p:cNvSpPr>
          <p:nvPr/>
        </p:nvSpPr>
        <p:spPr>
          <a:xfrm xmlns:a="http://schemas.openxmlformats.org/drawingml/2006/main">
            <a:off x="923925" y="2733675"/>
            <a:ext cx="965597"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3.3 V · ESD 2 kV</a:t>
            </a:r>
          </a:p>
        </p:txBody>
      </p:sp>
      <p:sp>
        <p:nvSpPr>
          <p:cNvPr id="79" name="">
            <a:extLst xmlns:a="http://schemas.openxmlformats.org/drawingml/2006/main">
              <a:ext uri="{FF2B5EF4-FFF2-40B4-BE49-F238E27FC236}">
                <a16:creationId xmlns:a16="http://schemas.microsoft.com/office/drawing/2014/main" id="{037EA3DD-028F-402A-BCAF-76909443EF58}"/>
              </a:ext>
            </a:extLst>
          </p:cNvPr>
          <p:cNvSpPr>
            <a:spLocks xmlns:a="http://schemas.openxmlformats.org/drawingml/2006/main" noGrp="1"/>
          </p:cNvSpPr>
          <p:nvPr/>
        </p:nvSpPr>
        <p:spPr>
          <a:xfrm xmlns:a="http://schemas.openxmlformats.org/drawingml/2006/main">
            <a:off x="2099072" y="2571750"/>
            <a:ext cx="965597"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Divider</a:t>
            </a:r>
          </a:p>
        </p:txBody>
      </p:sp>
      <p:sp>
        <p:nvSpPr>
          <p:cNvPr id="80" name="">
            <a:extLst xmlns:a="http://schemas.openxmlformats.org/drawingml/2006/main">
              <a:ext uri="{FF2B5EF4-FFF2-40B4-BE49-F238E27FC236}">
                <a16:creationId xmlns:a16="http://schemas.microsoft.com/office/drawing/2014/main" id="{7B8C323B-C37E-4DE6-B8C9-F5F902BF4ABE}"/>
              </a:ext>
            </a:extLst>
          </p:cNvPr>
          <p:cNvSpPr>
            <a:spLocks xmlns:a="http://schemas.openxmlformats.org/drawingml/2006/main" noGrp="1"/>
          </p:cNvSpPr>
          <p:nvPr/>
        </p:nvSpPr>
        <p:spPr>
          <a:xfrm xmlns:a="http://schemas.openxmlformats.org/drawingml/2006/main">
            <a:off x="2099072" y="2733675"/>
            <a:ext cx="965597"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poly · 0.1% match</a:t>
            </a:r>
          </a:p>
        </p:txBody>
      </p:sp>
      <p:sp>
        <p:nvSpPr>
          <p:cNvPr id="81" name="">
            <a:extLst xmlns:a="http://schemas.openxmlformats.org/drawingml/2006/main">
              <a:ext uri="{FF2B5EF4-FFF2-40B4-BE49-F238E27FC236}">
                <a16:creationId xmlns:a16="http://schemas.microsoft.com/office/drawing/2014/main" id="{388011F8-5D9B-4E3A-A90A-7EA0155696EF}"/>
              </a:ext>
            </a:extLst>
          </p:cNvPr>
          <p:cNvSpPr>
            <a:spLocks xmlns:a="http://schemas.openxmlformats.org/drawingml/2006/main" noGrp="1"/>
          </p:cNvSpPr>
          <p:nvPr/>
        </p:nvSpPr>
        <p:spPr>
          <a:xfrm xmlns:a="http://schemas.openxmlformats.org/drawingml/2006/main">
            <a:off x="3274219" y="2571750"/>
            <a:ext cx="965597"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Comparator</a:t>
            </a:r>
          </a:p>
        </p:txBody>
      </p:sp>
      <p:sp>
        <p:nvSpPr>
          <p:cNvPr id="82" name="">
            <a:extLst xmlns:a="http://schemas.openxmlformats.org/drawingml/2006/main">
              <a:ext uri="{FF2B5EF4-FFF2-40B4-BE49-F238E27FC236}">
                <a16:creationId xmlns:a16="http://schemas.microsoft.com/office/drawing/2014/main" id="{C43BFA36-084C-48FB-BE33-04828316F047}"/>
              </a:ext>
            </a:extLst>
          </p:cNvPr>
          <p:cNvSpPr>
            <a:spLocks xmlns:a="http://schemas.openxmlformats.org/drawingml/2006/main" noGrp="1"/>
          </p:cNvSpPr>
          <p:nvPr/>
        </p:nvSpPr>
        <p:spPr>
          <a:xfrm xmlns:a="http://schemas.openxmlformats.org/drawingml/2006/main">
            <a:off x="3274219" y="2733675"/>
            <a:ext cx="965597"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chopper · ±1%</a:t>
            </a:r>
          </a:p>
        </p:txBody>
      </p:sp>
      <p:sp>
        <p:nvSpPr>
          <p:cNvPr id="83" name="">
            <a:extLst xmlns:a="http://schemas.openxmlformats.org/drawingml/2006/main">
              <a:ext uri="{FF2B5EF4-FFF2-40B4-BE49-F238E27FC236}">
                <a16:creationId xmlns:a16="http://schemas.microsoft.com/office/drawing/2014/main" id="{EBDEBBC6-6B7C-41C4-AEE4-C3B8B788655D}"/>
              </a:ext>
            </a:extLst>
          </p:cNvPr>
          <p:cNvSpPr>
            <a:spLocks xmlns:a="http://schemas.openxmlformats.org/drawingml/2006/main" noGrp="1"/>
          </p:cNvSpPr>
          <p:nvPr/>
        </p:nvSpPr>
        <p:spPr>
          <a:xfrm xmlns:a="http://schemas.openxmlformats.org/drawingml/2006/main">
            <a:off x="4449366" y="2571750"/>
            <a:ext cx="965597"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Deglitch</a:t>
            </a:r>
          </a:p>
        </p:txBody>
      </p:sp>
      <p:sp>
        <p:nvSpPr>
          <p:cNvPr id="84" name="">
            <a:extLst xmlns:a="http://schemas.openxmlformats.org/drawingml/2006/main">
              <a:ext uri="{FF2B5EF4-FFF2-40B4-BE49-F238E27FC236}">
                <a16:creationId xmlns:a16="http://schemas.microsoft.com/office/drawing/2014/main" id="{89064EAE-3E58-46D5-9FF6-CA28DED73A21}"/>
              </a:ext>
            </a:extLst>
          </p:cNvPr>
          <p:cNvSpPr>
            <a:spLocks xmlns:a="http://schemas.openxmlformats.org/drawingml/2006/main" noGrp="1"/>
          </p:cNvSpPr>
          <p:nvPr/>
        </p:nvSpPr>
        <p:spPr>
          <a:xfrm xmlns:a="http://schemas.openxmlformats.org/drawingml/2006/main">
            <a:off x="4449366" y="2733675"/>
            <a:ext cx="965597"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8 µs counter</a:t>
            </a:r>
          </a:p>
        </p:txBody>
      </p:sp>
      <p:sp>
        <p:nvSpPr>
          <p:cNvPr id="85" name="">
            <a:extLst xmlns:a="http://schemas.openxmlformats.org/drawingml/2006/main">
              <a:ext uri="{FF2B5EF4-FFF2-40B4-BE49-F238E27FC236}">
                <a16:creationId xmlns:a16="http://schemas.microsoft.com/office/drawing/2014/main" id="{A517A071-EB6E-427B-AA64-54D0A838BCEE}"/>
              </a:ext>
            </a:extLst>
          </p:cNvPr>
          <p:cNvSpPr>
            <a:spLocks xmlns:a="http://schemas.openxmlformats.org/drawingml/2006/main" noGrp="1"/>
          </p:cNvSpPr>
          <p:nvPr/>
        </p:nvSpPr>
        <p:spPr>
          <a:xfrm xmlns:a="http://schemas.openxmlformats.org/drawingml/2006/main">
            <a:off x="923925" y="3181350"/>
            <a:ext cx="965597"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VIN 3</a:t>
            </a:r>
          </a:p>
        </p:txBody>
      </p:sp>
      <p:sp>
        <p:nvSpPr>
          <p:cNvPr id="86" name="">
            <a:extLst xmlns:a="http://schemas.openxmlformats.org/drawingml/2006/main">
              <a:ext uri="{FF2B5EF4-FFF2-40B4-BE49-F238E27FC236}">
                <a16:creationId xmlns:a16="http://schemas.microsoft.com/office/drawing/2014/main" id="{49B65C42-3723-40D2-A8D2-20DE7D9F22A7}"/>
              </a:ext>
            </a:extLst>
          </p:cNvPr>
          <p:cNvSpPr>
            <a:spLocks xmlns:a="http://schemas.openxmlformats.org/drawingml/2006/main" noGrp="1"/>
          </p:cNvSpPr>
          <p:nvPr/>
        </p:nvSpPr>
        <p:spPr>
          <a:xfrm xmlns:a="http://schemas.openxmlformats.org/drawingml/2006/main">
            <a:off x="923925" y="3343275"/>
            <a:ext cx="965597"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1.8 V · ESD 2 kV</a:t>
            </a:r>
          </a:p>
        </p:txBody>
      </p:sp>
      <p:sp>
        <p:nvSpPr>
          <p:cNvPr id="87" name="">
            <a:extLst xmlns:a="http://schemas.openxmlformats.org/drawingml/2006/main">
              <a:ext uri="{FF2B5EF4-FFF2-40B4-BE49-F238E27FC236}">
                <a16:creationId xmlns:a16="http://schemas.microsoft.com/office/drawing/2014/main" id="{48C15AC0-5BA7-441F-B7D6-0F5DCCF38FE7}"/>
              </a:ext>
            </a:extLst>
          </p:cNvPr>
          <p:cNvSpPr>
            <a:spLocks xmlns:a="http://schemas.openxmlformats.org/drawingml/2006/main" noGrp="1"/>
          </p:cNvSpPr>
          <p:nvPr/>
        </p:nvSpPr>
        <p:spPr>
          <a:xfrm xmlns:a="http://schemas.openxmlformats.org/drawingml/2006/main">
            <a:off x="2099072" y="3181350"/>
            <a:ext cx="965597"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Divider</a:t>
            </a:r>
          </a:p>
        </p:txBody>
      </p:sp>
      <p:sp>
        <p:nvSpPr>
          <p:cNvPr id="88" name="">
            <a:extLst xmlns:a="http://schemas.openxmlformats.org/drawingml/2006/main">
              <a:ext uri="{FF2B5EF4-FFF2-40B4-BE49-F238E27FC236}">
                <a16:creationId xmlns:a16="http://schemas.microsoft.com/office/drawing/2014/main" id="{8A6717F1-F336-4152-8BBF-2FB898AE8211}"/>
              </a:ext>
            </a:extLst>
          </p:cNvPr>
          <p:cNvSpPr>
            <a:spLocks xmlns:a="http://schemas.openxmlformats.org/drawingml/2006/main" noGrp="1"/>
          </p:cNvSpPr>
          <p:nvPr/>
        </p:nvSpPr>
        <p:spPr>
          <a:xfrm xmlns:a="http://schemas.openxmlformats.org/drawingml/2006/main">
            <a:off x="2099072" y="3343275"/>
            <a:ext cx="965597"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poly · 0.1% match</a:t>
            </a:r>
          </a:p>
        </p:txBody>
      </p:sp>
      <p:sp>
        <p:nvSpPr>
          <p:cNvPr id="89" name="">
            <a:extLst xmlns:a="http://schemas.openxmlformats.org/drawingml/2006/main">
              <a:ext uri="{FF2B5EF4-FFF2-40B4-BE49-F238E27FC236}">
                <a16:creationId xmlns:a16="http://schemas.microsoft.com/office/drawing/2014/main" id="{24E40A0A-638A-49BD-8BA4-F7CD5097D46F}"/>
              </a:ext>
            </a:extLst>
          </p:cNvPr>
          <p:cNvSpPr>
            <a:spLocks xmlns:a="http://schemas.openxmlformats.org/drawingml/2006/main" noGrp="1"/>
          </p:cNvSpPr>
          <p:nvPr/>
        </p:nvSpPr>
        <p:spPr>
          <a:xfrm xmlns:a="http://schemas.openxmlformats.org/drawingml/2006/main">
            <a:off x="3274219" y="3181350"/>
            <a:ext cx="965597"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Comparator</a:t>
            </a:r>
          </a:p>
        </p:txBody>
      </p:sp>
      <p:sp>
        <p:nvSpPr>
          <p:cNvPr id="90" name="">
            <a:extLst xmlns:a="http://schemas.openxmlformats.org/drawingml/2006/main">
              <a:ext uri="{FF2B5EF4-FFF2-40B4-BE49-F238E27FC236}">
                <a16:creationId xmlns:a16="http://schemas.microsoft.com/office/drawing/2014/main" id="{CD09296C-96E6-4C6E-BCB4-8131A9D18B90}"/>
              </a:ext>
            </a:extLst>
          </p:cNvPr>
          <p:cNvSpPr>
            <a:spLocks xmlns:a="http://schemas.openxmlformats.org/drawingml/2006/main" noGrp="1"/>
          </p:cNvSpPr>
          <p:nvPr/>
        </p:nvSpPr>
        <p:spPr>
          <a:xfrm xmlns:a="http://schemas.openxmlformats.org/drawingml/2006/main">
            <a:off x="3274219" y="3343275"/>
            <a:ext cx="965597"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chopper · ±2%</a:t>
            </a:r>
          </a:p>
        </p:txBody>
      </p:sp>
      <p:sp>
        <p:nvSpPr>
          <p:cNvPr id="91" name="">
            <a:extLst xmlns:a="http://schemas.openxmlformats.org/drawingml/2006/main">
              <a:ext uri="{FF2B5EF4-FFF2-40B4-BE49-F238E27FC236}">
                <a16:creationId xmlns:a16="http://schemas.microsoft.com/office/drawing/2014/main" id="{969085CA-DF9F-40B5-9DFF-7AC4C8466CDA}"/>
              </a:ext>
            </a:extLst>
          </p:cNvPr>
          <p:cNvSpPr>
            <a:spLocks xmlns:a="http://schemas.openxmlformats.org/drawingml/2006/main" noGrp="1"/>
          </p:cNvSpPr>
          <p:nvPr/>
        </p:nvSpPr>
        <p:spPr>
          <a:xfrm xmlns:a="http://schemas.openxmlformats.org/drawingml/2006/main">
            <a:off x="4449366" y="3181350"/>
            <a:ext cx="965597"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Deglitch</a:t>
            </a:r>
          </a:p>
        </p:txBody>
      </p:sp>
      <p:sp>
        <p:nvSpPr>
          <p:cNvPr id="92" name="">
            <a:extLst xmlns:a="http://schemas.openxmlformats.org/drawingml/2006/main">
              <a:ext uri="{FF2B5EF4-FFF2-40B4-BE49-F238E27FC236}">
                <a16:creationId xmlns:a16="http://schemas.microsoft.com/office/drawing/2014/main" id="{250CE2AC-6C87-49D0-A3AE-6D51A56EF255}"/>
              </a:ext>
            </a:extLst>
          </p:cNvPr>
          <p:cNvSpPr>
            <a:spLocks xmlns:a="http://schemas.openxmlformats.org/drawingml/2006/main" noGrp="1"/>
          </p:cNvSpPr>
          <p:nvPr/>
        </p:nvSpPr>
        <p:spPr>
          <a:xfrm xmlns:a="http://schemas.openxmlformats.org/drawingml/2006/main">
            <a:off x="4449366" y="3343275"/>
            <a:ext cx="965597"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8 µs counter</a:t>
            </a:r>
          </a:p>
        </p:txBody>
      </p:sp>
      <p:sp>
        <p:nvSpPr>
          <p:cNvPr id="93" name="">
            <a:extLst xmlns:a="http://schemas.openxmlformats.org/drawingml/2006/main">
              <a:ext uri="{FF2B5EF4-FFF2-40B4-BE49-F238E27FC236}">
                <a16:creationId xmlns:a16="http://schemas.microsoft.com/office/drawing/2014/main" id="{59A3D64D-A7F4-4CC9-A6D9-C7B283BB5545}"/>
              </a:ext>
            </a:extLst>
          </p:cNvPr>
          <p:cNvSpPr>
            <a:spLocks xmlns:a="http://schemas.openxmlformats.org/drawingml/2006/main" noGrp="1"/>
          </p:cNvSpPr>
          <p:nvPr/>
        </p:nvSpPr>
        <p:spPr>
          <a:xfrm xmlns:a="http://schemas.openxmlformats.org/drawingml/2006/main">
            <a:off x="923925" y="3790950"/>
            <a:ext cx="965597"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VIN 4</a:t>
            </a:r>
          </a:p>
        </p:txBody>
      </p:sp>
      <p:sp>
        <p:nvSpPr>
          <p:cNvPr id="94" name="">
            <a:extLst xmlns:a="http://schemas.openxmlformats.org/drawingml/2006/main">
              <a:ext uri="{FF2B5EF4-FFF2-40B4-BE49-F238E27FC236}">
                <a16:creationId xmlns:a16="http://schemas.microsoft.com/office/drawing/2014/main" id="{42986F86-C31F-4BF2-95FF-6CA7E2057F4D}"/>
              </a:ext>
            </a:extLst>
          </p:cNvPr>
          <p:cNvSpPr>
            <a:spLocks xmlns:a="http://schemas.openxmlformats.org/drawingml/2006/main" noGrp="1"/>
          </p:cNvSpPr>
          <p:nvPr/>
        </p:nvSpPr>
        <p:spPr>
          <a:xfrm xmlns:a="http://schemas.openxmlformats.org/drawingml/2006/main">
            <a:off x="923925" y="3952875"/>
            <a:ext cx="965597"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1.2/0.9 V · ESD 2 kV</a:t>
            </a:r>
          </a:p>
        </p:txBody>
      </p:sp>
      <p:sp>
        <p:nvSpPr>
          <p:cNvPr id="95" name="">
            <a:extLst xmlns:a="http://schemas.openxmlformats.org/drawingml/2006/main">
              <a:ext uri="{FF2B5EF4-FFF2-40B4-BE49-F238E27FC236}">
                <a16:creationId xmlns:a16="http://schemas.microsoft.com/office/drawing/2014/main" id="{63901A9D-481A-4A4C-BF11-7268AD98D337}"/>
              </a:ext>
            </a:extLst>
          </p:cNvPr>
          <p:cNvSpPr>
            <a:spLocks xmlns:a="http://schemas.openxmlformats.org/drawingml/2006/main" noGrp="1"/>
          </p:cNvSpPr>
          <p:nvPr/>
        </p:nvSpPr>
        <p:spPr>
          <a:xfrm xmlns:a="http://schemas.openxmlformats.org/drawingml/2006/main">
            <a:off x="2099072" y="3790950"/>
            <a:ext cx="965597"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Divider</a:t>
            </a:r>
          </a:p>
        </p:txBody>
      </p:sp>
      <p:sp>
        <p:nvSpPr>
          <p:cNvPr id="96" name="">
            <a:extLst xmlns:a="http://schemas.openxmlformats.org/drawingml/2006/main">
              <a:ext uri="{FF2B5EF4-FFF2-40B4-BE49-F238E27FC236}">
                <a16:creationId xmlns:a16="http://schemas.microsoft.com/office/drawing/2014/main" id="{EC6C45D0-CC9F-4442-8758-BD83EFE7C0A8}"/>
              </a:ext>
            </a:extLst>
          </p:cNvPr>
          <p:cNvSpPr>
            <a:spLocks xmlns:a="http://schemas.openxmlformats.org/drawingml/2006/main" noGrp="1"/>
          </p:cNvSpPr>
          <p:nvPr/>
        </p:nvSpPr>
        <p:spPr>
          <a:xfrm xmlns:a="http://schemas.openxmlformats.org/drawingml/2006/main">
            <a:off x="2099072" y="3952875"/>
            <a:ext cx="965597"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poly · 0.1% match</a:t>
            </a:r>
          </a:p>
        </p:txBody>
      </p:sp>
      <p:sp>
        <p:nvSpPr>
          <p:cNvPr id="97" name="">
            <a:extLst xmlns:a="http://schemas.openxmlformats.org/drawingml/2006/main">
              <a:ext uri="{FF2B5EF4-FFF2-40B4-BE49-F238E27FC236}">
                <a16:creationId xmlns:a16="http://schemas.microsoft.com/office/drawing/2014/main" id="{BF1BB2E0-FF2A-4EBE-8B48-7D317753F2C2}"/>
              </a:ext>
            </a:extLst>
          </p:cNvPr>
          <p:cNvSpPr>
            <a:spLocks xmlns:a="http://schemas.openxmlformats.org/drawingml/2006/main" noGrp="1"/>
          </p:cNvSpPr>
          <p:nvPr/>
        </p:nvSpPr>
        <p:spPr>
          <a:xfrm xmlns:a="http://schemas.openxmlformats.org/drawingml/2006/main">
            <a:off x="3274219" y="3790950"/>
            <a:ext cx="965597"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Comparator</a:t>
            </a:r>
          </a:p>
        </p:txBody>
      </p:sp>
      <p:sp>
        <p:nvSpPr>
          <p:cNvPr id="98" name="">
            <a:extLst xmlns:a="http://schemas.openxmlformats.org/drawingml/2006/main">
              <a:ext uri="{FF2B5EF4-FFF2-40B4-BE49-F238E27FC236}">
                <a16:creationId xmlns:a16="http://schemas.microsoft.com/office/drawing/2014/main" id="{DB4DDFC0-D442-4B37-BE4E-2CC406D85256}"/>
              </a:ext>
            </a:extLst>
          </p:cNvPr>
          <p:cNvSpPr>
            <a:spLocks xmlns:a="http://schemas.openxmlformats.org/drawingml/2006/main" noGrp="1"/>
          </p:cNvSpPr>
          <p:nvPr/>
        </p:nvSpPr>
        <p:spPr>
          <a:xfrm xmlns:a="http://schemas.openxmlformats.org/drawingml/2006/main">
            <a:off x="3274219" y="3952875"/>
            <a:ext cx="965597"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chopper · ±2%</a:t>
            </a:r>
          </a:p>
        </p:txBody>
      </p:sp>
      <p:sp>
        <p:nvSpPr>
          <p:cNvPr id="99" name="">
            <a:extLst xmlns:a="http://schemas.openxmlformats.org/drawingml/2006/main">
              <a:ext uri="{FF2B5EF4-FFF2-40B4-BE49-F238E27FC236}">
                <a16:creationId xmlns:a16="http://schemas.microsoft.com/office/drawing/2014/main" id="{344C324F-B312-410C-8186-4BFF8275232F}"/>
              </a:ext>
            </a:extLst>
          </p:cNvPr>
          <p:cNvSpPr>
            <a:spLocks xmlns:a="http://schemas.openxmlformats.org/drawingml/2006/main" noGrp="1"/>
          </p:cNvSpPr>
          <p:nvPr/>
        </p:nvSpPr>
        <p:spPr>
          <a:xfrm xmlns:a="http://schemas.openxmlformats.org/drawingml/2006/main">
            <a:off x="4449366" y="3790950"/>
            <a:ext cx="965597"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Deglitch</a:t>
            </a:r>
          </a:p>
        </p:txBody>
      </p:sp>
      <p:sp>
        <p:nvSpPr>
          <p:cNvPr id="100" name="">
            <a:extLst xmlns:a="http://schemas.openxmlformats.org/drawingml/2006/main">
              <a:ext uri="{FF2B5EF4-FFF2-40B4-BE49-F238E27FC236}">
                <a16:creationId xmlns:a16="http://schemas.microsoft.com/office/drawing/2014/main" id="{2E5EA784-57A3-4DE5-B113-ED3341120F9D}"/>
              </a:ext>
            </a:extLst>
          </p:cNvPr>
          <p:cNvSpPr>
            <a:spLocks xmlns:a="http://schemas.openxmlformats.org/drawingml/2006/main" noGrp="1"/>
          </p:cNvSpPr>
          <p:nvPr/>
        </p:nvSpPr>
        <p:spPr>
          <a:xfrm xmlns:a="http://schemas.openxmlformats.org/drawingml/2006/main">
            <a:off x="4449366" y="3952875"/>
            <a:ext cx="965597"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8 µs counter</a:t>
            </a:r>
          </a:p>
        </p:txBody>
      </p:sp>
      <p:sp>
        <p:nvSpPr>
          <p:cNvPr id="101" name="">
            <a:extLst xmlns:a="http://schemas.openxmlformats.org/drawingml/2006/main">
              <a:ext uri="{FF2B5EF4-FFF2-40B4-BE49-F238E27FC236}">
                <a16:creationId xmlns:a16="http://schemas.microsoft.com/office/drawing/2014/main" id="{2A646853-6836-4867-924F-6C434905F8EB}"/>
              </a:ext>
            </a:extLst>
          </p:cNvPr>
          <p:cNvSpPr>
            <a:spLocks xmlns:a="http://schemas.openxmlformats.org/drawingml/2006/main" noGrp="1"/>
          </p:cNvSpPr>
          <p:nvPr/>
        </p:nvSpPr>
        <p:spPr>
          <a:xfrm xmlns:a="http://schemas.openxmlformats.org/drawingml/2006/main">
            <a:off x="5976938" y="1714500"/>
            <a:ext cx="1193292"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5B2A86"/>
                </a:solidFill>
                <a:latin typeface="Arial"/>
                <a:ea typeface="Arial"/>
                <a:cs typeface="Arial"/>
              </a:defRPr>
            </a:pPr>
            <a:r>
              <a:t>FAULT LOGIC</a:t>
            </a:r>
          </a:p>
        </p:txBody>
      </p:sp>
      <p:sp>
        <p:nvSpPr>
          <p:cNvPr id="102" name="">
            <a:extLst xmlns:a="http://schemas.openxmlformats.org/drawingml/2006/main">
              <a:ext uri="{FF2B5EF4-FFF2-40B4-BE49-F238E27FC236}">
                <a16:creationId xmlns:a16="http://schemas.microsoft.com/office/drawing/2014/main" id="{9C914B51-493B-412D-A790-8D9F448CB824}"/>
              </a:ext>
            </a:extLst>
          </p:cNvPr>
          <p:cNvSpPr>
            <a:spLocks xmlns:a="http://schemas.openxmlformats.org/drawingml/2006/main" noGrp="1"/>
          </p:cNvSpPr>
          <p:nvPr/>
        </p:nvSpPr>
        <p:spPr>
          <a:xfrm xmlns:a="http://schemas.openxmlformats.org/drawingml/2006/main">
            <a:off x="6005513" y="1962150"/>
            <a:ext cx="1117092"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Fault matrix</a:t>
            </a:r>
          </a:p>
        </p:txBody>
      </p:sp>
      <p:sp>
        <p:nvSpPr>
          <p:cNvPr id="103" name="">
            <a:extLst xmlns:a="http://schemas.openxmlformats.org/drawingml/2006/main">
              <a:ext uri="{FF2B5EF4-FFF2-40B4-BE49-F238E27FC236}">
                <a16:creationId xmlns:a16="http://schemas.microsoft.com/office/drawing/2014/main" id="{2A086E0B-5F1C-45E2-8F30-9A1343EFAE28}"/>
              </a:ext>
            </a:extLst>
          </p:cNvPr>
          <p:cNvSpPr>
            <a:spLocks xmlns:a="http://schemas.openxmlformats.org/drawingml/2006/main" noGrp="1"/>
          </p:cNvSpPr>
          <p:nvPr/>
        </p:nvSpPr>
        <p:spPr>
          <a:xfrm xmlns:a="http://schemas.openxmlformats.org/drawingml/2006/main">
            <a:off x="6005513" y="2124075"/>
            <a:ext cx="1117092" cy="8191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maskable · latched · priority encoder · mask register · I²C registers</a:t>
            </a:r>
          </a:p>
        </p:txBody>
      </p:sp>
      <p:sp>
        <p:nvSpPr>
          <p:cNvPr id="104" name="">
            <a:extLst xmlns:a="http://schemas.openxmlformats.org/drawingml/2006/main">
              <a:ext uri="{FF2B5EF4-FFF2-40B4-BE49-F238E27FC236}">
                <a16:creationId xmlns:a16="http://schemas.microsoft.com/office/drawing/2014/main" id="{34D7A52D-02D6-4A1E-AA6F-FCE1EC8CF26E}"/>
              </a:ext>
            </a:extLst>
          </p:cNvPr>
          <p:cNvSpPr>
            <a:spLocks xmlns:a="http://schemas.openxmlformats.org/drawingml/2006/main" noGrp="1"/>
          </p:cNvSpPr>
          <p:nvPr/>
        </p:nvSpPr>
        <p:spPr>
          <a:xfrm xmlns:a="http://schemas.openxmlformats.org/drawingml/2006/main">
            <a:off x="7684580" y="1714500"/>
            <a:ext cx="1307021"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374151"/>
                </a:solidFill>
                <a:latin typeface="Arial"/>
                <a:ea typeface="Arial"/>
                <a:cs typeface="Arial"/>
              </a:defRPr>
            </a:pPr>
            <a:r>
              <a:t>OUTPUT STAGE</a:t>
            </a:r>
          </a:p>
        </p:txBody>
      </p:sp>
      <p:sp>
        <p:nvSpPr>
          <p:cNvPr id="105" name="">
            <a:extLst xmlns:a="http://schemas.openxmlformats.org/drawingml/2006/main">
              <a:ext uri="{FF2B5EF4-FFF2-40B4-BE49-F238E27FC236}">
                <a16:creationId xmlns:a16="http://schemas.microsoft.com/office/drawing/2014/main" id="{3BDA555B-C1A6-4CBD-A564-C5E9793DBB6F}"/>
              </a:ext>
            </a:extLst>
          </p:cNvPr>
          <p:cNvSpPr>
            <a:spLocks xmlns:a="http://schemas.openxmlformats.org/drawingml/2006/main" noGrp="1"/>
          </p:cNvSpPr>
          <p:nvPr/>
        </p:nvSpPr>
        <p:spPr>
          <a:xfrm xmlns:a="http://schemas.openxmlformats.org/drawingml/2006/main">
            <a:off x="7713155" y="1962150"/>
            <a:ext cx="1230821"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RESET_N</a:t>
            </a:r>
          </a:p>
        </p:txBody>
      </p:sp>
      <p:sp>
        <p:nvSpPr>
          <p:cNvPr id="106" name="">
            <a:extLst xmlns:a="http://schemas.openxmlformats.org/drawingml/2006/main">
              <a:ext uri="{FF2B5EF4-FFF2-40B4-BE49-F238E27FC236}">
                <a16:creationId xmlns:a16="http://schemas.microsoft.com/office/drawing/2014/main" id="{441ED11E-38AB-4AB0-B934-41076B8FB780}"/>
              </a:ext>
            </a:extLst>
          </p:cNvPr>
          <p:cNvSpPr>
            <a:spLocks xmlns:a="http://schemas.openxmlformats.org/drawingml/2006/main" noGrp="1"/>
          </p:cNvSpPr>
          <p:nvPr/>
        </p:nvSpPr>
        <p:spPr>
          <a:xfrm xmlns:a="http://schemas.openxmlformats.org/drawingml/2006/main">
            <a:off x="7713155" y="2124075"/>
            <a:ext cx="1230821"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open-drain · 200 ms delay</a:t>
            </a:r>
          </a:p>
        </p:txBody>
      </p:sp>
      <p:sp>
        <p:nvSpPr>
          <p:cNvPr id="107" name="">
            <a:extLst xmlns:a="http://schemas.openxmlformats.org/drawingml/2006/main">
              <a:ext uri="{FF2B5EF4-FFF2-40B4-BE49-F238E27FC236}">
                <a16:creationId xmlns:a16="http://schemas.microsoft.com/office/drawing/2014/main" id="{F14B9D0B-9B67-432B-935F-3358534A597C}"/>
              </a:ext>
            </a:extLst>
          </p:cNvPr>
          <p:cNvSpPr>
            <a:spLocks xmlns:a="http://schemas.openxmlformats.org/drawingml/2006/main" noGrp="1"/>
          </p:cNvSpPr>
          <p:nvPr/>
        </p:nvSpPr>
        <p:spPr>
          <a:xfrm xmlns:a="http://schemas.openxmlformats.org/drawingml/2006/main">
            <a:off x="7713155" y="2819400"/>
            <a:ext cx="1230821"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FAULT_N</a:t>
            </a:r>
          </a:p>
        </p:txBody>
      </p:sp>
      <p:sp>
        <p:nvSpPr>
          <p:cNvPr id="108" name="">
            <a:extLst xmlns:a="http://schemas.openxmlformats.org/drawingml/2006/main">
              <a:ext uri="{FF2B5EF4-FFF2-40B4-BE49-F238E27FC236}">
                <a16:creationId xmlns:a16="http://schemas.microsoft.com/office/drawing/2014/main" id="{63134A28-09F3-4031-A991-5C478D329A46}"/>
              </a:ext>
            </a:extLst>
          </p:cNvPr>
          <p:cNvSpPr>
            <a:spLocks xmlns:a="http://schemas.openxmlformats.org/drawingml/2006/main" noGrp="1"/>
          </p:cNvSpPr>
          <p:nvPr/>
        </p:nvSpPr>
        <p:spPr>
          <a:xfrm xmlns:a="http://schemas.openxmlformats.org/drawingml/2006/main">
            <a:off x="7713155" y="2981325"/>
            <a:ext cx="1230821"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asserts before RESET_N</a:t>
            </a:r>
          </a:p>
        </p:txBody>
      </p:sp>
      <p:sp>
        <p:nvSpPr>
          <p:cNvPr id="109" name="">
            <a:extLst xmlns:a="http://schemas.openxmlformats.org/drawingml/2006/main">
              <a:ext uri="{FF2B5EF4-FFF2-40B4-BE49-F238E27FC236}">
                <a16:creationId xmlns:a16="http://schemas.microsoft.com/office/drawing/2014/main" id="{AFFCC1F6-6085-4FFC-8465-C51FE642009B}"/>
              </a:ext>
            </a:extLst>
          </p:cNvPr>
          <p:cNvSpPr>
            <a:spLocks xmlns:a="http://schemas.openxmlformats.org/drawingml/2006/main" noGrp="1"/>
          </p:cNvSpPr>
          <p:nvPr/>
        </p:nvSpPr>
        <p:spPr>
          <a:xfrm xmlns:a="http://schemas.openxmlformats.org/drawingml/2006/main">
            <a:off x="7713155" y="3676650"/>
            <a:ext cx="1230821"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MR</a:t>
            </a:r>
          </a:p>
        </p:txBody>
      </p:sp>
      <p:sp>
        <p:nvSpPr>
          <p:cNvPr id="110" name="">
            <a:extLst xmlns:a="http://schemas.openxmlformats.org/drawingml/2006/main">
              <a:ext uri="{FF2B5EF4-FFF2-40B4-BE49-F238E27FC236}">
                <a16:creationId xmlns:a16="http://schemas.microsoft.com/office/drawing/2014/main" id="{F8C4A464-0F08-41D3-91A3-7EA642FC260C}"/>
              </a:ext>
            </a:extLst>
          </p:cNvPr>
          <p:cNvSpPr>
            <a:spLocks xmlns:a="http://schemas.openxmlformats.org/drawingml/2006/main" noGrp="1"/>
          </p:cNvSpPr>
          <p:nvPr/>
        </p:nvSpPr>
        <p:spPr>
          <a:xfrm xmlns:a="http://schemas.openxmlformats.org/drawingml/2006/main">
            <a:off x="7713155" y="3838575"/>
            <a:ext cx="1230821"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manual reset in</a:t>
            </a:r>
          </a:p>
        </p:txBody>
      </p:sp>
      <p:sp>
        <p:nvSpPr>
          <p:cNvPr id="111" name="">
            <a:extLst xmlns:a="http://schemas.openxmlformats.org/drawingml/2006/main">
              <a:ext uri="{FF2B5EF4-FFF2-40B4-BE49-F238E27FC236}">
                <a16:creationId xmlns:a16="http://schemas.microsoft.com/office/drawing/2014/main" id="{BF40BA4A-9379-4615-B8C9-4386A010F17B}"/>
              </a:ext>
            </a:extLst>
          </p:cNvPr>
          <p:cNvSpPr>
            <a:spLocks xmlns:a="http://schemas.openxmlformats.org/drawingml/2006/main" noGrp="1"/>
          </p:cNvSpPr>
          <p:nvPr/>
        </p:nvSpPr>
        <p:spPr>
          <a:xfrm xmlns:a="http://schemas.openxmlformats.org/drawingml/2006/main">
            <a:off x="895350" y="4857750"/>
            <a:ext cx="4152106"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0B6B47"/>
                </a:solidFill>
                <a:latin typeface="Arial"/>
                <a:ea typeface="Arial"/>
                <a:cs typeface="Arial"/>
              </a:defRPr>
            </a:pPr>
            <a:r>
              <a:t>REFERENCE + TIMEBASE</a:t>
            </a:r>
          </a:p>
        </p:txBody>
      </p:sp>
      <p:sp>
        <p:nvSpPr>
          <p:cNvPr id="112" name="">
            <a:extLst xmlns:a="http://schemas.openxmlformats.org/drawingml/2006/main">
              <a:ext uri="{FF2B5EF4-FFF2-40B4-BE49-F238E27FC236}">
                <a16:creationId xmlns:a16="http://schemas.microsoft.com/office/drawing/2014/main" id="{3BA7820A-04D2-4D40-B117-CDFC6DA46633}"/>
              </a:ext>
            </a:extLst>
          </p:cNvPr>
          <p:cNvSpPr>
            <a:spLocks xmlns:a="http://schemas.openxmlformats.org/drawingml/2006/main" noGrp="1"/>
          </p:cNvSpPr>
          <p:nvPr/>
        </p:nvSpPr>
        <p:spPr>
          <a:xfrm xmlns:a="http://schemas.openxmlformats.org/drawingml/2006/main">
            <a:off x="923925" y="5105400"/>
            <a:ext cx="1218935"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Bandgap</a:t>
            </a:r>
          </a:p>
        </p:txBody>
      </p:sp>
      <p:sp>
        <p:nvSpPr>
          <p:cNvPr id="113" name="">
            <a:extLst xmlns:a="http://schemas.openxmlformats.org/drawingml/2006/main">
              <a:ext uri="{FF2B5EF4-FFF2-40B4-BE49-F238E27FC236}">
                <a16:creationId xmlns:a16="http://schemas.microsoft.com/office/drawing/2014/main" id="{84875670-9A37-4BFB-86FB-BC6794796B00}"/>
              </a:ext>
            </a:extLst>
          </p:cNvPr>
          <p:cNvSpPr>
            <a:spLocks xmlns:a="http://schemas.openxmlformats.org/drawingml/2006/main" noGrp="1"/>
          </p:cNvSpPr>
          <p:nvPr/>
        </p:nvSpPr>
        <p:spPr>
          <a:xfrm xmlns:a="http://schemas.openxmlformats.org/drawingml/2006/main">
            <a:off x="923925" y="5267325"/>
            <a:ext cx="1218935"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1.20 V · 10 ppm/°C</a:t>
            </a:r>
          </a:p>
        </p:txBody>
      </p:sp>
      <p:sp>
        <p:nvSpPr>
          <p:cNvPr id="114" name="">
            <a:extLst xmlns:a="http://schemas.openxmlformats.org/drawingml/2006/main">
              <a:ext uri="{FF2B5EF4-FFF2-40B4-BE49-F238E27FC236}">
                <a16:creationId xmlns:a16="http://schemas.microsoft.com/office/drawing/2014/main" id="{857039EF-8D8D-40C1-B4CD-809D2565845D}"/>
              </a:ext>
            </a:extLst>
          </p:cNvPr>
          <p:cNvSpPr>
            <a:spLocks xmlns:a="http://schemas.openxmlformats.org/drawingml/2006/main" noGrp="1"/>
          </p:cNvSpPr>
          <p:nvPr/>
        </p:nvSpPr>
        <p:spPr>
          <a:xfrm xmlns:a="http://schemas.openxmlformats.org/drawingml/2006/main">
            <a:off x="2352410" y="5105400"/>
            <a:ext cx="1218935"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Trim</a:t>
            </a:r>
          </a:p>
        </p:txBody>
      </p:sp>
      <p:sp>
        <p:nvSpPr>
          <p:cNvPr id="115" name="">
            <a:extLst xmlns:a="http://schemas.openxmlformats.org/drawingml/2006/main">
              <a:ext uri="{FF2B5EF4-FFF2-40B4-BE49-F238E27FC236}">
                <a16:creationId xmlns:a16="http://schemas.microsoft.com/office/drawing/2014/main" id="{69D6F470-FD05-4849-A39C-429233FB7D7D}"/>
              </a:ext>
            </a:extLst>
          </p:cNvPr>
          <p:cNvSpPr>
            <a:spLocks xmlns:a="http://schemas.openxmlformats.org/drawingml/2006/main" noGrp="1"/>
          </p:cNvSpPr>
          <p:nvPr/>
        </p:nvSpPr>
        <p:spPr>
          <a:xfrm xmlns:a="http://schemas.openxmlformats.org/drawingml/2006/main">
            <a:off x="2352410" y="5267325"/>
            <a:ext cx="1218935"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OTP 5-bit · ±0.5%</a:t>
            </a:r>
          </a:p>
        </p:txBody>
      </p:sp>
      <p:sp>
        <p:nvSpPr>
          <p:cNvPr id="116" name="">
            <a:extLst xmlns:a="http://schemas.openxmlformats.org/drawingml/2006/main">
              <a:ext uri="{FF2B5EF4-FFF2-40B4-BE49-F238E27FC236}">
                <a16:creationId xmlns:a16="http://schemas.microsoft.com/office/drawing/2014/main" id="{9A25B30E-997B-48E1-936D-EAAACE4E369B}"/>
              </a:ext>
            </a:extLst>
          </p:cNvPr>
          <p:cNvSpPr>
            <a:spLocks xmlns:a="http://schemas.openxmlformats.org/drawingml/2006/main" noGrp="1"/>
          </p:cNvSpPr>
          <p:nvPr/>
        </p:nvSpPr>
        <p:spPr>
          <a:xfrm xmlns:a="http://schemas.openxmlformats.org/drawingml/2006/main">
            <a:off x="3780896" y="5105400"/>
            <a:ext cx="1218935"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Oscillator</a:t>
            </a:r>
          </a:p>
        </p:txBody>
      </p:sp>
      <p:sp>
        <p:nvSpPr>
          <p:cNvPr id="117" name="">
            <a:extLst xmlns:a="http://schemas.openxmlformats.org/drawingml/2006/main">
              <a:ext uri="{FF2B5EF4-FFF2-40B4-BE49-F238E27FC236}">
                <a16:creationId xmlns:a16="http://schemas.microsoft.com/office/drawing/2014/main" id="{E33CF6AC-C423-47F6-B917-F83EB5CB8D09}"/>
              </a:ext>
            </a:extLst>
          </p:cNvPr>
          <p:cNvSpPr>
            <a:spLocks xmlns:a="http://schemas.openxmlformats.org/drawingml/2006/main" noGrp="1"/>
          </p:cNvSpPr>
          <p:nvPr/>
        </p:nvSpPr>
        <p:spPr>
          <a:xfrm xmlns:a="http://schemas.openxmlformats.org/drawingml/2006/main">
            <a:off x="3780896" y="5267325"/>
            <a:ext cx="1218935"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1 MHz timebase</a:t>
            </a:r>
          </a:p>
        </p:txBody>
      </p:sp>
      <p:sp>
        <p:nvSpPr>
          <p:cNvPr id="118" name="">
            <a:extLst xmlns:a="http://schemas.openxmlformats.org/drawingml/2006/main">
              <a:ext uri="{FF2B5EF4-FFF2-40B4-BE49-F238E27FC236}">
                <a16:creationId xmlns:a16="http://schemas.microsoft.com/office/drawing/2014/main" id="{7F56CA8A-CC52-4CD6-976C-109E594BA5EB}"/>
              </a:ext>
            </a:extLst>
          </p:cNvPr>
          <p:cNvSpPr>
            <a:spLocks xmlns:a="http://schemas.openxmlformats.org/drawingml/2006/main" noGrp="1"/>
          </p:cNvSpPr>
          <p:nvPr/>
        </p:nvSpPr>
        <p:spPr>
          <a:xfrm xmlns:a="http://schemas.openxmlformats.org/drawingml/2006/main">
            <a:off x="5504656" y="4857750"/>
            <a:ext cx="3486944"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9F1D14"/>
                </a:solidFill>
                <a:latin typeface="Arial"/>
                <a:ea typeface="Arial"/>
                <a:cs typeface="Arial"/>
              </a:defRPr>
            </a:pPr>
            <a:r>
              <a:t>WATCHDOG</a:t>
            </a:r>
          </a:p>
        </p:txBody>
      </p:sp>
      <p:sp>
        <p:nvSpPr>
          <p:cNvPr id="119" name="">
            <a:extLst xmlns:a="http://schemas.openxmlformats.org/drawingml/2006/main">
              <a:ext uri="{FF2B5EF4-FFF2-40B4-BE49-F238E27FC236}">
                <a16:creationId xmlns:a16="http://schemas.microsoft.com/office/drawing/2014/main" id="{9F935067-BD88-4651-8A8D-1F723EF67E3E}"/>
              </a:ext>
            </a:extLst>
          </p:cNvPr>
          <p:cNvSpPr>
            <a:spLocks xmlns:a="http://schemas.openxmlformats.org/drawingml/2006/main" noGrp="1"/>
          </p:cNvSpPr>
          <p:nvPr/>
        </p:nvSpPr>
        <p:spPr>
          <a:xfrm xmlns:a="http://schemas.openxmlformats.org/drawingml/2006/main">
            <a:off x="5533231" y="5105400"/>
            <a:ext cx="997215"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Window logic</a:t>
            </a:r>
          </a:p>
        </p:txBody>
      </p:sp>
      <p:sp>
        <p:nvSpPr>
          <p:cNvPr id="120" name="">
            <a:extLst xmlns:a="http://schemas.openxmlformats.org/drawingml/2006/main">
              <a:ext uri="{FF2B5EF4-FFF2-40B4-BE49-F238E27FC236}">
                <a16:creationId xmlns:a16="http://schemas.microsoft.com/office/drawing/2014/main" id="{621256B2-0908-4732-B920-6A72AF6D560B}"/>
              </a:ext>
            </a:extLst>
          </p:cNvPr>
          <p:cNvSpPr>
            <a:spLocks xmlns:a="http://schemas.openxmlformats.org/drawingml/2006/main" noGrp="1"/>
          </p:cNvSpPr>
          <p:nvPr/>
        </p:nvSpPr>
        <p:spPr>
          <a:xfrm xmlns:a="http://schemas.openxmlformats.org/drawingml/2006/main">
            <a:off x="5533231" y="5267325"/>
            <a:ext cx="997215"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100 ms to 1.6 s</a:t>
            </a:r>
          </a:p>
        </p:txBody>
      </p:sp>
      <p:sp>
        <p:nvSpPr>
          <p:cNvPr id="121" name="">
            <a:extLst xmlns:a="http://schemas.openxmlformats.org/drawingml/2006/main">
              <a:ext uri="{FF2B5EF4-FFF2-40B4-BE49-F238E27FC236}">
                <a16:creationId xmlns:a16="http://schemas.microsoft.com/office/drawing/2014/main" id="{14FE659A-5B70-479A-8EB0-7DC15A2B6084}"/>
              </a:ext>
            </a:extLst>
          </p:cNvPr>
          <p:cNvSpPr>
            <a:spLocks xmlns:a="http://schemas.openxmlformats.org/drawingml/2006/main" noGrp="1"/>
          </p:cNvSpPr>
          <p:nvPr/>
        </p:nvSpPr>
        <p:spPr>
          <a:xfrm xmlns:a="http://schemas.openxmlformats.org/drawingml/2006/main">
            <a:off x="6739996" y="5105400"/>
            <a:ext cx="997215"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WDI</a:t>
            </a:r>
          </a:p>
        </p:txBody>
      </p:sp>
      <p:sp>
        <p:nvSpPr>
          <p:cNvPr id="122" name="">
            <a:extLst xmlns:a="http://schemas.openxmlformats.org/drawingml/2006/main">
              <a:ext uri="{FF2B5EF4-FFF2-40B4-BE49-F238E27FC236}">
                <a16:creationId xmlns:a16="http://schemas.microsoft.com/office/drawing/2014/main" id="{9898EE7F-01A7-4A13-890A-9CD26A451294}"/>
              </a:ext>
            </a:extLst>
          </p:cNvPr>
          <p:cNvSpPr>
            <a:spLocks xmlns:a="http://schemas.openxmlformats.org/drawingml/2006/main" noGrp="1"/>
          </p:cNvSpPr>
          <p:nvPr/>
        </p:nvSpPr>
        <p:spPr>
          <a:xfrm xmlns:a="http://schemas.openxmlformats.org/drawingml/2006/main">
            <a:off x="6739996" y="5267325"/>
            <a:ext cx="997215"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kick input</a:t>
            </a:r>
          </a:p>
        </p:txBody>
      </p:sp>
      <p:sp>
        <p:nvSpPr>
          <p:cNvPr id="123" name="">
            <a:extLst xmlns:a="http://schemas.openxmlformats.org/drawingml/2006/main">
              <a:ext uri="{FF2B5EF4-FFF2-40B4-BE49-F238E27FC236}">
                <a16:creationId xmlns:a16="http://schemas.microsoft.com/office/drawing/2014/main" id="{A0AB6A27-95E8-42B0-ABDA-B7CAC49B6A29}"/>
              </a:ext>
            </a:extLst>
          </p:cNvPr>
          <p:cNvSpPr>
            <a:spLocks xmlns:a="http://schemas.openxmlformats.org/drawingml/2006/main" noGrp="1"/>
          </p:cNvSpPr>
          <p:nvPr/>
        </p:nvSpPr>
        <p:spPr>
          <a:xfrm xmlns:a="http://schemas.openxmlformats.org/drawingml/2006/main">
            <a:off x="7946760" y="5105400"/>
            <a:ext cx="997215"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Timeout</a:t>
            </a:r>
          </a:p>
        </p:txBody>
      </p:sp>
      <p:sp>
        <p:nvSpPr>
          <p:cNvPr id="124" name="">
            <a:extLst xmlns:a="http://schemas.openxmlformats.org/drawingml/2006/main">
              <a:ext uri="{FF2B5EF4-FFF2-40B4-BE49-F238E27FC236}">
                <a16:creationId xmlns:a16="http://schemas.microsoft.com/office/drawing/2014/main" id="{22C441C1-89D4-4B05-8A6C-628B77974901}"/>
              </a:ext>
            </a:extLst>
          </p:cNvPr>
          <p:cNvSpPr>
            <a:spLocks xmlns:a="http://schemas.openxmlformats.org/drawingml/2006/main" noGrp="1"/>
          </p:cNvSpPr>
          <p:nvPr/>
        </p:nvSpPr>
        <p:spPr>
          <a:xfrm xmlns:a="http://schemas.openxmlformats.org/drawingml/2006/main">
            <a:off x="7946760" y="5267325"/>
            <a:ext cx="997215"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counter to RESET_N</a:t>
            </a:r>
          </a:p>
        </p:txBody>
      </p:sp>
      <p:sp>
        <p:nvSpPr>
          <p:cNvPr id="125" name="">
            <a:extLst xmlns:a="http://schemas.openxmlformats.org/drawingml/2006/main">
              <a:ext uri="{FF2B5EF4-FFF2-40B4-BE49-F238E27FC236}">
                <a16:creationId xmlns:a16="http://schemas.microsoft.com/office/drawing/2014/main" id="{66A63A0C-D972-4B02-A66B-7CD16AE4B542}"/>
              </a:ext>
            </a:extLst>
          </p:cNvPr>
          <p:cNvSpPr>
            <a:spLocks xmlns:a="http://schemas.openxmlformats.org/drawingml/2006/main" noGrp="1"/>
          </p:cNvSpPr>
          <p:nvPr/>
        </p:nvSpPr>
        <p:spPr>
          <a:xfrm xmlns:a="http://schemas.openxmlformats.org/drawingml/2006/main">
            <a:off x="9429750" y="1638300"/>
            <a:ext cx="21336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READING PATH</a:t>
            </a:r>
          </a:p>
        </p:txBody>
      </p:sp>
      <p:sp>
        <p:nvSpPr>
          <p:cNvPr id="126" name="">
            <a:extLst xmlns:a="http://schemas.openxmlformats.org/drawingml/2006/main">
              <a:ext uri="{FF2B5EF4-FFF2-40B4-BE49-F238E27FC236}">
                <a16:creationId xmlns:a16="http://schemas.microsoft.com/office/drawing/2014/main" id="{80B263A3-2FCC-4E1F-AF89-B729819DA057}"/>
              </a:ext>
            </a:extLst>
          </p:cNvPr>
          <p:cNvSpPr>
            <a:spLocks xmlns:a="http://schemas.openxmlformats.org/drawingml/2006/main" noGrp="1"/>
          </p:cNvSpPr>
          <p:nvPr/>
        </p:nvSpPr>
        <p:spPr>
          <a:xfrm xmlns:a="http://schemas.openxmlformats.org/drawingml/2006/main">
            <a:off x="9734550" y="1943100"/>
            <a:ext cx="186690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Each rail enters through its divider.</a:t>
            </a:r>
          </a:p>
        </p:txBody>
      </p:sp>
      <p:sp>
        <p:nvSpPr>
          <p:cNvPr id="127" name="">
            <a:extLst xmlns:a="http://schemas.openxmlformats.org/drawingml/2006/main">
              <a:ext uri="{FF2B5EF4-FFF2-40B4-BE49-F238E27FC236}">
                <a16:creationId xmlns:a16="http://schemas.microsoft.com/office/drawing/2014/main" id="{E1F191E2-9EEB-4AEF-858C-3BF2E7DB03BB}"/>
              </a:ext>
            </a:extLst>
          </p:cNvPr>
          <p:cNvSpPr>
            <a:spLocks xmlns:a="http://schemas.openxmlformats.org/drawingml/2006/main" noGrp="1"/>
          </p:cNvSpPr>
          <p:nvPr/>
        </p:nvSpPr>
        <p:spPr>
          <a:xfrm xmlns:a="http://schemas.openxmlformats.org/drawingml/2006/main">
            <a:off x="9734550" y="2438400"/>
            <a:ext cx="1866900" cy="7143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The comparator and deglitch counter report a confirmed fault to the matrix.</a:t>
            </a:r>
          </a:p>
        </p:txBody>
      </p:sp>
      <p:sp>
        <p:nvSpPr>
          <p:cNvPr id="128" name="">
            <a:extLst xmlns:a="http://schemas.openxmlformats.org/drawingml/2006/main">
              <a:ext uri="{FF2B5EF4-FFF2-40B4-BE49-F238E27FC236}">
                <a16:creationId xmlns:a16="http://schemas.microsoft.com/office/drawing/2014/main" id="{40BD121B-6770-41C0-B4A2-71C45EEAA736}"/>
              </a:ext>
            </a:extLst>
          </p:cNvPr>
          <p:cNvSpPr>
            <a:spLocks xmlns:a="http://schemas.openxmlformats.org/drawingml/2006/main" noGrp="1"/>
          </p:cNvSpPr>
          <p:nvPr/>
        </p:nvSpPr>
        <p:spPr>
          <a:xfrm xmlns:a="http://schemas.openxmlformats.org/drawingml/2006/main">
            <a:off x="9734550" y="3267075"/>
            <a:ext cx="1866900" cy="552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The matrix latches it and drives FAULT_N, then RESET_N.</a:t>
            </a:r>
          </a:p>
        </p:txBody>
      </p:sp>
      <p:sp>
        <p:nvSpPr>
          <p:cNvPr id="129" name="">
            <a:extLst xmlns:a="http://schemas.openxmlformats.org/drawingml/2006/main">
              <a:ext uri="{FF2B5EF4-FFF2-40B4-BE49-F238E27FC236}">
                <a16:creationId xmlns:a16="http://schemas.microsoft.com/office/drawing/2014/main" id="{4287BF35-5A86-4A5B-84CE-1D2F94D31E3F}"/>
              </a:ext>
            </a:extLst>
          </p:cNvPr>
          <p:cNvSpPr>
            <a:spLocks xmlns:a="http://schemas.openxmlformats.org/drawingml/2006/main" noGrp="1"/>
          </p:cNvSpPr>
          <p:nvPr/>
        </p:nvSpPr>
        <p:spPr>
          <a:xfrm xmlns:a="http://schemas.openxmlformats.org/drawingml/2006/main">
            <a:off x="9734550" y="3933825"/>
            <a:ext cx="1866900" cy="552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The trimmed bandgap sets every comparator threshold.</a:t>
            </a:r>
          </a:p>
        </p:txBody>
      </p:sp>
      <p:sp>
        <p:nvSpPr>
          <p:cNvPr id="130" name="">
            <a:extLst xmlns:a="http://schemas.openxmlformats.org/drawingml/2006/main">
              <a:ext uri="{FF2B5EF4-FFF2-40B4-BE49-F238E27FC236}">
                <a16:creationId xmlns:a16="http://schemas.microsoft.com/office/drawing/2014/main" id="{B1191B07-34CF-4EA6-9189-55D09E33F58D}"/>
              </a:ext>
            </a:extLst>
          </p:cNvPr>
          <p:cNvSpPr>
            <a:spLocks xmlns:a="http://schemas.openxmlformats.org/drawingml/2006/main" noGrp="1"/>
          </p:cNvSpPr>
          <p:nvPr/>
        </p:nvSpPr>
        <p:spPr>
          <a:xfrm xmlns:a="http://schemas.openxmlformats.org/drawingml/2006/main">
            <a:off x="9734550" y="4600575"/>
            <a:ext cx="1866900" cy="552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A missed or early watchdog kick times out to RESET_N.</a:t>
            </a:r>
          </a:p>
        </p:txBody>
      </p:sp>
      <p:sp>
        <p:nvSpPr>
          <p:cNvPr id="131" name="">
            <a:extLst xmlns:a="http://schemas.openxmlformats.org/drawingml/2006/main">
              <a:ext uri="{FF2B5EF4-FFF2-40B4-BE49-F238E27FC236}">
                <a16:creationId xmlns:a16="http://schemas.microsoft.com/office/drawing/2014/main" id="{4755BE93-11A7-4A35-894D-B3F1CF7672EB}"/>
              </a:ext>
            </a:extLst>
          </p:cNvPr>
          <p:cNvSpPr>
            <a:spLocks xmlns:a="http://schemas.openxmlformats.org/drawingml/2006/main" noGrp="1"/>
          </p:cNvSpPr>
          <p:nvPr/>
        </p:nvSpPr>
        <p:spPr>
          <a:xfrm xmlns:a="http://schemas.openxmlformats.org/drawingml/2006/main">
            <a:off x="9467850" y="5343525"/>
            <a:ext cx="2057400" cy="552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A spike shorter than 8 µs never reaches the latch.</a:t>
            </a:r>
          </a:p>
        </p:txBody>
      </p:sp>
      <p:sp>
        <p:nvSpPr>
          <p:cNvPr id="132" name="">
            <a:extLst xmlns:a="http://schemas.openxmlformats.org/drawingml/2006/main">
              <a:ext uri="{FF2B5EF4-FFF2-40B4-BE49-F238E27FC236}">
                <a16:creationId xmlns:a16="http://schemas.microsoft.com/office/drawing/2014/main" id="{D6B56131-92F1-4304-8090-58BA08EC2F78}"/>
              </a:ext>
            </a:extLst>
          </p:cNvPr>
          <p:cNvSpPr>
            <a:spLocks xmlns:a="http://schemas.openxmlformats.org/drawingml/2006/main" noGrp="1"/>
          </p:cNvSpPr>
          <p:nvPr/>
        </p:nvSpPr>
        <p:spPr>
          <a:xfrm xmlns:a="http://schemas.openxmlformats.org/drawingml/2006/main">
            <a:off x="1946672" y="2124075"/>
            <a:ext cx="95250" cy="95250"/>
          </a:xfrm>
          <a:prstGeom xmlns:a="http://schemas.openxmlformats.org/drawingml/2006/main" prst="rightArrow">
            <a:avLst/>
          </a:prstGeom>
          <a:solidFill xmlns:a="http://schemas.openxmlformats.org/drawingml/2006/main">
            <a:srgbClr val="2563EB"/>
          </a:solidFill>
          <a:ln xmlns:a="http://schemas.openxmlformats.org/drawingml/2006/main" w="9525">
            <a:solidFill>
              <a:srgbClr val="2563EB"/>
            </a:solidFill>
            <a:prstDash val="solid"/>
          </a:ln>
        </p:spPr>
      </p:sp>
      <p:sp>
        <p:nvSpPr>
          <p:cNvPr id="133" name="">
            <a:extLst xmlns:a="http://schemas.openxmlformats.org/drawingml/2006/main">
              <a:ext uri="{FF2B5EF4-FFF2-40B4-BE49-F238E27FC236}">
                <a16:creationId xmlns:a16="http://schemas.microsoft.com/office/drawing/2014/main" id="{6301B2E2-7FC4-4765-80DD-361282C565AC}"/>
              </a:ext>
            </a:extLst>
          </p:cNvPr>
          <p:cNvSpPr>
            <a:spLocks xmlns:a="http://schemas.openxmlformats.org/drawingml/2006/main" noGrp="1"/>
          </p:cNvSpPr>
          <p:nvPr/>
        </p:nvSpPr>
        <p:spPr>
          <a:xfrm xmlns:a="http://schemas.openxmlformats.org/drawingml/2006/main">
            <a:off x="3121819" y="2124075"/>
            <a:ext cx="95250" cy="95250"/>
          </a:xfrm>
          <a:prstGeom xmlns:a="http://schemas.openxmlformats.org/drawingml/2006/main" prst="rightArrow">
            <a:avLst/>
          </a:prstGeom>
          <a:solidFill xmlns:a="http://schemas.openxmlformats.org/drawingml/2006/main">
            <a:srgbClr val="2563EB"/>
          </a:solidFill>
          <a:ln xmlns:a="http://schemas.openxmlformats.org/drawingml/2006/main" w="9525">
            <a:solidFill>
              <a:srgbClr val="2563EB"/>
            </a:solidFill>
            <a:prstDash val="solid"/>
          </a:ln>
        </p:spPr>
      </p:sp>
      <p:sp>
        <p:nvSpPr>
          <p:cNvPr id="134" name="">
            <a:extLst xmlns:a="http://schemas.openxmlformats.org/drawingml/2006/main">
              <a:ext uri="{FF2B5EF4-FFF2-40B4-BE49-F238E27FC236}">
                <a16:creationId xmlns:a16="http://schemas.microsoft.com/office/drawing/2014/main" id="{1FAEC975-8AAC-465F-9C9E-8A12125A3006}"/>
              </a:ext>
            </a:extLst>
          </p:cNvPr>
          <p:cNvSpPr>
            <a:spLocks xmlns:a="http://schemas.openxmlformats.org/drawingml/2006/main" noGrp="1"/>
          </p:cNvSpPr>
          <p:nvPr/>
        </p:nvSpPr>
        <p:spPr>
          <a:xfrm xmlns:a="http://schemas.openxmlformats.org/drawingml/2006/main">
            <a:off x="4296966" y="2124075"/>
            <a:ext cx="95250" cy="95250"/>
          </a:xfrm>
          <a:prstGeom xmlns:a="http://schemas.openxmlformats.org/drawingml/2006/main" prst="rightArrow">
            <a:avLst/>
          </a:prstGeom>
          <a:solidFill xmlns:a="http://schemas.openxmlformats.org/drawingml/2006/main">
            <a:srgbClr val="2563EB"/>
          </a:solidFill>
          <a:ln xmlns:a="http://schemas.openxmlformats.org/drawingml/2006/main" w="9525">
            <a:solidFill>
              <a:srgbClr val="2563EB"/>
            </a:solidFill>
            <a:prstDash val="solid"/>
          </a:ln>
        </p:spPr>
      </p:sp>
      <p:sp>
        <p:nvSpPr>
          <p:cNvPr id="135" name="">
            <a:extLst xmlns:a="http://schemas.openxmlformats.org/drawingml/2006/main">
              <a:ext uri="{FF2B5EF4-FFF2-40B4-BE49-F238E27FC236}">
                <a16:creationId xmlns:a16="http://schemas.microsoft.com/office/drawing/2014/main" id="{D79C86D6-23AF-4D83-BB5A-1C9BBFFBF90C}"/>
              </a:ext>
            </a:extLst>
          </p:cNvPr>
          <p:cNvSpPr>
            <a:spLocks xmlns:a="http://schemas.openxmlformats.org/drawingml/2006/main" noGrp="1"/>
          </p:cNvSpPr>
          <p:nvPr/>
        </p:nvSpPr>
        <p:spPr>
          <a:xfrm xmlns:a="http://schemas.openxmlformats.org/drawingml/2006/main">
            <a:off x="1946672" y="2733675"/>
            <a:ext cx="95250" cy="95250"/>
          </a:xfrm>
          <a:prstGeom xmlns:a="http://schemas.openxmlformats.org/drawingml/2006/main" prst="rightArrow">
            <a:avLst/>
          </a:prstGeom>
          <a:solidFill xmlns:a="http://schemas.openxmlformats.org/drawingml/2006/main">
            <a:srgbClr val="2563EB"/>
          </a:solidFill>
          <a:ln xmlns:a="http://schemas.openxmlformats.org/drawingml/2006/main" w="9525">
            <a:solidFill>
              <a:srgbClr val="2563EB"/>
            </a:solidFill>
            <a:prstDash val="solid"/>
          </a:ln>
        </p:spPr>
      </p:sp>
      <p:sp>
        <p:nvSpPr>
          <p:cNvPr id="136" name="">
            <a:extLst xmlns:a="http://schemas.openxmlformats.org/drawingml/2006/main">
              <a:ext uri="{FF2B5EF4-FFF2-40B4-BE49-F238E27FC236}">
                <a16:creationId xmlns:a16="http://schemas.microsoft.com/office/drawing/2014/main" id="{D2E580D6-6AC4-4B06-97F3-D4D833E801E2}"/>
              </a:ext>
            </a:extLst>
          </p:cNvPr>
          <p:cNvSpPr>
            <a:spLocks xmlns:a="http://schemas.openxmlformats.org/drawingml/2006/main" noGrp="1"/>
          </p:cNvSpPr>
          <p:nvPr/>
        </p:nvSpPr>
        <p:spPr>
          <a:xfrm xmlns:a="http://schemas.openxmlformats.org/drawingml/2006/main">
            <a:off x="3121819" y="2733675"/>
            <a:ext cx="95250" cy="95250"/>
          </a:xfrm>
          <a:prstGeom xmlns:a="http://schemas.openxmlformats.org/drawingml/2006/main" prst="rightArrow">
            <a:avLst/>
          </a:prstGeom>
          <a:solidFill xmlns:a="http://schemas.openxmlformats.org/drawingml/2006/main">
            <a:srgbClr val="2563EB"/>
          </a:solidFill>
          <a:ln xmlns:a="http://schemas.openxmlformats.org/drawingml/2006/main" w="9525">
            <a:solidFill>
              <a:srgbClr val="2563EB"/>
            </a:solidFill>
            <a:prstDash val="solid"/>
          </a:ln>
        </p:spPr>
      </p:sp>
      <p:sp>
        <p:nvSpPr>
          <p:cNvPr id="137" name="">
            <a:extLst xmlns:a="http://schemas.openxmlformats.org/drawingml/2006/main">
              <a:ext uri="{FF2B5EF4-FFF2-40B4-BE49-F238E27FC236}">
                <a16:creationId xmlns:a16="http://schemas.microsoft.com/office/drawing/2014/main" id="{E7A9469F-45B8-44EF-9C47-DADA061F7AF0}"/>
              </a:ext>
            </a:extLst>
          </p:cNvPr>
          <p:cNvSpPr>
            <a:spLocks xmlns:a="http://schemas.openxmlformats.org/drawingml/2006/main" noGrp="1"/>
          </p:cNvSpPr>
          <p:nvPr/>
        </p:nvSpPr>
        <p:spPr>
          <a:xfrm xmlns:a="http://schemas.openxmlformats.org/drawingml/2006/main">
            <a:off x="4296966" y="2733675"/>
            <a:ext cx="95250" cy="95250"/>
          </a:xfrm>
          <a:prstGeom xmlns:a="http://schemas.openxmlformats.org/drawingml/2006/main" prst="rightArrow">
            <a:avLst/>
          </a:prstGeom>
          <a:solidFill xmlns:a="http://schemas.openxmlformats.org/drawingml/2006/main">
            <a:srgbClr val="2563EB"/>
          </a:solidFill>
          <a:ln xmlns:a="http://schemas.openxmlformats.org/drawingml/2006/main" w="9525">
            <a:solidFill>
              <a:srgbClr val="2563EB"/>
            </a:solidFill>
            <a:prstDash val="solid"/>
          </a:ln>
        </p:spPr>
      </p:sp>
      <p:sp>
        <p:nvSpPr>
          <p:cNvPr id="138" name="">
            <a:extLst xmlns:a="http://schemas.openxmlformats.org/drawingml/2006/main">
              <a:ext uri="{FF2B5EF4-FFF2-40B4-BE49-F238E27FC236}">
                <a16:creationId xmlns:a16="http://schemas.microsoft.com/office/drawing/2014/main" id="{20899668-6DCD-4FA3-A680-307825EF306B}"/>
              </a:ext>
            </a:extLst>
          </p:cNvPr>
          <p:cNvSpPr>
            <a:spLocks xmlns:a="http://schemas.openxmlformats.org/drawingml/2006/main" noGrp="1"/>
          </p:cNvSpPr>
          <p:nvPr/>
        </p:nvSpPr>
        <p:spPr>
          <a:xfrm xmlns:a="http://schemas.openxmlformats.org/drawingml/2006/main">
            <a:off x="1946672" y="3343275"/>
            <a:ext cx="95250" cy="95250"/>
          </a:xfrm>
          <a:prstGeom xmlns:a="http://schemas.openxmlformats.org/drawingml/2006/main" prst="rightArrow">
            <a:avLst/>
          </a:prstGeom>
          <a:solidFill xmlns:a="http://schemas.openxmlformats.org/drawingml/2006/main">
            <a:srgbClr val="2563EB"/>
          </a:solidFill>
          <a:ln xmlns:a="http://schemas.openxmlformats.org/drawingml/2006/main" w="9525">
            <a:solidFill>
              <a:srgbClr val="2563EB"/>
            </a:solidFill>
            <a:prstDash val="solid"/>
          </a:ln>
        </p:spPr>
      </p:sp>
      <p:sp>
        <p:nvSpPr>
          <p:cNvPr id="139" name="">
            <a:extLst xmlns:a="http://schemas.openxmlformats.org/drawingml/2006/main">
              <a:ext uri="{FF2B5EF4-FFF2-40B4-BE49-F238E27FC236}">
                <a16:creationId xmlns:a16="http://schemas.microsoft.com/office/drawing/2014/main" id="{A7CB9466-87A2-4648-8796-0FDD38A1FC5A}"/>
              </a:ext>
            </a:extLst>
          </p:cNvPr>
          <p:cNvSpPr>
            <a:spLocks xmlns:a="http://schemas.openxmlformats.org/drawingml/2006/main" noGrp="1"/>
          </p:cNvSpPr>
          <p:nvPr/>
        </p:nvSpPr>
        <p:spPr>
          <a:xfrm xmlns:a="http://schemas.openxmlformats.org/drawingml/2006/main">
            <a:off x="3121819" y="3343275"/>
            <a:ext cx="95250" cy="95250"/>
          </a:xfrm>
          <a:prstGeom xmlns:a="http://schemas.openxmlformats.org/drawingml/2006/main" prst="rightArrow">
            <a:avLst/>
          </a:prstGeom>
          <a:solidFill xmlns:a="http://schemas.openxmlformats.org/drawingml/2006/main">
            <a:srgbClr val="2563EB"/>
          </a:solidFill>
          <a:ln xmlns:a="http://schemas.openxmlformats.org/drawingml/2006/main" w="9525">
            <a:solidFill>
              <a:srgbClr val="2563EB"/>
            </a:solidFill>
            <a:prstDash val="solid"/>
          </a:ln>
        </p:spPr>
      </p:sp>
      <p:sp>
        <p:nvSpPr>
          <p:cNvPr id="140" name="">
            <a:extLst xmlns:a="http://schemas.openxmlformats.org/drawingml/2006/main">
              <a:ext uri="{FF2B5EF4-FFF2-40B4-BE49-F238E27FC236}">
                <a16:creationId xmlns:a16="http://schemas.microsoft.com/office/drawing/2014/main" id="{3CA14E1D-FFAE-4CFB-8922-8CF7C651BA93}"/>
              </a:ext>
            </a:extLst>
          </p:cNvPr>
          <p:cNvSpPr>
            <a:spLocks xmlns:a="http://schemas.openxmlformats.org/drawingml/2006/main" noGrp="1"/>
          </p:cNvSpPr>
          <p:nvPr/>
        </p:nvSpPr>
        <p:spPr>
          <a:xfrm xmlns:a="http://schemas.openxmlformats.org/drawingml/2006/main">
            <a:off x="4296966" y="3343275"/>
            <a:ext cx="95250" cy="95250"/>
          </a:xfrm>
          <a:prstGeom xmlns:a="http://schemas.openxmlformats.org/drawingml/2006/main" prst="rightArrow">
            <a:avLst/>
          </a:prstGeom>
          <a:solidFill xmlns:a="http://schemas.openxmlformats.org/drawingml/2006/main">
            <a:srgbClr val="2563EB"/>
          </a:solidFill>
          <a:ln xmlns:a="http://schemas.openxmlformats.org/drawingml/2006/main" w="9525">
            <a:solidFill>
              <a:srgbClr val="2563EB"/>
            </a:solidFill>
            <a:prstDash val="solid"/>
          </a:ln>
        </p:spPr>
      </p:sp>
      <p:sp>
        <p:nvSpPr>
          <p:cNvPr id="141" name="">
            <a:extLst xmlns:a="http://schemas.openxmlformats.org/drawingml/2006/main">
              <a:ext uri="{FF2B5EF4-FFF2-40B4-BE49-F238E27FC236}">
                <a16:creationId xmlns:a16="http://schemas.microsoft.com/office/drawing/2014/main" id="{7FC1C5B4-6DE5-4CBD-B9BB-E67EB2D7ED66}"/>
              </a:ext>
            </a:extLst>
          </p:cNvPr>
          <p:cNvSpPr>
            <a:spLocks xmlns:a="http://schemas.openxmlformats.org/drawingml/2006/main" noGrp="1"/>
          </p:cNvSpPr>
          <p:nvPr/>
        </p:nvSpPr>
        <p:spPr>
          <a:xfrm xmlns:a="http://schemas.openxmlformats.org/drawingml/2006/main">
            <a:off x="1946672" y="3952875"/>
            <a:ext cx="95250" cy="95250"/>
          </a:xfrm>
          <a:prstGeom xmlns:a="http://schemas.openxmlformats.org/drawingml/2006/main" prst="rightArrow">
            <a:avLst/>
          </a:prstGeom>
          <a:solidFill xmlns:a="http://schemas.openxmlformats.org/drawingml/2006/main">
            <a:srgbClr val="2563EB"/>
          </a:solidFill>
          <a:ln xmlns:a="http://schemas.openxmlformats.org/drawingml/2006/main" w="9525">
            <a:solidFill>
              <a:srgbClr val="2563EB"/>
            </a:solidFill>
            <a:prstDash val="solid"/>
          </a:ln>
        </p:spPr>
      </p:sp>
      <p:sp>
        <p:nvSpPr>
          <p:cNvPr id="142" name="">
            <a:extLst xmlns:a="http://schemas.openxmlformats.org/drawingml/2006/main">
              <a:ext uri="{FF2B5EF4-FFF2-40B4-BE49-F238E27FC236}">
                <a16:creationId xmlns:a16="http://schemas.microsoft.com/office/drawing/2014/main" id="{FD32CBFC-4447-42E2-B934-092B4B7E2A77}"/>
              </a:ext>
            </a:extLst>
          </p:cNvPr>
          <p:cNvSpPr>
            <a:spLocks xmlns:a="http://schemas.openxmlformats.org/drawingml/2006/main" noGrp="1"/>
          </p:cNvSpPr>
          <p:nvPr/>
        </p:nvSpPr>
        <p:spPr>
          <a:xfrm xmlns:a="http://schemas.openxmlformats.org/drawingml/2006/main">
            <a:off x="3121819" y="3952875"/>
            <a:ext cx="95250" cy="95250"/>
          </a:xfrm>
          <a:prstGeom xmlns:a="http://schemas.openxmlformats.org/drawingml/2006/main" prst="rightArrow">
            <a:avLst/>
          </a:prstGeom>
          <a:solidFill xmlns:a="http://schemas.openxmlformats.org/drawingml/2006/main">
            <a:srgbClr val="2563EB"/>
          </a:solidFill>
          <a:ln xmlns:a="http://schemas.openxmlformats.org/drawingml/2006/main" w="9525">
            <a:solidFill>
              <a:srgbClr val="2563EB"/>
            </a:solidFill>
            <a:prstDash val="solid"/>
          </a:ln>
        </p:spPr>
      </p:sp>
      <p:sp>
        <p:nvSpPr>
          <p:cNvPr id="143" name="">
            <a:extLst xmlns:a="http://schemas.openxmlformats.org/drawingml/2006/main">
              <a:ext uri="{FF2B5EF4-FFF2-40B4-BE49-F238E27FC236}">
                <a16:creationId xmlns:a16="http://schemas.microsoft.com/office/drawing/2014/main" id="{1D7C57CA-72F7-44E9-A0B8-A6B1F5AC4449}"/>
              </a:ext>
            </a:extLst>
          </p:cNvPr>
          <p:cNvSpPr>
            <a:spLocks xmlns:a="http://schemas.openxmlformats.org/drawingml/2006/main" noGrp="1"/>
          </p:cNvSpPr>
          <p:nvPr/>
        </p:nvSpPr>
        <p:spPr>
          <a:xfrm xmlns:a="http://schemas.openxmlformats.org/drawingml/2006/main">
            <a:off x="4296966" y="3952875"/>
            <a:ext cx="95250" cy="95250"/>
          </a:xfrm>
          <a:prstGeom xmlns:a="http://schemas.openxmlformats.org/drawingml/2006/main" prst="rightArrow">
            <a:avLst/>
          </a:prstGeom>
          <a:solidFill xmlns:a="http://schemas.openxmlformats.org/drawingml/2006/main">
            <a:srgbClr val="2563EB"/>
          </a:solidFill>
          <a:ln xmlns:a="http://schemas.openxmlformats.org/drawingml/2006/main" w="9525">
            <a:solidFill>
              <a:srgbClr val="2563EB"/>
            </a:solidFill>
            <a:prstDash val="solid"/>
          </a:ln>
        </p:spPr>
      </p:sp>
      <p:sp>
        <p:nvSpPr>
          <p:cNvPr id="144" name="">
            <a:extLst xmlns:a="http://schemas.openxmlformats.org/drawingml/2006/main">
              <a:ext uri="{FF2B5EF4-FFF2-40B4-BE49-F238E27FC236}">
                <a16:creationId xmlns:a16="http://schemas.microsoft.com/office/drawing/2014/main" id="{4037F4BF-CB6B-4F58-908B-102F72960614}"/>
              </a:ext>
            </a:extLst>
          </p:cNvPr>
          <p:cNvSpPr>
            <a:spLocks xmlns:a="http://schemas.openxmlformats.org/drawingml/2006/main" noGrp="1"/>
          </p:cNvSpPr>
          <p:nvPr/>
        </p:nvSpPr>
        <p:spPr>
          <a:xfrm xmlns:a="http://schemas.openxmlformats.org/drawingml/2006/main">
            <a:off x="5481638" y="2114550"/>
            <a:ext cx="457200" cy="114300"/>
          </a:xfrm>
          <a:prstGeom xmlns:a="http://schemas.openxmlformats.org/drawingml/2006/main" prst="rightArrow">
            <a:avLst/>
          </a:prstGeom>
          <a:solidFill xmlns:a="http://schemas.openxmlformats.org/drawingml/2006/main">
            <a:srgbClr val="1E293B"/>
          </a:solidFill>
          <a:ln xmlns:a="http://schemas.openxmlformats.org/drawingml/2006/main" w="9525">
            <a:solidFill>
              <a:srgbClr val="1E293B"/>
            </a:solidFill>
            <a:prstDash val="solid"/>
          </a:ln>
        </p:spPr>
      </p:sp>
      <p:sp>
        <p:nvSpPr>
          <p:cNvPr id="145" name="">
            <a:extLst xmlns:a="http://schemas.openxmlformats.org/drawingml/2006/main">
              <a:ext uri="{FF2B5EF4-FFF2-40B4-BE49-F238E27FC236}">
                <a16:creationId xmlns:a16="http://schemas.microsoft.com/office/drawing/2014/main" id="{4F2F552B-0857-4F1F-AB0F-84B8D52970A9}"/>
              </a:ext>
            </a:extLst>
          </p:cNvPr>
          <p:cNvSpPr>
            <a:spLocks xmlns:a="http://schemas.openxmlformats.org/drawingml/2006/main" noGrp="1"/>
          </p:cNvSpPr>
          <p:nvPr/>
        </p:nvSpPr>
        <p:spPr>
          <a:xfrm xmlns:a="http://schemas.openxmlformats.org/drawingml/2006/main">
            <a:off x="5481638" y="2724150"/>
            <a:ext cx="457200" cy="114300"/>
          </a:xfrm>
          <a:prstGeom xmlns:a="http://schemas.openxmlformats.org/drawingml/2006/main" prst="rightArrow">
            <a:avLst/>
          </a:prstGeom>
          <a:solidFill xmlns:a="http://schemas.openxmlformats.org/drawingml/2006/main">
            <a:srgbClr val="1E293B"/>
          </a:solidFill>
          <a:ln xmlns:a="http://schemas.openxmlformats.org/drawingml/2006/main" w="9525">
            <a:solidFill>
              <a:srgbClr val="1E293B"/>
            </a:solidFill>
            <a:prstDash val="solid"/>
          </a:ln>
        </p:spPr>
      </p:sp>
      <p:sp>
        <p:nvSpPr>
          <p:cNvPr id="146" name="">
            <a:extLst xmlns:a="http://schemas.openxmlformats.org/drawingml/2006/main">
              <a:ext uri="{FF2B5EF4-FFF2-40B4-BE49-F238E27FC236}">
                <a16:creationId xmlns:a16="http://schemas.microsoft.com/office/drawing/2014/main" id="{46E4CDF6-F44A-493D-8605-8632D1689B94}"/>
              </a:ext>
            </a:extLst>
          </p:cNvPr>
          <p:cNvSpPr>
            <a:spLocks xmlns:a="http://schemas.openxmlformats.org/drawingml/2006/main" noGrp="1"/>
          </p:cNvSpPr>
          <p:nvPr/>
        </p:nvSpPr>
        <p:spPr>
          <a:xfrm xmlns:a="http://schemas.openxmlformats.org/drawingml/2006/main">
            <a:off x="5481638" y="3333750"/>
            <a:ext cx="457200" cy="114300"/>
          </a:xfrm>
          <a:prstGeom xmlns:a="http://schemas.openxmlformats.org/drawingml/2006/main" prst="rightArrow">
            <a:avLst/>
          </a:prstGeom>
          <a:solidFill xmlns:a="http://schemas.openxmlformats.org/drawingml/2006/main">
            <a:srgbClr val="1E293B"/>
          </a:solidFill>
          <a:ln xmlns:a="http://schemas.openxmlformats.org/drawingml/2006/main" w="9525">
            <a:solidFill>
              <a:srgbClr val="1E293B"/>
            </a:solidFill>
            <a:prstDash val="solid"/>
          </a:ln>
        </p:spPr>
      </p:sp>
      <p:sp>
        <p:nvSpPr>
          <p:cNvPr id="147" name="">
            <a:extLst xmlns:a="http://schemas.openxmlformats.org/drawingml/2006/main">
              <a:ext uri="{FF2B5EF4-FFF2-40B4-BE49-F238E27FC236}">
                <a16:creationId xmlns:a16="http://schemas.microsoft.com/office/drawing/2014/main" id="{AA9C44CD-632B-4E66-9E00-A54800DD6C48}"/>
              </a:ext>
            </a:extLst>
          </p:cNvPr>
          <p:cNvSpPr>
            <a:spLocks xmlns:a="http://schemas.openxmlformats.org/drawingml/2006/main" noGrp="1"/>
          </p:cNvSpPr>
          <p:nvPr/>
        </p:nvSpPr>
        <p:spPr>
          <a:xfrm xmlns:a="http://schemas.openxmlformats.org/drawingml/2006/main">
            <a:off x="5481638" y="3943350"/>
            <a:ext cx="457200" cy="114300"/>
          </a:xfrm>
          <a:prstGeom xmlns:a="http://schemas.openxmlformats.org/drawingml/2006/main" prst="rightArrow">
            <a:avLst/>
          </a:prstGeom>
          <a:solidFill xmlns:a="http://schemas.openxmlformats.org/drawingml/2006/main">
            <a:srgbClr val="1E293B"/>
          </a:solidFill>
          <a:ln xmlns:a="http://schemas.openxmlformats.org/drawingml/2006/main" w="9525">
            <a:solidFill>
              <a:srgbClr val="1E293B"/>
            </a:solidFill>
            <a:prstDash val="solid"/>
          </a:ln>
        </p:spPr>
      </p:sp>
      <p:sp>
        <p:nvSpPr>
          <p:cNvPr id="148" name="">
            <a:extLst xmlns:a="http://schemas.openxmlformats.org/drawingml/2006/main">
              <a:ext uri="{FF2B5EF4-FFF2-40B4-BE49-F238E27FC236}">
                <a16:creationId xmlns:a16="http://schemas.microsoft.com/office/drawing/2014/main" id="{6659C336-03E6-439C-917B-9876C24FEB40}"/>
              </a:ext>
            </a:extLst>
          </p:cNvPr>
          <p:cNvSpPr>
            <a:spLocks xmlns:a="http://schemas.openxmlformats.org/drawingml/2006/main" noGrp="1"/>
          </p:cNvSpPr>
          <p:nvPr/>
        </p:nvSpPr>
        <p:spPr>
          <a:xfrm xmlns:a="http://schemas.openxmlformats.org/drawingml/2006/main">
            <a:off x="7189280" y="3095625"/>
            <a:ext cx="457200" cy="114300"/>
          </a:xfrm>
          <a:prstGeom xmlns:a="http://schemas.openxmlformats.org/drawingml/2006/main" prst="rightArrow">
            <a:avLst/>
          </a:prstGeom>
          <a:solidFill xmlns:a="http://schemas.openxmlformats.org/drawingml/2006/main">
            <a:srgbClr val="7C3AED"/>
          </a:solidFill>
          <a:ln xmlns:a="http://schemas.openxmlformats.org/drawingml/2006/main" w="9525">
            <a:solidFill>
              <a:srgbClr val="7C3AED"/>
            </a:solidFill>
            <a:prstDash val="solid"/>
          </a:ln>
        </p:spPr>
      </p:sp>
      <p:sp>
        <p:nvSpPr>
          <p:cNvPr id="149" name="">
            <a:extLst xmlns:a="http://schemas.openxmlformats.org/drawingml/2006/main">
              <a:ext uri="{FF2B5EF4-FFF2-40B4-BE49-F238E27FC236}">
                <a16:creationId xmlns:a16="http://schemas.microsoft.com/office/drawing/2014/main" id="{A57D7793-BE73-4A73-B281-87703B3CBB65}"/>
              </a:ext>
            </a:extLst>
          </p:cNvPr>
          <p:cNvSpPr>
            <a:spLocks xmlns:a="http://schemas.openxmlformats.org/drawingml/2006/main" noGrp="1"/>
          </p:cNvSpPr>
          <p:nvPr/>
        </p:nvSpPr>
        <p:spPr>
          <a:xfrm xmlns:a="http://schemas.openxmlformats.org/drawingml/2006/main">
            <a:off x="7189280" y="2238375"/>
            <a:ext cx="457200" cy="114300"/>
          </a:xfrm>
          <a:prstGeom xmlns:a="http://schemas.openxmlformats.org/drawingml/2006/main" prst="rightArrow">
            <a:avLst/>
          </a:prstGeom>
          <a:solidFill xmlns:a="http://schemas.openxmlformats.org/drawingml/2006/main">
            <a:srgbClr val="7C3AED"/>
          </a:solidFill>
          <a:ln xmlns:a="http://schemas.openxmlformats.org/drawingml/2006/main" w="9525">
            <a:solidFill>
              <a:srgbClr val="7C3AED"/>
            </a:solidFill>
            <a:prstDash val="solid"/>
          </a:ln>
        </p:spPr>
      </p:sp>
      <p:sp>
        <p:nvSpPr>
          <p:cNvPr id="150" name="">
            <a:extLst xmlns:a="http://schemas.openxmlformats.org/drawingml/2006/main">
              <a:ext uri="{FF2B5EF4-FFF2-40B4-BE49-F238E27FC236}">
                <a16:creationId xmlns:a16="http://schemas.microsoft.com/office/drawing/2014/main" id="{AD8E4BDF-99CE-42C7-9BF3-74560529D46A}"/>
              </a:ext>
            </a:extLst>
          </p:cNvPr>
          <p:cNvSpPr>
            <a:spLocks xmlns:a="http://schemas.openxmlformats.org/drawingml/2006/main" noGrp="1"/>
          </p:cNvSpPr>
          <p:nvPr/>
        </p:nvSpPr>
        <p:spPr>
          <a:xfrm xmlns:a="http://schemas.openxmlformats.org/drawingml/2006/main">
            <a:off x="1447668" y="4371975"/>
            <a:ext cx="171450" cy="381000"/>
          </a:xfrm>
          <a:prstGeom xmlns:a="http://schemas.openxmlformats.org/drawingml/2006/main" prst="upArrow">
            <a:avLst/>
          </a:prstGeom>
          <a:solidFill xmlns:a="http://schemas.openxmlformats.org/drawingml/2006/main">
            <a:srgbClr val="12855B"/>
          </a:solidFill>
          <a:ln xmlns:a="http://schemas.openxmlformats.org/drawingml/2006/main" w="9525">
            <a:solidFill>
              <a:srgbClr val="12855B"/>
            </a:solidFill>
            <a:prstDash val="solid"/>
          </a:ln>
        </p:spPr>
      </p:sp>
      <p:sp>
        <p:nvSpPr>
          <p:cNvPr id="151" name="">
            <a:extLst xmlns:a="http://schemas.openxmlformats.org/drawingml/2006/main">
              <a:ext uri="{FF2B5EF4-FFF2-40B4-BE49-F238E27FC236}">
                <a16:creationId xmlns:a16="http://schemas.microsoft.com/office/drawing/2014/main" id="{F38CB91E-A66A-4E0C-8790-0737480C8A71}"/>
              </a:ext>
            </a:extLst>
          </p:cNvPr>
          <p:cNvSpPr>
            <a:spLocks xmlns:a="http://schemas.openxmlformats.org/drawingml/2006/main" noGrp="1"/>
          </p:cNvSpPr>
          <p:nvPr/>
        </p:nvSpPr>
        <p:spPr>
          <a:xfrm xmlns:a="http://schemas.openxmlformats.org/drawingml/2006/main">
            <a:off x="7794360" y="5267325"/>
            <a:ext cx="95250" cy="95250"/>
          </a:xfrm>
          <a:prstGeom xmlns:a="http://schemas.openxmlformats.org/drawingml/2006/main" prst="rightArrow">
            <a:avLst/>
          </a:prstGeom>
          <a:solidFill xmlns:a="http://schemas.openxmlformats.org/drawingml/2006/main">
            <a:srgbClr val="C0392B"/>
          </a:solidFill>
          <a:ln xmlns:a="http://schemas.openxmlformats.org/drawingml/2006/main" w="9525">
            <a:solidFill>
              <a:srgbClr val="C0392B"/>
            </a:solidFill>
            <a:prstDash val="solid"/>
          </a:ln>
        </p:spPr>
      </p:sp>
      <p:sp>
        <p:nvSpPr>
          <p:cNvPr id="152" name="">
            <a:extLst xmlns:a="http://schemas.openxmlformats.org/drawingml/2006/main">
              <a:ext uri="{FF2B5EF4-FFF2-40B4-BE49-F238E27FC236}">
                <a16:creationId xmlns:a16="http://schemas.microsoft.com/office/drawing/2014/main" id="{A8A2ADA5-BF68-4E14-860F-FA421F1A24A1}"/>
              </a:ext>
            </a:extLst>
          </p:cNvPr>
          <p:cNvSpPr>
            <a:spLocks xmlns:a="http://schemas.openxmlformats.org/drawingml/2006/main" noGrp="1"/>
          </p:cNvSpPr>
          <p:nvPr/>
        </p:nvSpPr>
        <p:spPr>
          <a:xfrm xmlns:a="http://schemas.openxmlformats.org/drawingml/2006/main">
            <a:off x="8359643" y="4371975"/>
            <a:ext cx="171450" cy="381000"/>
          </a:xfrm>
          <a:prstGeom xmlns:a="http://schemas.openxmlformats.org/drawingml/2006/main" prst="upArrow">
            <a:avLst/>
          </a:prstGeom>
          <a:solidFill xmlns:a="http://schemas.openxmlformats.org/drawingml/2006/main">
            <a:srgbClr val="C0392B"/>
          </a:solidFill>
          <a:ln xmlns:a="http://schemas.openxmlformats.org/drawingml/2006/main" w="9525">
            <a:solidFill>
              <a:srgbClr val="C0392B"/>
            </a:solidFill>
            <a:prstDash val="solid"/>
          </a:ln>
        </p:spPr>
      </p:sp>
      <p:sp>
        <p:nvSpPr>
          <p:cNvPr id="153" name="">
            <a:extLst xmlns:a="http://schemas.openxmlformats.org/drawingml/2006/main">
              <a:ext uri="{FF2B5EF4-FFF2-40B4-BE49-F238E27FC236}">
                <a16:creationId xmlns:a16="http://schemas.microsoft.com/office/drawing/2014/main" id="{3676DB26-2D2D-4058-A836-09653826E377}"/>
              </a:ext>
            </a:extLst>
          </p:cNvPr>
          <p:cNvSpPr>
            <a:spLocks xmlns:a="http://schemas.openxmlformats.org/drawingml/2006/main" noGrp="1"/>
          </p:cNvSpPr>
          <p:nvPr/>
        </p:nvSpPr>
        <p:spPr>
          <a:xfrm xmlns:a="http://schemas.openxmlformats.org/drawingml/2006/main">
            <a:off x="495300" y="2066925"/>
            <a:ext cx="209550" cy="2095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54" name="">
            <a:extLst xmlns:a="http://schemas.openxmlformats.org/drawingml/2006/main">
              <a:ext uri="{FF2B5EF4-FFF2-40B4-BE49-F238E27FC236}">
                <a16:creationId xmlns:a16="http://schemas.microsoft.com/office/drawing/2014/main" id="{479DB47C-92C9-4F4E-8C8E-1007BB9CC925}"/>
              </a:ext>
            </a:extLst>
          </p:cNvPr>
          <p:cNvSpPr>
            <a:spLocks xmlns:a="http://schemas.openxmlformats.org/drawingml/2006/main" noGrp="1"/>
          </p:cNvSpPr>
          <p:nvPr/>
        </p:nvSpPr>
        <p:spPr>
          <a:xfrm xmlns:a="http://schemas.openxmlformats.org/drawingml/2006/main">
            <a:off x="495300" y="2095500"/>
            <a:ext cx="2095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1</a:t>
            </a:r>
          </a:p>
        </p:txBody>
      </p:sp>
      <p:sp>
        <p:nvSpPr>
          <p:cNvPr id="155" name="">
            <a:extLst xmlns:a="http://schemas.openxmlformats.org/drawingml/2006/main">
              <a:ext uri="{FF2B5EF4-FFF2-40B4-BE49-F238E27FC236}">
                <a16:creationId xmlns:a16="http://schemas.microsoft.com/office/drawing/2014/main" id="{E750F5E6-4407-4140-A623-B2EEA1E642A6}"/>
              </a:ext>
            </a:extLst>
          </p:cNvPr>
          <p:cNvSpPr>
            <a:spLocks xmlns:a="http://schemas.openxmlformats.org/drawingml/2006/main" noGrp="1"/>
          </p:cNvSpPr>
          <p:nvPr/>
        </p:nvSpPr>
        <p:spPr>
          <a:xfrm xmlns:a="http://schemas.openxmlformats.org/drawingml/2006/main">
            <a:off x="5605463" y="1847850"/>
            <a:ext cx="209550" cy="2095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56" name="">
            <a:extLst xmlns:a="http://schemas.openxmlformats.org/drawingml/2006/main">
              <a:ext uri="{FF2B5EF4-FFF2-40B4-BE49-F238E27FC236}">
                <a16:creationId xmlns:a16="http://schemas.microsoft.com/office/drawing/2014/main" id="{5BF6E221-97AB-48FC-B6EC-677AEDB8A23F}"/>
              </a:ext>
            </a:extLst>
          </p:cNvPr>
          <p:cNvSpPr>
            <a:spLocks xmlns:a="http://schemas.openxmlformats.org/drawingml/2006/main" noGrp="1"/>
          </p:cNvSpPr>
          <p:nvPr/>
        </p:nvSpPr>
        <p:spPr>
          <a:xfrm xmlns:a="http://schemas.openxmlformats.org/drawingml/2006/main">
            <a:off x="5605463" y="1876425"/>
            <a:ext cx="2095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2</a:t>
            </a:r>
          </a:p>
        </p:txBody>
      </p:sp>
      <p:sp>
        <p:nvSpPr>
          <p:cNvPr id="157" name="">
            <a:extLst xmlns:a="http://schemas.openxmlformats.org/drawingml/2006/main">
              <a:ext uri="{FF2B5EF4-FFF2-40B4-BE49-F238E27FC236}">
                <a16:creationId xmlns:a16="http://schemas.microsoft.com/office/drawing/2014/main" id="{E2A39869-68CE-45F6-9AD3-5E8153A92613}"/>
              </a:ext>
            </a:extLst>
          </p:cNvPr>
          <p:cNvSpPr>
            <a:spLocks xmlns:a="http://schemas.openxmlformats.org/drawingml/2006/main" noGrp="1"/>
          </p:cNvSpPr>
          <p:nvPr/>
        </p:nvSpPr>
        <p:spPr>
          <a:xfrm xmlns:a="http://schemas.openxmlformats.org/drawingml/2006/main">
            <a:off x="7313105" y="3267075"/>
            <a:ext cx="209550" cy="2095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58" name="">
            <a:extLst xmlns:a="http://schemas.openxmlformats.org/drawingml/2006/main">
              <a:ext uri="{FF2B5EF4-FFF2-40B4-BE49-F238E27FC236}">
                <a16:creationId xmlns:a16="http://schemas.microsoft.com/office/drawing/2014/main" id="{827A5E00-7ED7-4DFA-91C9-2EB3A0F715F3}"/>
              </a:ext>
            </a:extLst>
          </p:cNvPr>
          <p:cNvSpPr>
            <a:spLocks xmlns:a="http://schemas.openxmlformats.org/drawingml/2006/main" noGrp="1"/>
          </p:cNvSpPr>
          <p:nvPr/>
        </p:nvSpPr>
        <p:spPr>
          <a:xfrm xmlns:a="http://schemas.openxmlformats.org/drawingml/2006/main">
            <a:off x="7313105" y="3295650"/>
            <a:ext cx="2095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3</a:t>
            </a:r>
          </a:p>
        </p:txBody>
      </p:sp>
      <p:sp>
        <p:nvSpPr>
          <p:cNvPr id="159" name="">
            <a:extLst xmlns:a="http://schemas.openxmlformats.org/drawingml/2006/main">
              <a:ext uri="{FF2B5EF4-FFF2-40B4-BE49-F238E27FC236}">
                <a16:creationId xmlns:a16="http://schemas.microsoft.com/office/drawing/2014/main" id="{24C63723-60C5-4B24-8B5E-105C33DFF0A0}"/>
              </a:ext>
            </a:extLst>
          </p:cNvPr>
          <p:cNvSpPr>
            <a:spLocks xmlns:a="http://schemas.openxmlformats.org/drawingml/2006/main" noGrp="1"/>
          </p:cNvSpPr>
          <p:nvPr/>
        </p:nvSpPr>
        <p:spPr>
          <a:xfrm xmlns:a="http://schemas.openxmlformats.org/drawingml/2006/main">
            <a:off x="1695318" y="4457700"/>
            <a:ext cx="209550" cy="2095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60" name="">
            <a:extLst xmlns:a="http://schemas.openxmlformats.org/drawingml/2006/main">
              <a:ext uri="{FF2B5EF4-FFF2-40B4-BE49-F238E27FC236}">
                <a16:creationId xmlns:a16="http://schemas.microsoft.com/office/drawing/2014/main" id="{096363EB-5A60-44B9-BFFE-FB8A88180432}"/>
              </a:ext>
            </a:extLst>
          </p:cNvPr>
          <p:cNvSpPr>
            <a:spLocks xmlns:a="http://schemas.openxmlformats.org/drawingml/2006/main" noGrp="1"/>
          </p:cNvSpPr>
          <p:nvPr/>
        </p:nvSpPr>
        <p:spPr>
          <a:xfrm xmlns:a="http://schemas.openxmlformats.org/drawingml/2006/main">
            <a:off x="1695318" y="4486275"/>
            <a:ext cx="2095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4</a:t>
            </a:r>
          </a:p>
        </p:txBody>
      </p:sp>
      <p:sp>
        <p:nvSpPr>
          <p:cNvPr id="161" name="">
            <a:extLst xmlns:a="http://schemas.openxmlformats.org/drawingml/2006/main">
              <a:ext uri="{FF2B5EF4-FFF2-40B4-BE49-F238E27FC236}">
                <a16:creationId xmlns:a16="http://schemas.microsoft.com/office/drawing/2014/main" id="{D263A8B1-6399-4808-B18D-BCAECD2DB570}"/>
              </a:ext>
            </a:extLst>
          </p:cNvPr>
          <p:cNvSpPr>
            <a:spLocks xmlns:a="http://schemas.openxmlformats.org/drawingml/2006/main" noGrp="1"/>
          </p:cNvSpPr>
          <p:nvPr/>
        </p:nvSpPr>
        <p:spPr>
          <a:xfrm xmlns:a="http://schemas.openxmlformats.org/drawingml/2006/main">
            <a:off x="8073893" y="4457700"/>
            <a:ext cx="209550" cy="2095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62" name="">
            <a:extLst xmlns:a="http://schemas.openxmlformats.org/drawingml/2006/main">
              <a:ext uri="{FF2B5EF4-FFF2-40B4-BE49-F238E27FC236}">
                <a16:creationId xmlns:a16="http://schemas.microsoft.com/office/drawing/2014/main" id="{072A7D31-8849-4704-BF4F-E9799124CBEC}"/>
              </a:ext>
            </a:extLst>
          </p:cNvPr>
          <p:cNvSpPr>
            <a:spLocks xmlns:a="http://schemas.openxmlformats.org/drawingml/2006/main" noGrp="1"/>
          </p:cNvSpPr>
          <p:nvPr/>
        </p:nvSpPr>
        <p:spPr>
          <a:xfrm xmlns:a="http://schemas.openxmlformats.org/drawingml/2006/main">
            <a:off x="8073893" y="4486275"/>
            <a:ext cx="2095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5</a:t>
            </a:r>
          </a:p>
        </p:txBody>
      </p:sp>
      <p:sp>
        <p:nvSpPr>
          <p:cNvPr id="163" name="">
            <a:extLst xmlns:a="http://schemas.openxmlformats.org/drawingml/2006/main">
              <a:ext uri="{FF2B5EF4-FFF2-40B4-BE49-F238E27FC236}">
                <a16:creationId xmlns:a16="http://schemas.microsoft.com/office/drawing/2014/main" id="{9BF9E730-1923-4811-81D7-65A1F5910889}"/>
              </a:ext>
            </a:extLst>
          </p:cNvPr>
          <p:cNvSpPr>
            <a:spLocks xmlns:a="http://schemas.openxmlformats.org/drawingml/2006/main" noGrp="1"/>
          </p:cNvSpPr>
          <p:nvPr/>
        </p:nvSpPr>
        <p:spPr>
          <a:xfrm xmlns:a="http://schemas.openxmlformats.org/drawingml/2006/main">
            <a:off x="9429750" y="1924050"/>
            <a:ext cx="209550" cy="2095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64" name="">
            <a:extLst xmlns:a="http://schemas.openxmlformats.org/drawingml/2006/main">
              <a:ext uri="{FF2B5EF4-FFF2-40B4-BE49-F238E27FC236}">
                <a16:creationId xmlns:a16="http://schemas.microsoft.com/office/drawing/2014/main" id="{1DD1D239-EB1B-4F45-A1BD-DA99C087494B}"/>
              </a:ext>
            </a:extLst>
          </p:cNvPr>
          <p:cNvSpPr>
            <a:spLocks xmlns:a="http://schemas.openxmlformats.org/drawingml/2006/main" noGrp="1"/>
          </p:cNvSpPr>
          <p:nvPr/>
        </p:nvSpPr>
        <p:spPr>
          <a:xfrm xmlns:a="http://schemas.openxmlformats.org/drawingml/2006/main">
            <a:off x="9429750" y="1952625"/>
            <a:ext cx="2095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1</a:t>
            </a:r>
          </a:p>
        </p:txBody>
      </p:sp>
      <p:sp>
        <p:nvSpPr>
          <p:cNvPr id="165" name="">
            <a:extLst xmlns:a="http://schemas.openxmlformats.org/drawingml/2006/main">
              <a:ext uri="{FF2B5EF4-FFF2-40B4-BE49-F238E27FC236}">
                <a16:creationId xmlns:a16="http://schemas.microsoft.com/office/drawing/2014/main" id="{E36E0041-1EEE-46CF-8BC0-786068FC1C9D}"/>
              </a:ext>
            </a:extLst>
          </p:cNvPr>
          <p:cNvSpPr>
            <a:spLocks xmlns:a="http://schemas.openxmlformats.org/drawingml/2006/main" noGrp="1"/>
          </p:cNvSpPr>
          <p:nvPr/>
        </p:nvSpPr>
        <p:spPr>
          <a:xfrm xmlns:a="http://schemas.openxmlformats.org/drawingml/2006/main">
            <a:off x="9429750" y="2419350"/>
            <a:ext cx="209550" cy="2095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66" name="">
            <a:extLst xmlns:a="http://schemas.openxmlformats.org/drawingml/2006/main">
              <a:ext uri="{FF2B5EF4-FFF2-40B4-BE49-F238E27FC236}">
                <a16:creationId xmlns:a16="http://schemas.microsoft.com/office/drawing/2014/main" id="{A8E67F8B-687A-484A-9C9F-4F1D95E0A583}"/>
              </a:ext>
            </a:extLst>
          </p:cNvPr>
          <p:cNvSpPr>
            <a:spLocks xmlns:a="http://schemas.openxmlformats.org/drawingml/2006/main" noGrp="1"/>
          </p:cNvSpPr>
          <p:nvPr/>
        </p:nvSpPr>
        <p:spPr>
          <a:xfrm xmlns:a="http://schemas.openxmlformats.org/drawingml/2006/main">
            <a:off x="9429750" y="2447925"/>
            <a:ext cx="2095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2</a:t>
            </a:r>
          </a:p>
        </p:txBody>
      </p:sp>
      <p:sp>
        <p:nvSpPr>
          <p:cNvPr id="167" name="">
            <a:extLst xmlns:a="http://schemas.openxmlformats.org/drawingml/2006/main">
              <a:ext uri="{FF2B5EF4-FFF2-40B4-BE49-F238E27FC236}">
                <a16:creationId xmlns:a16="http://schemas.microsoft.com/office/drawing/2014/main" id="{7DA5A0FF-C885-4B44-B6B4-F1346F9ECB18}"/>
              </a:ext>
            </a:extLst>
          </p:cNvPr>
          <p:cNvSpPr>
            <a:spLocks xmlns:a="http://schemas.openxmlformats.org/drawingml/2006/main" noGrp="1"/>
          </p:cNvSpPr>
          <p:nvPr/>
        </p:nvSpPr>
        <p:spPr>
          <a:xfrm xmlns:a="http://schemas.openxmlformats.org/drawingml/2006/main">
            <a:off x="9429750" y="3248025"/>
            <a:ext cx="209550" cy="2095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68" name="">
            <a:extLst xmlns:a="http://schemas.openxmlformats.org/drawingml/2006/main">
              <a:ext uri="{FF2B5EF4-FFF2-40B4-BE49-F238E27FC236}">
                <a16:creationId xmlns:a16="http://schemas.microsoft.com/office/drawing/2014/main" id="{62E04EDF-AC70-48B1-BEDF-086AD2E35EC7}"/>
              </a:ext>
            </a:extLst>
          </p:cNvPr>
          <p:cNvSpPr>
            <a:spLocks xmlns:a="http://schemas.openxmlformats.org/drawingml/2006/main" noGrp="1"/>
          </p:cNvSpPr>
          <p:nvPr/>
        </p:nvSpPr>
        <p:spPr>
          <a:xfrm xmlns:a="http://schemas.openxmlformats.org/drawingml/2006/main">
            <a:off x="9429750" y="3276600"/>
            <a:ext cx="2095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3</a:t>
            </a:r>
          </a:p>
        </p:txBody>
      </p:sp>
      <p:sp>
        <p:nvSpPr>
          <p:cNvPr id="169" name="">
            <a:extLst xmlns:a="http://schemas.openxmlformats.org/drawingml/2006/main">
              <a:ext uri="{FF2B5EF4-FFF2-40B4-BE49-F238E27FC236}">
                <a16:creationId xmlns:a16="http://schemas.microsoft.com/office/drawing/2014/main" id="{2DA6CA72-9A1E-49F1-ACF2-A2989B8A0FA4}"/>
              </a:ext>
            </a:extLst>
          </p:cNvPr>
          <p:cNvSpPr>
            <a:spLocks xmlns:a="http://schemas.openxmlformats.org/drawingml/2006/main" noGrp="1"/>
          </p:cNvSpPr>
          <p:nvPr/>
        </p:nvSpPr>
        <p:spPr>
          <a:xfrm xmlns:a="http://schemas.openxmlformats.org/drawingml/2006/main">
            <a:off x="9429750" y="3914775"/>
            <a:ext cx="209550" cy="2095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70" name="">
            <a:extLst xmlns:a="http://schemas.openxmlformats.org/drawingml/2006/main">
              <a:ext uri="{FF2B5EF4-FFF2-40B4-BE49-F238E27FC236}">
                <a16:creationId xmlns:a16="http://schemas.microsoft.com/office/drawing/2014/main" id="{5B61684F-10E3-49CA-A06B-57C777277555}"/>
              </a:ext>
            </a:extLst>
          </p:cNvPr>
          <p:cNvSpPr>
            <a:spLocks xmlns:a="http://schemas.openxmlformats.org/drawingml/2006/main" noGrp="1"/>
          </p:cNvSpPr>
          <p:nvPr/>
        </p:nvSpPr>
        <p:spPr>
          <a:xfrm xmlns:a="http://schemas.openxmlformats.org/drawingml/2006/main">
            <a:off x="9429750" y="3943350"/>
            <a:ext cx="2095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4</a:t>
            </a:r>
          </a:p>
        </p:txBody>
      </p:sp>
      <p:sp>
        <p:nvSpPr>
          <p:cNvPr id="171" name="">
            <a:extLst xmlns:a="http://schemas.openxmlformats.org/drawingml/2006/main">
              <a:ext uri="{FF2B5EF4-FFF2-40B4-BE49-F238E27FC236}">
                <a16:creationId xmlns:a16="http://schemas.microsoft.com/office/drawing/2014/main" id="{C858C477-4450-4F30-BD3B-449F445AB2E9}"/>
              </a:ext>
            </a:extLst>
          </p:cNvPr>
          <p:cNvSpPr>
            <a:spLocks xmlns:a="http://schemas.openxmlformats.org/drawingml/2006/main" noGrp="1"/>
          </p:cNvSpPr>
          <p:nvPr/>
        </p:nvSpPr>
        <p:spPr>
          <a:xfrm xmlns:a="http://schemas.openxmlformats.org/drawingml/2006/main">
            <a:off x="9429750" y="4581525"/>
            <a:ext cx="209550" cy="2095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72" name="">
            <a:extLst xmlns:a="http://schemas.openxmlformats.org/drawingml/2006/main">
              <a:ext uri="{FF2B5EF4-FFF2-40B4-BE49-F238E27FC236}">
                <a16:creationId xmlns:a16="http://schemas.microsoft.com/office/drawing/2014/main" id="{6415B14B-1873-455C-A569-301B3D3C1DCA}"/>
              </a:ext>
            </a:extLst>
          </p:cNvPr>
          <p:cNvSpPr>
            <a:spLocks xmlns:a="http://schemas.openxmlformats.org/drawingml/2006/main" noGrp="1"/>
          </p:cNvSpPr>
          <p:nvPr/>
        </p:nvSpPr>
        <p:spPr>
          <a:xfrm xmlns:a="http://schemas.openxmlformats.org/drawingml/2006/main">
            <a:off x="9429750" y="4610100"/>
            <a:ext cx="2095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5</a:t>
            </a:r>
          </a:p>
        </p:txBody>
      </p:sp>
      <p:sp>
        <p:nvSpPr>
          <p:cNvPr id="173" name="">
            <a:extLst xmlns:a="http://schemas.openxmlformats.org/drawingml/2006/main">
              <a:ext uri="{FF2B5EF4-FFF2-40B4-BE49-F238E27FC236}">
                <a16:creationId xmlns:a16="http://schemas.microsoft.com/office/drawing/2014/main" id="{CAC1065F-BE5F-4BAE-AF69-CBCE09EE9A35}"/>
              </a:ext>
            </a:extLst>
          </p:cNvPr>
          <p:cNvSpPr>
            <a:spLocks xmlns:a="http://schemas.openxmlformats.org/drawingml/2006/main" noGrp="1"/>
          </p:cNvSpPr>
          <p:nvPr/>
        </p:nvSpPr>
        <p:spPr>
          <a:xfrm xmlns:a="http://schemas.openxmlformats.org/drawingml/2006/main">
            <a:off x="457200" y="62103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Redrawn from Technical Annex v3, sheet 7. Watchdog range, rail 4 and oscillator follow the product specification. All values are design targets.</a:t>
            </a:r>
          </a:p>
        </p:txBody>
      </p:sp>
    </p:spTree>
    <p:extLst>
      <p:ext uri="{BB962C8B-B14F-4D97-AF65-F5344CB8AC3E}">
        <p14:creationId xmlns:p14="http://schemas.microsoft.com/office/powerpoint/2010/main" val="1770551584"/>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30" name="">
            <a:extLst xmlns:a="http://schemas.openxmlformats.org/drawingml/2006/main">
              <a:ext uri="{FF2B5EF4-FFF2-40B4-BE49-F238E27FC236}">
                <a16:creationId xmlns:a16="http://schemas.microsoft.com/office/drawing/2014/main" id="{FE7CBE8C-87B7-461F-9AA1-1C4A1730B942}"/>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C9FB60B-2461-413E-A4FB-BC38D8F174ED}"/>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04 · COMPONENTS</a:t>
            </a:r>
          </a:p>
        </p:txBody>
      </p:sp>
      <p:sp>
        <p:nvSpPr>
          <p:cNvPr id="3" name="">
            <a:extLst xmlns:a="http://schemas.openxmlformats.org/drawingml/2006/main">
              <a:ext uri="{FF2B5EF4-FFF2-40B4-BE49-F238E27FC236}">
                <a16:creationId xmlns:a16="http://schemas.microsoft.com/office/drawing/2014/main" id="{AF80FEEC-4FA4-4936-A055-0DEAA47C4533}"/>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Each block protects threshold accuracy or timing</a:t>
            </a:r>
          </a:p>
        </p:txBody>
      </p:sp>
      <p:sp>
        <p:nvSpPr>
          <p:cNvPr id="4" name="">
            <a:extLst xmlns:a="http://schemas.openxmlformats.org/drawingml/2006/main">
              <a:ext uri="{FF2B5EF4-FFF2-40B4-BE49-F238E27FC236}">
                <a16:creationId xmlns:a16="http://schemas.microsoft.com/office/drawing/2014/main" id="{225E6C96-3DED-4656-BA6E-B7A7A83D2F6A}"/>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Four blocks, colour-keyed to the architecture diagram; each one exists for a specific reason.</a:t>
            </a:r>
          </a:p>
        </p:txBody>
      </p:sp>
      <p:sp>
        <p:nvSpPr>
          <p:cNvPr id="5" name="">
            <a:extLst xmlns:a="http://schemas.openxmlformats.org/drawingml/2006/main">
              <a:ext uri="{FF2B5EF4-FFF2-40B4-BE49-F238E27FC236}">
                <a16:creationId xmlns:a16="http://schemas.microsoft.com/office/drawing/2014/main" id="{D8A80089-A303-4269-8F54-5F61CE071DF6}"/>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47D41BF-AC75-41DE-9DE9-A1744E8A07C6}"/>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F37ED1C-07C0-4C63-8941-F1D82D60603C}"/>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SKU-6 QUAD-RAIL VOLTAGE SUPERVISOR  ·  ARCHITECTURE TARGETS, PRE-SILICON  ·  OCTOBER 2026</a:t>
            </a:r>
          </a:p>
        </p:txBody>
      </p:sp>
      <p:sp>
        <p:nvSpPr>
          <p:cNvPr id="8" name="">
            <a:extLst xmlns:a="http://schemas.openxmlformats.org/drawingml/2006/main">
              <a:ext uri="{FF2B5EF4-FFF2-40B4-BE49-F238E27FC236}">
                <a16:creationId xmlns:a16="http://schemas.microsoft.com/office/drawing/2014/main" id="{46C50A3F-952A-4020-BD77-ABC1064A4665}"/>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05</a:t>
            </a:r>
          </a:p>
        </p:txBody>
      </p:sp>
      <p:sp>
        <p:nvSpPr>
          <p:cNvPr id="9" name="">
            <a:extLst xmlns:a="http://schemas.openxmlformats.org/drawingml/2006/main">
              <a:ext uri="{FF2B5EF4-FFF2-40B4-BE49-F238E27FC236}">
                <a16:creationId xmlns:a16="http://schemas.microsoft.com/office/drawing/2014/main" id="{384A7840-B9A8-48C2-AB0D-1E7D6A676132}"/>
              </a:ext>
            </a:extLst>
          </p:cNvPr>
          <p:cNvSpPr>
            <a:spLocks xmlns:a="http://schemas.openxmlformats.org/drawingml/2006/main" noGrp="1"/>
          </p:cNvSpPr>
          <p:nvPr/>
        </p:nvSpPr>
        <p:spPr>
          <a:xfrm xmlns:a="http://schemas.openxmlformats.org/drawingml/2006/main">
            <a:off x="457200" y="1619250"/>
            <a:ext cx="5524500" cy="1914525"/>
          </a:xfrm>
          <a:prstGeom xmlns:a="http://schemas.openxmlformats.org/drawingml/2006/main" prst="roundRect">
            <a:avLst>
              <a:gd name="adj" fmla="val 3980"/>
            </a:avLst>
          </a:prstGeom>
          <a:solidFill xmlns:a="http://schemas.openxmlformats.org/drawingml/2006/main">
            <a:srgbClr val="FFFFFF"/>
          </a:solidFill>
          <a:ln xmlns:a="http://schemas.openxmlformats.org/drawingml/2006/main" w="9525">
            <a:solidFill>
              <a:srgbClr val="E2E8F0"/>
            </a:solidFill>
            <a:prstDash val="solid"/>
          </a:ln>
        </p:spPr>
      </p:sp>
      <p:sp>
        <p:nvSpPr>
          <p:cNvPr id="10" name="">
            <a:extLst xmlns:a="http://schemas.openxmlformats.org/drawingml/2006/main">
              <a:ext uri="{FF2B5EF4-FFF2-40B4-BE49-F238E27FC236}">
                <a16:creationId xmlns:a16="http://schemas.microsoft.com/office/drawing/2014/main" id="{704ACF74-50FF-4F9C-A7D3-3A51B5D407CB}"/>
              </a:ext>
            </a:extLst>
          </p:cNvPr>
          <p:cNvSpPr>
            <a:spLocks xmlns:a="http://schemas.openxmlformats.org/drawingml/2006/main" noGrp="1"/>
          </p:cNvSpPr>
          <p:nvPr/>
        </p:nvSpPr>
        <p:spPr>
          <a:xfrm xmlns:a="http://schemas.openxmlformats.org/drawingml/2006/main">
            <a:off x="457200" y="1619250"/>
            <a:ext cx="57150" cy="191452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EAEAE393-4EF6-4E4D-A4D0-37AFB3862F08}"/>
              </a:ext>
            </a:extLst>
          </p:cNvPr>
          <p:cNvSpPr>
            <a:spLocks xmlns:a="http://schemas.openxmlformats.org/drawingml/2006/main" noGrp="1"/>
          </p:cNvSpPr>
          <p:nvPr/>
        </p:nvSpPr>
        <p:spPr>
          <a:xfrm xmlns:a="http://schemas.openxmlformats.org/drawingml/2006/main">
            <a:off x="685800" y="1790700"/>
            <a:ext cx="5105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4E8C"/>
                </a:solidFill>
                <a:latin typeface="Arial"/>
                <a:ea typeface="Arial"/>
                <a:cs typeface="Arial"/>
              </a:defRPr>
            </a:pPr>
            <a:r>
              <a:t>Sense chain, one per rail</a:t>
            </a:r>
          </a:p>
        </p:txBody>
      </p:sp>
      <p:sp>
        <p:nvSpPr>
          <p:cNvPr id="12" name="">
            <a:extLst xmlns:a="http://schemas.openxmlformats.org/drawingml/2006/main">
              <a:ext uri="{FF2B5EF4-FFF2-40B4-BE49-F238E27FC236}">
                <a16:creationId xmlns:a16="http://schemas.microsoft.com/office/drawing/2014/main" id="{AF9E8F32-CB0B-44B7-BB41-5CA0760F79B6}"/>
              </a:ext>
            </a:extLst>
          </p:cNvPr>
          <p:cNvSpPr>
            <a:spLocks xmlns:a="http://schemas.openxmlformats.org/drawingml/2006/main" noGrp="1"/>
          </p:cNvSpPr>
          <p:nvPr/>
        </p:nvSpPr>
        <p:spPr>
          <a:xfrm xmlns:a="http://schemas.openxmlformats.org/drawingml/2006/main">
            <a:off x="685800" y="2114550"/>
            <a:ext cx="50673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293B"/>
                </a:solidFill>
                <a:latin typeface="Arial"/>
                <a:ea typeface="Arial"/>
                <a:cs typeface="Arial"/>
              </a:defRPr>
            </a:pPr>
            <a:r>
              <a:t>Accuracy and noise immunity: ripple must not trip a reset, a real fault must still be caught.</a:t>
            </a:r>
          </a:p>
        </p:txBody>
      </p:sp>
      <p:sp>
        <p:nvSpPr>
          <p:cNvPr id="13" name="">
            <a:extLst xmlns:a="http://schemas.openxmlformats.org/drawingml/2006/main">
              <a:ext uri="{FF2B5EF4-FFF2-40B4-BE49-F238E27FC236}">
                <a16:creationId xmlns:a16="http://schemas.microsoft.com/office/drawing/2014/main" id="{90103464-0A9F-4B4B-A773-C9E51DAAE6C5}"/>
              </a:ext>
            </a:extLst>
          </p:cNvPr>
          <p:cNvSpPr>
            <a:spLocks xmlns:a="http://schemas.openxmlformats.org/drawingml/2006/main" noGrp="1"/>
          </p:cNvSpPr>
          <p:nvPr/>
        </p:nvSpPr>
        <p:spPr>
          <a:xfrm xmlns:a="http://schemas.openxmlformats.org/drawingml/2006/main">
            <a:off x="685800" y="2619375"/>
            <a:ext cx="5067300" cy="762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a:solidFill>
                  <a:srgbClr val="4B5563"/>
                </a:solidFill>
                <a:latin typeface="Arial"/>
                <a:ea typeface="Arial"/>
                <a:cs typeface="Arial"/>
              </a:defRPr>
            </a:pPr>
            <a:r>
              <a:t>ESD-protected input, 2 kV; 0.1%-matched polysilicon divider; chopper-stabilised comparator, offset under 500 µV, ±1% or ±2%, 8 mV hysteresis; 8 µs digital deglitch counter.</a:t>
            </a:r>
          </a:p>
        </p:txBody>
      </p:sp>
      <p:sp>
        <p:nvSpPr>
          <p:cNvPr id="14" name="">
            <a:extLst xmlns:a="http://schemas.openxmlformats.org/drawingml/2006/main">
              <a:ext uri="{FF2B5EF4-FFF2-40B4-BE49-F238E27FC236}">
                <a16:creationId xmlns:a16="http://schemas.microsoft.com/office/drawing/2014/main" id="{8DA939F5-E1F9-43DA-A259-11843F96F20A}"/>
              </a:ext>
            </a:extLst>
          </p:cNvPr>
          <p:cNvSpPr>
            <a:spLocks xmlns:a="http://schemas.openxmlformats.org/drawingml/2006/main" noGrp="1"/>
          </p:cNvSpPr>
          <p:nvPr/>
        </p:nvSpPr>
        <p:spPr>
          <a:xfrm xmlns:a="http://schemas.openxmlformats.org/drawingml/2006/main">
            <a:off x="6210300" y="1619250"/>
            <a:ext cx="5524500" cy="1914525"/>
          </a:xfrm>
          <a:prstGeom xmlns:a="http://schemas.openxmlformats.org/drawingml/2006/main" prst="roundRect">
            <a:avLst>
              <a:gd name="adj" fmla="val 3980"/>
            </a:avLst>
          </a:prstGeom>
          <a:solidFill xmlns:a="http://schemas.openxmlformats.org/drawingml/2006/main">
            <a:srgbClr val="FFFFFF"/>
          </a:solidFill>
          <a:ln xmlns:a="http://schemas.openxmlformats.org/drawingml/2006/main" w="9525">
            <a:solidFill>
              <a:srgbClr val="E2E8F0"/>
            </a:solidFill>
            <a:prstDash val="solid"/>
          </a:ln>
        </p:spPr>
      </p:sp>
      <p:sp>
        <p:nvSpPr>
          <p:cNvPr id="15" name="">
            <a:extLst xmlns:a="http://schemas.openxmlformats.org/drawingml/2006/main">
              <a:ext uri="{FF2B5EF4-FFF2-40B4-BE49-F238E27FC236}">
                <a16:creationId xmlns:a16="http://schemas.microsoft.com/office/drawing/2014/main" id="{BC08ECAC-EF8F-45D2-8C64-86DB7998FB99}"/>
              </a:ext>
            </a:extLst>
          </p:cNvPr>
          <p:cNvSpPr>
            <a:spLocks xmlns:a="http://schemas.openxmlformats.org/drawingml/2006/main" noGrp="1"/>
          </p:cNvSpPr>
          <p:nvPr/>
        </p:nvSpPr>
        <p:spPr>
          <a:xfrm xmlns:a="http://schemas.openxmlformats.org/drawingml/2006/main">
            <a:off x="6210300" y="1619250"/>
            <a:ext cx="57150" cy="1914525"/>
          </a:xfrm>
          <a:prstGeom xmlns:a="http://schemas.openxmlformats.org/drawingml/2006/main" prst="rect">
            <a:avLst/>
          </a:prstGeom>
          <a:solidFill xmlns:a="http://schemas.openxmlformats.org/drawingml/2006/main">
            <a:srgbClr val="7C3AE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D387537-FACC-4D77-8D6A-081D43F62554}"/>
              </a:ext>
            </a:extLst>
          </p:cNvPr>
          <p:cNvSpPr>
            <a:spLocks xmlns:a="http://schemas.openxmlformats.org/drawingml/2006/main" noGrp="1"/>
          </p:cNvSpPr>
          <p:nvPr/>
        </p:nvSpPr>
        <p:spPr>
          <a:xfrm xmlns:a="http://schemas.openxmlformats.org/drawingml/2006/main">
            <a:off x="6438900" y="1790700"/>
            <a:ext cx="5105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5B2A86"/>
                </a:solidFill>
                <a:latin typeface="Arial"/>
                <a:ea typeface="Arial"/>
                <a:cs typeface="Arial"/>
              </a:defRPr>
            </a:pPr>
            <a:r>
              <a:t>Fault logic and outputs</a:t>
            </a:r>
          </a:p>
        </p:txBody>
      </p:sp>
      <p:sp>
        <p:nvSpPr>
          <p:cNvPr id="17" name="">
            <a:extLst xmlns:a="http://schemas.openxmlformats.org/drawingml/2006/main">
              <a:ext uri="{FF2B5EF4-FFF2-40B4-BE49-F238E27FC236}">
                <a16:creationId xmlns:a16="http://schemas.microsoft.com/office/drawing/2014/main" id="{28531D21-D41A-468B-93DA-8994B1E6BB0D}"/>
              </a:ext>
            </a:extLst>
          </p:cNvPr>
          <p:cNvSpPr>
            <a:spLocks xmlns:a="http://schemas.openxmlformats.org/drawingml/2006/main" noGrp="1"/>
          </p:cNvSpPr>
          <p:nvPr/>
        </p:nvSpPr>
        <p:spPr>
          <a:xfrm xmlns:a="http://schemas.openxmlformats.org/drawingml/2006/main">
            <a:off x="6438900" y="2114550"/>
            <a:ext cx="50673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293B"/>
                </a:solidFill>
                <a:latin typeface="Arial"/>
                <a:ea typeface="Arial"/>
                <a:cs typeface="Arial"/>
              </a:defRPr>
            </a:pPr>
            <a:r>
              <a:t>Timing: a confirmed fault is latched and announced before the board resets.</a:t>
            </a:r>
          </a:p>
        </p:txBody>
      </p:sp>
      <p:sp>
        <p:nvSpPr>
          <p:cNvPr id="18" name="">
            <a:extLst xmlns:a="http://schemas.openxmlformats.org/drawingml/2006/main">
              <a:ext uri="{FF2B5EF4-FFF2-40B4-BE49-F238E27FC236}">
                <a16:creationId xmlns:a16="http://schemas.microsoft.com/office/drawing/2014/main" id="{907AE4BF-CA60-407C-B796-E031D4F8EACD}"/>
              </a:ext>
            </a:extLst>
          </p:cNvPr>
          <p:cNvSpPr>
            <a:spLocks xmlns:a="http://schemas.openxmlformats.org/drawingml/2006/main" noGrp="1"/>
          </p:cNvSpPr>
          <p:nvPr/>
        </p:nvSpPr>
        <p:spPr>
          <a:xfrm xmlns:a="http://schemas.openxmlformats.org/drawingml/2006/main">
            <a:off x="6438900" y="2619375"/>
            <a:ext cx="5067300" cy="762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a:solidFill>
                  <a:srgbClr val="4B5563"/>
                </a:solidFill>
                <a:latin typeface="Arial"/>
                <a:ea typeface="Arial"/>
                <a:cs typeface="Arial"/>
              </a:defRPr>
            </a:pPr>
            <a:r>
              <a:t>Maskable fault matrix with priority encoder, mask register, latch and I²C registers. Open-drain FAULT_N asserts before open-drain RESET_N, 200 ms trimmed delay; manual-reset input.</a:t>
            </a:r>
          </a:p>
        </p:txBody>
      </p:sp>
      <p:sp>
        <p:nvSpPr>
          <p:cNvPr id="19" name="">
            <a:extLst xmlns:a="http://schemas.openxmlformats.org/drawingml/2006/main">
              <a:ext uri="{FF2B5EF4-FFF2-40B4-BE49-F238E27FC236}">
                <a16:creationId xmlns:a16="http://schemas.microsoft.com/office/drawing/2014/main" id="{CE1918DE-D862-4984-B963-96ABC51918C5}"/>
              </a:ext>
            </a:extLst>
          </p:cNvPr>
          <p:cNvSpPr>
            <a:spLocks xmlns:a="http://schemas.openxmlformats.org/drawingml/2006/main" noGrp="1"/>
          </p:cNvSpPr>
          <p:nvPr/>
        </p:nvSpPr>
        <p:spPr>
          <a:xfrm xmlns:a="http://schemas.openxmlformats.org/drawingml/2006/main">
            <a:off x="457200" y="3705225"/>
            <a:ext cx="5524500" cy="1733550"/>
          </a:xfrm>
          <a:prstGeom xmlns:a="http://schemas.openxmlformats.org/drawingml/2006/main" prst="roundRect">
            <a:avLst>
              <a:gd name="adj" fmla="val 4396"/>
            </a:avLst>
          </a:prstGeom>
          <a:solidFill xmlns:a="http://schemas.openxmlformats.org/drawingml/2006/main">
            <a:srgbClr val="FFFFFF"/>
          </a:solidFill>
          <a:ln xmlns:a="http://schemas.openxmlformats.org/drawingml/2006/main" w="9525">
            <a:solidFill>
              <a:srgbClr val="E2E8F0"/>
            </a:solidFill>
            <a:prstDash val="solid"/>
          </a:ln>
        </p:spPr>
      </p:sp>
      <p:sp>
        <p:nvSpPr>
          <p:cNvPr id="20" name="">
            <a:extLst xmlns:a="http://schemas.openxmlformats.org/drawingml/2006/main">
              <a:ext uri="{FF2B5EF4-FFF2-40B4-BE49-F238E27FC236}">
                <a16:creationId xmlns:a16="http://schemas.microsoft.com/office/drawing/2014/main" id="{A51B40E4-6E99-4E18-A48D-A9EF816EE5E6}"/>
              </a:ext>
            </a:extLst>
          </p:cNvPr>
          <p:cNvSpPr>
            <a:spLocks xmlns:a="http://schemas.openxmlformats.org/drawingml/2006/main" noGrp="1"/>
          </p:cNvSpPr>
          <p:nvPr/>
        </p:nvSpPr>
        <p:spPr>
          <a:xfrm xmlns:a="http://schemas.openxmlformats.org/drawingml/2006/main">
            <a:off x="457200" y="3705225"/>
            <a:ext cx="57150" cy="1733550"/>
          </a:xfrm>
          <a:prstGeom xmlns:a="http://schemas.openxmlformats.org/drawingml/2006/main" prst="rect">
            <a:avLst/>
          </a:prstGeom>
          <a:solidFill xmlns:a="http://schemas.openxmlformats.org/drawingml/2006/main">
            <a:srgbClr val="12855B"/>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63B3FC1-DFE2-439F-9430-566AE848784F}"/>
              </a:ext>
            </a:extLst>
          </p:cNvPr>
          <p:cNvSpPr>
            <a:spLocks xmlns:a="http://schemas.openxmlformats.org/drawingml/2006/main" noGrp="1"/>
          </p:cNvSpPr>
          <p:nvPr/>
        </p:nvSpPr>
        <p:spPr>
          <a:xfrm xmlns:a="http://schemas.openxmlformats.org/drawingml/2006/main">
            <a:off x="685800" y="3876675"/>
            <a:ext cx="5105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0B6B47"/>
                </a:solidFill>
                <a:latin typeface="Arial"/>
                <a:ea typeface="Arial"/>
                <a:cs typeface="Arial"/>
              </a:defRPr>
            </a:pPr>
            <a:r>
              <a:t>Reference and timebase</a:t>
            </a:r>
          </a:p>
        </p:txBody>
      </p:sp>
      <p:sp>
        <p:nvSpPr>
          <p:cNvPr id="22" name="">
            <a:extLst xmlns:a="http://schemas.openxmlformats.org/drawingml/2006/main">
              <a:ext uri="{FF2B5EF4-FFF2-40B4-BE49-F238E27FC236}">
                <a16:creationId xmlns:a16="http://schemas.microsoft.com/office/drawing/2014/main" id="{47C234A9-C315-423F-8A90-6605785BB5CC}"/>
              </a:ext>
            </a:extLst>
          </p:cNvPr>
          <p:cNvSpPr>
            <a:spLocks xmlns:a="http://schemas.openxmlformats.org/drawingml/2006/main" noGrp="1"/>
          </p:cNvSpPr>
          <p:nvPr/>
        </p:nvSpPr>
        <p:spPr>
          <a:xfrm xmlns:a="http://schemas.openxmlformats.org/drawingml/2006/main">
            <a:off x="685800" y="4200525"/>
            <a:ext cx="50673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293B"/>
                </a:solidFill>
                <a:latin typeface="Arial"/>
                <a:ea typeface="Arial"/>
                <a:cs typeface="Arial"/>
              </a:defRPr>
            </a:pPr>
            <a:r>
              <a:t>Accuracy: the bandgap and trimmed resistors make the thresholds possible on a mature node.</a:t>
            </a:r>
          </a:p>
        </p:txBody>
      </p:sp>
      <p:sp>
        <p:nvSpPr>
          <p:cNvPr id="23" name="">
            <a:extLst xmlns:a="http://schemas.openxmlformats.org/drawingml/2006/main">
              <a:ext uri="{FF2B5EF4-FFF2-40B4-BE49-F238E27FC236}">
                <a16:creationId xmlns:a16="http://schemas.microsoft.com/office/drawing/2014/main" id="{0BCF5622-8627-4939-9C58-154F634FB8F4}"/>
              </a:ext>
            </a:extLst>
          </p:cNvPr>
          <p:cNvSpPr>
            <a:spLocks xmlns:a="http://schemas.openxmlformats.org/drawingml/2006/main" noGrp="1"/>
          </p:cNvSpPr>
          <p:nvPr/>
        </p:nvSpPr>
        <p:spPr>
          <a:xfrm xmlns:a="http://schemas.openxmlformats.org/drawingml/2006/main">
            <a:off x="685800" y="4705350"/>
            <a:ext cx="5067300" cy="5810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a:solidFill>
                  <a:srgbClr val="4B5563"/>
                </a:solidFill>
                <a:latin typeface="Arial"/>
                <a:ea typeface="Arial"/>
                <a:cs typeface="Arial"/>
              </a:defRPr>
            </a:pPr>
            <a:r>
              <a:t>Curvature-corrected bandgap, 1.20 V, 10 ppm/°C, PTAT + CTAT; one-time-programmable 5-bit trim to ±0.5%; 1 MHz oscillator with reference current.</a:t>
            </a:r>
          </a:p>
        </p:txBody>
      </p:sp>
      <p:sp>
        <p:nvSpPr>
          <p:cNvPr id="24" name="">
            <a:extLst xmlns:a="http://schemas.openxmlformats.org/drawingml/2006/main">
              <a:ext uri="{FF2B5EF4-FFF2-40B4-BE49-F238E27FC236}">
                <a16:creationId xmlns:a16="http://schemas.microsoft.com/office/drawing/2014/main" id="{3F7F7718-0738-44EB-8168-7B6522ADA906}"/>
              </a:ext>
            </a:extLst>
          </p:cNvPr>
          <p:cNvSpPr>
            <a:spLocks xmlns:a="http://schemas.openxmlformats.org/drawingml/2006/main" noGrp="1"/>
          </p:cNvSpPr>
          <p:nvPr/>
        </p:nvSpPr>
        <p:spPr>
          <a:xfrm xmlns:a="http://schemas.openxmlformats.org/drawingml/2006/main">
            <a:off x="6210300" y="3705225"/>
            <a:ext cx="5524500" cy="1733550"/>
          </a:xfrm>
          <a:prstGeom xmlns:a="http://schemas.openxmlformats.org/drawingml/2006/main" prst="roundRect">
            <a:avLst>
              <a:gd name="adj" fmla="val 4396"/>
            </a:avLst>
          </a:prstGeom>
          <a:solidFill xmlns:a="http://schemas.openxmlformats.org/drawingml/2006/main">
            <a:srgbClr val="FFFFFF"/>
          </a:solidFill>
          <a:ln xmlns:a="http://schemas.openxmlformats.org/drawingml/2006/main" w="9525">
            <a:solidFill>
              <a:srgbClr val="E2E8F0"/>
            </a:solidFill>
            <a:prstDash val="solid"/>
          </a:ln>
        </p:spPr>
      </p:sp>
      <p:sp>
        <p:nvSpPr>
          <p:cNvPr id="25" name="">
            <a:extLst xmlns:a="http://schemas.openxmlformats.org/drawingml/2006/main">
              <a:ext uri="{FF2B5EF4-FFF2-40B4-BE49-F238E27FC236}">
                <a16:creationId xmlns:a16="http://schemas.microsoft.com/office/drawing/2014/main" id="{C08D4082-6CFB-4C12-B9B0-83334F8CFCDC}"/>
              </a:ext>
            </a:extLst>
          </p:cNvPr>
          <p:cNvSpPr>
            <a:spLocks xmlns:a="http://schemas.openxmlformats.org/drawingml/2006/main" noGrp="1"/>
          </p:cNvSpPr>
          <p:nvPr/>
        </p:nvSpPr>
        <p:spPr>
          <a:xfrm xmlns:a="http://schemas.openxmlformats.org/drawingml/2006/main">
            <a:off x="6210300" y="3705225"/>
            <a:ext cx="57150" cy="1733550"/>
          </a:xfrm>
          <a:prstGeom xmlns:a="http://schemas.openxmlformats.org/drawingml/2006/main" prst="rect">
            <a:avLst/>
          </a:prstGeom>
          <a:solidFill xmlns:a="http://schemas.openxmlformats.org/drawingml/2006/main">
            <a:srgbClr val="C0392B"/>
          </a:solidFill>
          <a:ln xmlns:a="http://schemas.openxmlformats.org/drawingml/2006/main" w="0">
            <a:noFill/>
            <a:prstDash val="solid"/>
          </a:ln>
        </p:spPr>
      </p:sp>
      <p:sp>
        <p:nvSpPr>
          <p:cNvPr id="26" name="">
            <a:extLst xmlns:a="http://schemas.openxmlformats.org/drawingml/2006/main">
              <a:ext uri="{FF2B5EF4-FFF2-40B4-BE49-F238E27FC236}">
                <a16:creationId xmlns:a16="http://schemas.microsoft.com/office/drawing/2014/main" id="{E35472EB-9A11-459C-AD03-63DBACC21935}"/>
              </a:ext>
            </a:extLst>
          </p:cNvPr>
          <p:cNvSpPr>
            <a:spLocks xmlns:a="http://schemas.openxmlformats.org/drawingml/2006/main" noGrp="1"/>
          </p:cNvSpPr>
          <p:nvPr/>
        </p:nvSpPr>
        <p:spPr>
          <a:xfrm xmlns:a="http://schemas.openxmlformats.org/drawingml/2006/main">
            <a:off x="6438900" y="3876675"/>
            <a:ext cx="5105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9F1D14"/>
                </a:solidFill>
                <a:latin typeface="Arial"/>
                <a:ea typeface="Arial"/>
                <a:cs typeface="Arial"/>
              </a:defRPr>
            </a:pPr>
            <a:r>
              <a:t>Watchdog</a:t>
            </a:r>
          </a:p>
        </p:txBody>
      </p:sp>
      <p:sp>
        <p:nvSpPr>
          <p:cNvPr id="27" name="">
            <a:extLst xmlns:a="http://schemas.openxmlformats.org/drawingml/2006/main">
              <a:ext uri="{FF2B5EF4-FFF2-40B4-BE49-F238E27FC236}">
                <a16:creationId xmlns:a16="http://schemas.microsoft.com/office/drawing/2014/main" id="{B2A81332-397B-4DBD-921D-0743D04F4301}"/>
              </a:ext>
            </a:extLst>
          </p:cNvPr>
          <p:cNvSpPr>
            <a:spLocks xmlns:a="http://schemas.openxmlformats.org/drawingml/2006/main" noGrp="1"/>
          </p:cNvSpPr>
          <p:nvPr/>
        </p:nvSpPr>
        <p:spPr>
          <a:xfrm xmlns:a="http://schemas.openxmlformats.org/drawingml/2006/main">
            <a:off x="6438900" y="4200525"/>
            <a:ext cx="50673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293B"/>
                </a:solidFill>
                <a:latin typeface="Arial"/>
                <a:ea typeface="Arial"/>
                <a:cs typeface="Arial"/>
              </a:defRPr>
            </a:pPr>
            <a:r>
              <a:t>Timing: catches a processor that has hung or is running away.</a:t>
            </a:r>
          </a:p>
        </p:txBody>
      </p:sp>
      <p:sp>
        <p:nvSpPr>
          <p:cNvPr id="28" name="">
            <a:extLst xmlns:a="http://schemas.openxmlformats.org/drawingml/2006/main">
              <a:ext uri="{FF2B5EF4-FFF2-40B4-BE49-F238E27FC236}">
                <a16:creationId xmlns:a16="http://schemas.microsoft.com/office/drawing/2014/main" id="{64ADC584-49CD-4EC7-BDB7-60EEBD044E35}"/>
              </a:ext>
            </a:extLst>
          </p:cNvPr>
          <p:cNvSpPr>
            <a:spLocks xmlns:a="http://schemas.openxmlformats.org/drawingml/2006/main" noGrp="1"/>
          </p:cNvSpPr>
          <p:nvPr/>
        </p:nvSpPr>
        <p:spPr>
          <a:xfrm xmlns:a="http://schemas.openxmlformats.org/drawingml/2006/main">
            <a:off x="6438900" y="4705350"/>
            <a:ext cx="5067300" cy="5810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a:solidFill>
                  <a:srgbClr val="4B5563"/>
                </a:solidFill>
                <a:latin typeface="Arial"/>
                <a:ea typeface="Arial"/>
                <a:cs typeface="Arial"/>
              </a:defRPr>
            </a:pPr>
            <a:r>
              <a:t>Windowed timer adjustable from 100 ms to 1.6 s with open and close windows; WDI kick input; timeout counter drives RESET_N.</a:t>
            </a:r>
          </a:p>
        </p:txBody>
      </p:sp>
      <p:sp>
        <p:nvSpPr>
          <p:cNvPr id="29" name="">
            <a:extLst xmlns:a="http://schemas.openxmlformats.org/drawingml/2006/main">
              <a:ext uri="{FF2B5EF4-FFF2-40B4-BE49-F238E27FC236}">
                <a16:creationId xmlns:a16="http://schemas.microsoft.com/office/drawing/2014/main" id="{8A05F642-51A8-47FB-A5A2-32E42980CD80}"/>
              </a:ext>
            </a:extLst>
          </p:cNvPr>
          <p:cNvSpPr>
            <a:spLocks xmlns:a="http://schemas.openxmlformats.org/drawingml/2006/main" noGrp="1"/>
          </p:cNvSpPr>
          <p:nvPr/>
        </p:nvSpPr>
        <p:spPr>
          <a:xfrm xmlns:a="http://schemas.openxmlformats.org/drawingml/2006/main">
            <a:off x="457200" y="62103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 SKU-6 Architecture Guide, component sections; product specification (SKU-6). Pre-silicon design targets.</a:t>
            </a:r>
          </a:p>
        </p:txBody>
      </p:sp>
    </p:spTree>
    <p:extLst>
      <p:ext uri="{BB962C8B-B14F-4D97-AF65-F5344CB8AC3E}">
        <p14:creationId xmlns:p14="http://schemas.microsoft.com/office/powerpoint/2010/main" val="69016031"/>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34" name="">
            <a:extLst xmlns:a="http://schemas.openxmlformats.org/drawingml/2006/main">
              <a:ext uri="{FF2B5EF4-FFF2-40B4-BE49-F238E27FC236}">
                <a16:creationId xmlns:a16="http://schemas.microsoft.com/office/drawing/2014/main" id="{2112373D-D59E-4304-8987-13AF17DE9DCC}"/>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3AAA18D-AB4B-4FAF-BF27-7714AEB8E75E}"/>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05 · DESIGN DECISIONS</a:t>
            </a:r>
          </a:p>
        </p:txBody>
      </p:sp>
      <p:sp>
        <p:nvSpPr>
          <p:cNvPr id="3" name="">
            <a:extLst xmlns:a="http://schemas.openxmlformats.org/drawingml/2006/main">
              <a:ext uri="{FF2B5EF4-FFF2-40B4-BE49-F238E27FC236}">
                <a16:creationId xmlns:a16="http://schemas.microsoft.com/office/drawing/2014/main" id="{BA3F248B-F65C-4E10-9357-0D1A866FC5EF}"/>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Each choice buys accuracy or immunity at a cost</a:t>
            </a:r>
          </a:p>
        </p:txBody>
      </p:sp>
      <p:sp>
        <p:nvSpPr>
          <p:cNvPr id="4" name="">
            <a:extLst xmlns:a="http://schemas.openxmlformats.org/drawingml/2006/main">
              <a:ext uri="{FF2B5EF4-FFF2-40B4-BE49-F238E27FC236}">
                <a16:creationId xmlns:a16="http://schemas.microsoft.com/office/drawing/2014/main" id="{6F5E1DA5-D086-40AA-9772-F30A80F695C9}"/>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Five architecture choices, what each protects against, and what it asks of the design or the board.</a:t>
            </a:r>
          </a:p>
        </p:txBody>
      </p:sp>
      <p:sp>
        <p:nvSpPr>
          <p:cNvPr id="5" name="">
            <a:extLst xmlns:a="http://schemas.openxmlformats.org/drawingml/2006/main">
              <a:ext uri="{FF2B5EF4-FFF2-40B4-BE49-F238E27FC236}">
                <a16:creationId xmlns:a16="http://schemas.microsoft.com/office/drawing/2014/main" id="{56577703-DC25-41EF-BB05-6E8E10734353}"/>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2F229AE-62D6-43D4-BF17-DDCE135B391B}"/>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9056674-BD7D-45F7-AE62-AB3DC38F5889}"/>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SKU-6 QUAD-RAIL VOLTAGE SUPERVISOR  ·  ARCHITECTURE TARGETS, PRE-SILICON  ·  OCTOBER 2026</a:t>
            </a:r>
          </a:p>
        </p:txBody>
      </p:sp>
      <p:sp>
        <p:nvSpPr>
          <p:cNvPr id="8" name="">
            <a:extLst xmlns:a="http://schemas.openxmlformats.org/drawingml/2006/main">
              <a:ext uri="{FF2B5EF4-FFF2-40B4-BE49-F238E27FC236}">
                <a16:creationId xmlns:a16="http://schemas.microsoft.com/office/drawing/2014/main" id="{9D508683-4391-4DF0-A787-0B7DF9E1963C}"/>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06</a:t>
            </a:r>
          </a:p>
        </p:txBody>
      </p:sp>
      <p:sp>
        <p:nvSpPr>
          <p:cNvPr id="9" name="">
            <a:extLst xmlns:a="http://schemas.openxmlformats.org/drawingml/2006/main">
              <a:ext uri="{FF2B5EF4-FFF2-40B4-BE49-F238E27FC236}">
                <a16:creationId xmlns:a16="http://schemas.microsoft.com/office/drawing/2014/main" id="{FB5B9D9E-23B6-430A-8516-B62AE5C31DA8}"/>
              </a:ext>
            </a:extLst>
          </p:cNvPr>
          <p:cNvSpPr>
            <a:spLocks xmlns:a="http://schemas.openxmlformats.org/drawingml/2006/main" noGrp="1"/>
          </p:cNvSpPr>
          <p:nvPr/>
        </p:nvSpPr>
        <p:spPr>
          <a:xfrm xmlns:a="http://schemas.openxmlformats.org/drawingml/2006/main">
            <a:off x="457200" y="1619250"/>
            <a:ext cx="11277600" cy="381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2CC4AF0-8721-43BF-8651-DDD978A63123}"/>
              </a:ext>
            </a:extLst>
          </p:cNvPr>
          <p:cNvSpPr>
            <a:spLocks xmlns:a="http://schemas.openxmlformats.org/drawingml/2006/main" noGrp="1"/>
          </p:cNvSpPr>
          <p:nvPr/>
        </p:nvSpPr>
        <p:spPr>
          <a:xfrm xmlns:a="http://schemas.openxmlformats.org/drawingml/2006/main">
            <a:off x="590550" y="1724025"/>
            <a:ext cx="28575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DECISION</a:t>
            </a:r>
          </a:p>
        </p:txBody>
      </p:sp>
      <p:sp>
        <p:nvSpPr>
          <p:cNvPr id="11" name="">
            <a:extLst xmlns:a="http://schemas.openxmlformats.org/drawingml/2006/main">
              <a:ext uri="{FF2B5EF4-FFF2-40B4-BE49-F238E27FC236}">
                <a16:creationId xmlns:a16="http://schemas.microsoft.com/office/drawing/2014/main" id="{492BFD38-9A1B-433D-8E3C-A517273C5276}"/>
              </a:ext>
            </a:extLst>
          </p:cNvPr>
          <p:cNvSpPr>
            <a:spLocks xmlns:a="http://schemas.openxmlformats.org/drawingml/2006/main" noGrp="1"/>
          </p:cNvSpPr>
          <p:nvPr/>
        </p:nvSpPr>
        <p:spPr>
          <a:xfrm xmlns:a="http://schemas.openxmlformats.org/drawingml/2006/main">
            <a:off x="3638550" y="1724025"/>
            <a:ext cx="381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WHAT IT BUYS</a:t>
            </a:r>
          </a:p>
        </p:txBody>
      </p:sp>
      <p:sp>
        <p:nvSpPr>
          <p:cNvPr id="12" name="">
            <a:extLst xmlns:a="http://schemas.openxmlformats.org/drawingml/2006/main">
              <a:ext uri="{FF2B5EF4-FFF2-40B4-BE49-F238E27FC236}">
                <a16:creationId xmlns:a16="http://schemas.microsoft.com/office/drawing/2014/main" id="{5EFAFCB0-FDF8-4F51-9DB3-270C82BD4D10}"/>
              </a:ext>
            </a:extLst>
          </p:cNvPr>
          <p:cNvSpPr>
            <a:spLocks xmlns:a="http://schemas.openxmlformats.org/drawingml/2006/main" noGrp="1"/>
          </p:cNvSpPr>
          <p:nvPr/>
        </p:nvSpPr>
        <p:spPr>
          <a:xfrm xmlns:a="http://schemas.openxmlformats.org/drawingml/2006/main">
            <a:off x="7639050" y="1724025"/>
            <a:ext cx="40386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WHAT IT COSTS</a:t>
            </a:r>
          </a:p>
        </p:txBody>
      </p:sp>
      <p:sp>
        <p:nvSpPr>
          <p:cNvPr id="13" name="">
            <a:extLst xmlns:a="http://schemas.openxmlformats.org/drawingml/2006/main">
              <a:ext uri="{FF2B5EF4-FFF2-40B4-BE49-F238E27FC236}">
                <a16:creationId xmlns:a16="http://schemas.microsoft.com/office/drawing/2014/main" id="{69D74636-70A5-4760-92AC-2D37FBCF6DC1}"/>
              </a:ext>
            </a:extLst>
          </p:cNvPr>
          <p:cNvSpPr>
            <a:spLocks xmlns:a="http://schemas.openxmlformats.org/drawingml/2006/main" noGrp="1"/>
          </p:cNvSpPr>
          <p:nvPr/>
        </p:nvSpPr>
        <p:spPr>
          <a:xfrm xmlns:a="http://schemas.openxmlformats.org/drawingml/2006/main">
            <a:off x="457200" y="2000250"/>
            <a:ext cx="11277600" cy="5715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388866FC-2809-4E6E-AFA3-05C055EDC2BA}"/>
              </a:ext>
            </a:extLst>
          </p:cNvPr>
          <p:cNvSpPr>
            <a:spLocks xmlns:a="http://schemas.openxmlformats.org/drawingml/2006/main" noGrp="1"/>
          </p:cNvSpPr>
          <p:nvPr/>
        </p:nvSpPr>
        <p:spPr>
          <a:xfrm xmlns:a="http://schemas.openxmlformats.org/drawingml/2006/main">
            <a:off x="590550" y="2095500"/>
            <a:ext cx="27813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Chopper-stabilised comparators</a:t>
            </a:r>
          </a:p>
        </p:txBody>
      </p:sp>
      <p:sp>
        <p:nvSpPr>
          <p:cNvPr id="15" name="">
            <a:extLst xmlns:a="http://schemas.openxmlformats.org/drawingml/2006/main">
              <a:ext uri="{FF2B5EF4-FFF2-40B4-BE49-F238E27FC236}">
                <a16:creationId xmlns:a16="http://schemas.microsoft.com/office/drawing/2014/main" id="{9D6BB23D-65F7-4163-A0D2-CC5167902F26}"/>
              </a:ext>
            </a:extLst>
          </p:cNvPr>
          <p:cNvSpPr>
            <a:spLocks xmlns:a="http://schemas.openxmlformats.org/drawingml/2006/main" noGrp="1"/>
          </p:cNvSpPr>
          <p:nvPr/>
        </p:nvSpPr>
        <p:spPr>
          <a:xfrm xmlns:a="http://schemas.openxmlformats.org/drawingml/2006/main">
            <a:off x="3638550" y="2095500"/>
            <a:ext cx="373380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Offset under 500 µV, so the threshold holds to a fraction of a percent.</a:t>
            </a:r>
          </a:p>
        </p:txBody>
      </p:sp>
      <p:sp>
        <p:nvSpPr>
          <p:cNvPr id="16" name="">
            <a:extLst xmlns:a="http://schemas.openxmlformats.org/drawingml/2006/main">
              <a:ext uri="{FF2B5EF4-FFF2-40B4-BE49-F238E27FC236}">
                <a16:creationId xmlns:a16="http://schemas.microsoft.com/office/drawing/2014/main" id="{DFAB6BB1-640E-497D-97EF-BE6A81573599}"/>
              </a:ext>
            </a:extLst>
          </p:cNvPr>
          <p:cNvSpPr>
            <a:spLocks xmlns:a="http://schemas.openxmlformats.org/drawingml/2006/main" noGrp="1"/>
          </p:cNvSpPr>
          <p:nvPr/>
        </p:nvSpPr>
        <p:spPr>
          <a:xfrm xmlns:a="http://schemas.openxmlformats.org/drawingml/2006/main">
            <a:off x="7639050" y="2095500"/>
            <a:ext cx="396240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4B5563"/>
                </a:solidFill>
                <a:latin typeface="Arial"/>
                <a:ea typeface="Arial"/>
                <a:cs typeface="Arial"/>
              </a:defRPr>
            </a:pPr>
            <a:r>
              <a:t>The chopper adds its own ripple, which must be filtered before the fault latch.</a:t>
            </a:r>
          </a:p>
        </p:txBody>
      </p:sp>
      <p:sp>
        <p:nvSpPr>
          <p:cNvPr id="17" name="">
            <a:extLst xmlns:a="http://schemas.openxmlformats.org/drawingml/2006/main">
              <a:ext uri="{FF2B5EF4-FFF2-40B4-BE49-F238E27FC236}">
                <a16:creationId xmlns:a16="http://schemas.microsoft.com/office/drawing/2014/main" id="{8A0C8222-159E-4F21-9B99-3C20183DAFCA}"/>
              </a:ext>
            </a:extLst>
          </p:cNvPr>
          <p:cNvSpPr>
            <a:spLocks xmlns:a="http://schemas.openxmlformats.org/drawingml/2006/main" noGrp="1"/>
          </p:cNvSpPr>
          <p:nvPr/>
        </p:nvSpPr>
        <p:spPr>
          <a:xfrm xmlns:a="http://schemas.openxmlformats.org/drawingml/2006/main">
            <a:off x="457200" y="2571750"/>
            <a:ext cx="11277600" cy="74295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18" name="">
            <a:extLst xmlns:a="http://schemas.openxmlformats.org/drawingml/2006/main">
              <a:ext uri="{FF2B5EF4-FFF2-40B4-BE49-F238E27FC236}">
                <a16:creationId xmlns:a16="http://schemas.microsoft.com/office/drawing/2014/main" id="{048143FA-D9FE-4D4C-A601-E52ADF6F66F3}"/>
              </a:ext>
            </a:extLst>
          </p:cNvPr>
          <p:cNvSpPr>
            <a:spLocks xmlns:a="http://schemas.openxmlformats.org/drawingml/2006/main" noGrp="1"/>
          </p:cNvSpPr>
          <p:nvPr/>
        </p:nvSpPr>
        <p:spPr>
          <a:xfrm xmlns:a="http://schemas.openxmlformats.org/drawingml/2006/main">
            <a:off x="590550" y="2667000"/>
            <a:ext cx="278130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0.1%-matched poly dividers, OTP trim</a:t>
            </a:r>
          </a:p>
        </p:txBody>
      </p:sp>
      <p:sp>
        <p:nvSpPr>
          <p:cNvPr id="19" name="">
            <a:extLst xmlns:a="http://schemas.openxmlformats.org/drawingml/2006/main">
              <a:ext uri="{FF2B5EF4-FFF2-40B4-BE49-F238E27FC236}">
                <a16:creationId xmlns:a16="http://schemas.microsoft.com/office/drawing/2014/main" id="{5BCFCEB3-0725-4594-98B2-1D5B3D1A4814}"/>
              </a:ext>
            </a:extLst>
          </p:cNvPr>
          <p:cNvSpPr>
            <a:spLocks xmlns:a="http://schemas.openxmlformats.org/drawingml/2006/main" noGrp="1"/>
          </p:cNvSpPr>
          <p:nvPr/>
        </p:nvSpPr>
        <p:spPr>
          <a:xfrm xmlns:a="http://schemas.openxmlformats.org/drawingml/2006/main">
            <a:off x="3638550" y="2667000"/>
            <a:ext cx="373380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Divider ratios matched to 0.1%; the 5-bit trim reaches ±0.5% after trim.</a:t>
            </a:r>
          </a:p>
        </p:txBody>
      </p:sp>
      <p:sp>
        <p:nvSpPr>
          <p:cNvPr id="20" name="">
            <a:extLst xmlns:a="http://schemas.openxmlformats.org/drawingml/2006/main">
              <a:ext uri="{FF2B5EF4-FFF2-40B4-BE49-F238E27FC236}">
                <a16:creationId xmlns:a16="http://schemas.microsoft.com/office/drawing/2014/main" id="{955FE0FD-B968-4194-8ECC-26FA93A6BECB}"/>
              </a:ext>
            </a:extLst>
          </p:cNvPr>
          <p:cNvSpPr>
            <a:spLocks xmlns:a="http://schemas.openxmlformats.org/drawingml/2006/main" noGrp="1"/>
          </p:cNvSpPr>
          <p:nvPr/>
        </p:nvSpPr>
        <p:spPr>
          <a:xfrm xmlns:a="http://schemas.openxmlformats.org/drawingml/2006/main">
            <a:off x="7639050" y="2667000"/>
            <a:ext cx="3962400" cy="552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4B5563"/>
                </a:solidFill>
                <a:latin typeface="Arial"/>
                <a:ea typeface="Arial"/>
                <a:cs typeface="Arial"/>
              </a:defRPr>
            </a:pPr>
            <a:r>
              <a:t>Trim is one-time; polysilicon drift over twenty years at high temperature is still open.</a:t>
            </a:r>
          </a:p>
        </p:txBody>
      </p:sp>
      <p:sp>
        <p:nvSpPr>
          <p:cNvPr id="21" name="">
            <a:extLst xmlns:a="http://schemas.openxmlformats.org/drawingml/2006/main">
              <a:ext uri="{FF2B5EF4-FFF2-40B4-BE49-F238E27FC236}">
                <a16:creationId xmlns:a16="http://schemas.microsoft.com/office/drawing/2014/main" id="{5E061773-1663-4B78-BECF-B52AFF6EF864}"/>
              </a:ext>
            </a:extLst>
          </p:cNvPr>
          <p:cNvSpPr>
            <a:spLocks xmlns:a="http://schemas.openxmlformats.org/drawingml/2006/main" noGrp="1"/>
          </p:cNvSpPr>
          <p:nvPr/>
        </p:nvSpPr>
        <p:spPr>
          <a:xfrm xmlns:a="http://schemas.openxmlformats.org/drawingml/2006/main">
            <a:off x="457200" y="3314700"/>
            <a:ext cx="11277600" cy="7429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22" name="">
            <a:extLst xmlns:a="http://schemas.openxmlformats.org/drawingml/2006/main">
              <a:ext uri="{FF2B5EF4-FFF2-40B4-BE49-F238E27FC236}">
                <a16:creationId xmlns:a16="http://schemas.microsoft.com/office/drawing/2014/main" id="{D1B9D99C-A832-4D54-96AC-C2B16EB7C765}"/>
              </a:ext>
            </a:extLst>
          </p:cNvPr>
          <p:cNvSpPr>
            <a:spLocks xmlns:a="http://schemas.openxmlformats.org/drawingml/2006/main" noGrp="1"/>
          </p:cNvSpPr>
          <p:nvPr/>
        </p:nvSpPr>
        <p:spPr>
          <a:xfrm xmlns:a="http://schemas.openxmlformats.org/drawingml/2006/main">
            <a:off x="590550" y="3409950"/>
            <a:ext cx="27813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8 µs digital deglitch</a:t>
            </a:r>
          </a:p>
        </p:txBody>
      </p:sp>
      <p:sp>
        <p:nvSpPr>
          <p:cNvPr id="23" name="">
            <a:extLst xmlns:a="http://schemas.openxmlformats.org/drawingml/2006/main">
              <a:ext uri="{FF2B5EF4-FFF2-40B4-BE49-F238E27FC236}">
                <a16:creationId xmlns:a16="http://schemas.microsoft.com/office/drawing/2014/main" id="{3715A9DC-FF7C-4D8C-9C2F-C416EC125B98}"/>
              </a:ext>
            </a:extLst>
          </p:cNvPr>
          <p:cNvSpPr>
            <a:spLocks xmlns:a="http://schemas.openxmlformats.org/drawingml/2006/main" noGrp="1"/>
          </p:cNvSpPr>
          <p:nvPr/>
        </p:nvSpPr>
        <p:spPr>
          <a:xfrm xmlns:a="http://schemas.openxmlformats.org/drawingml/2006/main">
            <a:off x="3638550" y="3409950"/>
            <a:ext cx="373380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Converter ripple shorter than the window never trips a reset.</a:t>
            </a:r>
          </a:p>
        </p:txBody>
      </p:sp>
      <p:sp>
        <p:nvSpPr>
          <p:cNvPr id="24" name="">
            <a:extLst xmlns:a="http://schemas.openxmlformats.org/drawingml/2006/main">
              <a:ext uri="{FF2B5EF4-FFF2-40B4-BE49-F238E27FC236}">
                <a16:creationId xmlns:a16="http://schemas.microsoft.com/office/drawing/2014/main" id="{AB6FCE28-52D9-4609-ACC0-31D16AD2E822}"/>
              </a:ext>
            </a:extLst>
          </p:cNvPr>
          <p:cNvSpPr>
            <a:spLocks xmlns:a="http://schemas.openxmlformats.org/drawingml/2006/main" noGrp="1"/>
          </p:cNvSpPr>
          <p:nvPr/>
        </p:nvSpPr>
        <p:spPr>
          <a:xfrm xmlns:a="http://schemas.openxmlformats.org/drawingml/2006/main">
            <a:off x="7639050" y="3409950"/>
            <a:ext cx="3962400" cy="552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4B5563"/>
                </a:solidFill>
                <a:latin typeface="Arial"/>
                <a:ea typeface="Arial"/>
                <a:cs typeface="Arial"/>
              </a:defRPr>
            </a:pPr>
            <a:r>
              <a:t>Every real fault waits 8 µs before it latches; the window must still beat memory corruption.</a:t>
            </a:r>
          </a:p>
        </p:txBody>
      </p:sp>
      <p:sp>
        <p:nvSpPr>
          <p:cNvPr id="25" name="">
            <a:extLst xmlns:a="http://schemas.openxmlformats.org/drawingml/2006/main">
              <a:ext uri="{FF2B5EF4-FFF2-40B4-BE49-F238E27FC236}">
                <a16:creationId xmlns:a16="http://schemas.microsoft.com/office/drawing/2014/main" id="{7876D6CE-11A9-4D3B-822D-35F421002FAA}"/>
              </a:ext>
            </a:extLst>
          </p:cNvPr>
          <p:cNvSpPr>
            <a:spLocks xmlns:a="http://schemas.openxmlformats.org/drawingml/2006/main" noGrp="1"/>
          </p:cNvSpPr>
          <p:nvPr/>
        </p:nvSpPr>
        <p:spPr>
          <a:xfrm xmlns:a="http://schemas.openxmlformats.org/drawingml/2006/main">
            <a:off x="457200" y="4057650"/>
            <a:ext cx="11277600" cy="74295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26" name="">
            <a:extLst xmlns:a="http://schemas.openxmlformats.org/drawingml/2006/main">
              <a:ext uri="{FF2B5EF4-FFF2-40B4-BE49-F238E27FC236}">
                <a16:creationId xmlns:a16="http://schemas.microsoft.com/office/drawing/2014/main" id="{E579E65B-6DED-41C1-BCED-DD074ECE4C81}"/>
              </a:ext>
            </a:extLst>
          </p:cNvPr>
          <p:cNvSpPr>
            <a:spLocks xmlns:a="http://schemas.openxmlformats.org/drawingml/2006/main" noGrp="1"/>
          </p:cNvSpPr>
          <p:nvPr/>
        </p:nvSpPr>
        <p:spPr>
          <a:xfrm xmlns:a="http://schemas.openxmlformats.org/drawingml/2006/main">
            <a:off x="590550" y="4152900"/>
            <a:ext cx="278130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Latched fault, FAULT_N before RESET_N</a:t>
            </a:r>
          </a:p>
        </p:txBody>
      </p:sp>
      <p:sp>
        <p:nvSpPr>
          <p:cNvPr id="27" name="">
            <a:extLst xmlns:a="http://schemas.openxmlformats.org/drawingml/2006/main">
              <a:ext uri="{FF2B5EF4-FFF2-40B4-BE49-F238E27FC236}">
                <a16:creationId xmlns:a16="http://schemas.microsoft.com/office/drawing/2014/main" id="{A828E4F3-9E93-49B9-96DD-54781E94111F}"/>
              </a:ext>
            </a:extLst>
          </p:cNvPr>
          <p:cNvSpPr>
            <a:spLocks xmlns:a="http://schemas.openxmlformats.org/drawingml/2006/main" noGrp="1"/>
          </p:cNvSpPr>
          <p:nvPr/>
        </p:nvSpPr>
        <p:spPr>
          <a:xfrm xmlns:a="http://schemas.openxmlformats.org/drawingml/2006/main">
            <a:off x="3638550" y="4152900"/>
            <a:ext cx="373380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A fault the system cannot ignore, with its cause held in readable registers.</a:t>
            </a:r>
          </a:p>
        </p:txBody>
      </p:sp>
      <p:sp>
        <p:nvSpPr>
          <p:cNvPr id="28" name="">
            <a:extLst xmlns:a="http://schemas.openxmlformats.org/drawingml/2006/main">
              <a:ext uri="{FF2B5EF4-FFF2-40B4-BE49-F238E27FC236}">
                <a16:creationId xmlns:a16="http://schemas.microsoft.com/office/drawing/2014/main" id="{0E7FE877-8BCD-4BB4-99D1-E8D72B0F63FA}"/>
              </a:ext>
            </a:extLst>
          </p:cNvPr>
          <p:cNvSpPr>
            <a:spLocks xmlns:a="http://schemas.openxmlformats.org/drawingml/2006/main" noGrp="1"/>
          </p:cNvSpPr>
          <p:nvPr/>
        </p:nvSpPr>
        <p:spPr>
          <a:xfrm xmlns:a="http://schemas.openxmlformats.org/drawingml/2006/main">
            <a:off x="7639050" y="4152900"/>
            <a:ext cx="3962400" cy="552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4B5563"/>
                </a:solidFill>
                <a:latin typeface="Arial"/>
                <a:ea typeface="Arial"/>
                <a:cs typeface="Arial"/>
              </a:defRPr>
            </a:pPr>
            <a:r>
              <a:t>A latched fault stays set until it is cleared, so system firmware must handle the clear.</a:t>
            </a:r>
          </a:p>
        </p:txBody>
      </p:sp>
      <p:sp>
        <p:nvSpPr>
          <p:cNvPr id="29" name="">
            <a:extLst xmlns:a="http://schemas.openxmlformats.org/drawingml/2006/main">
              <a:ext uri="{FF2B5EF4-FFF2-40B4-BE49-F238E27FC236}">
                <a16:creationId xmlns:a16="http://schemas.microsoft.com/office/drawing/2014/main" id="{984F3071-83A3-4F89-B6A6-F400AB4DF6B0}"/>
              </a:ext>
            </a:extLst>
          </p:cNvPr>
          <p:cNvSpPr>
            <a:spLocks xmlns:a="http://schemas.openxmlformats.org/drawingml/2006/main" noGrp="1"/>
          </p:cNvSpPr>
          <p:nvPr/>
        </p:nvSpPr>
        <p:spPr>
          <a:xfrm xmlns:a="http://schemas.openxmlformats.org/drawingml/2006/main">
            <a:off x="457200" y="4800600"/>
            <a:ext cx="11277600" cy="5715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30" name="">
            <a:extLst xmlns:a="http://schemas.openxmlformats.org/drawingml/2006/main">
              <a:ext uri="{FF2B5EF4-FFF2-40B4-BE49-F238E27FC236}">
                <a16:creationId xmlns:a16="http://schemas.microsoft.com/office/drawing/2014/main" id="{FE83A4E7-3BE2-4F19-A80D-B2C4D725FDC3}"/>
              </a:ext>
            </a:extLst>
          </p:cNvPr>
          <p:cNvSpPr>
            <a:spLocks xmlns:a="http://schemas.openxmlformats.org/drawingml/2006/main" noGrp="1"/>
          </p:cNvSpPr>
          <p:nvPr/>
        </p:nvSpPr>
        <p:spPr>
          <a:xfrm xmlns:a="http://schemas.openxmlformats.org/drawingml/2006/main">
            <a:off x="590550" y="4895850"/>
            <a:ext cx="278130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Windowed watchdog, 100 ms to 1.6 s</a:t>
            </a:r>
          </a:p>
        </p:txBody>
      </p:sp>
      <p:sp>
        <p:nvSpPr>
          <p:cNvPr id="31" name="">
            <a:extLst xmlns:a="http://schemas.openxmlformats.org/drawingml/2006/main">
              <a:ext uri="{FF2B5EF4-FFF2-40B4-BE49-F238E27FC236}">
                <a16:creationId xmlns:a16="http://schemas.microsoft.com/office/drawing/2014/main" id="{06BAC9E0-45F2-4919-84C2-B4BB61BE145A}"/>
              </a:ext>
            </a:extLst>
          </p:cNvPr>
          <p:cNvSpPr>
            <a:spLocks xmlns:a="http://schemas.openxmlformats.org/drawingml/2006/main" noGrp="1"/>
          </p:cNvSpPr>
          <p:nvPr/>
        </p:nvSpPr>
        <p:spPr>
          <a:xfrm xmlns:a="http://schemas.openxmlformats.org/drawingml/2006/main">
            <a:off x="3638550" y="4895850"/>
            <a:ext cx="373380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Catches a processor that hangs and one that runs away and kicks too early.</a:t>
            </a:r>
          </a:p>
        </p:txBody>
      </p:sp>
      <p:sp>
        <p:nvSpPr>
          <p:cNvPr id="32" name="">
            <a:extLst xmlns:a="http://schemas.openxmlformats.org/drawingml/2006/main">
              <a:ext uri="{FF2B5EF4-FFF2-40B4-BE49-F238E27FC236}">
                <a16:creationId xmlns:a16="http://schemas.microsoft.com/office/drawing/2014/main" id="{D3A32C5F-E503-4A5B-94EA-69532904BF10}"/>
              </a:ext>
            </a:extLst>
          </p:cNvPr>
          <p:cNvSpPr>
            <a:spLocks xmlns:a="http://schemas.openxmlformats.org/drawingml/2006/main" noGrp="1"/>
          </p:cNvSpPr>
          <p:nvPr/>
        </p:nvSpPr>
        <p:spPr>
          <a:xfrm xmlns:a="http://schemas.openxmlformats.org/drawingml/2006/main">
            <a:off x="7639050" y="4895850"/>
            <a:ext cx="396240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4B5563"/>
                </a:solidFill>
                <a:latin typeface="Arial"/>
                <a:ea typeface="Arial"/>
                <a:cs typeface="Arial"/>
              </a:defRPr>
            </a:pPr>
            <a:r>
              <a:t>Firmware must kick inside the window, not merely often enough.</a:t>
            </a:r>
          </a:p>
        </p:txBody>
      </p:sp>
      <p:sp>
        <p:nvSpPr>
          <p:cNvPr id="33" name="">
            <a:extLst xmlns:a="http://schemas.openxmlformats.org/drawingml/2006/main">
              <a:ext uri="{FF2B5EF4-FFF2-40B4-BE49-F238E27FC236}">
                <a16:creationId xmlns:a16="http://schemas.microsoft.com/office/drawing/2014/main" id="{00E17E8F-6DC8-4CF3-A542-A8EA44360C16}"/>
              </a:ext>
            </a:extLst>
          </p:cNvPr>
          <p:cNvSpPr>
            <a:spLocks xmlns:a="http://schemas.openxmlformats.org/drawingml/2006/main" noGrp="1"/>
          </p:cNvSpPr>
          <p:nvPr/>
        </p:nvSpPr>
        <p:spPr>
          <a:xfrm xmlns:a="http://schemas.openxmlformats.org/drawingml/2006/main">
            <a:off x="457200" y="62103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 product specification (SKU-6), physics, specs and questions; SKU-6 Architecture Guide. Costs follow from the named mechanism.</a:t>
            </a:r>
          </a:p>
        </p:txBody>
      </p:sp>
    </p:spTree>
    <p:extLst>
      <p:ext uri="{BB962C8B-B14F-4D97-AF65-F5344CB8AC3E}">
        <p14:creationId xmlns:p14="http://schemas.microsoft.com/office/powerpoint/2010/main" val="388655861"/>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51" name="">
            <a:extLst xmlns:a="http://schemas.openxmlformats.org/drawingml/2006/main">
              <a:ext uri="{FF2B5EF4-FFF2-40B4-BE49-F238E27FC236}">
                <a16:creationId xmlns:a16="http://schemas.microsoft.com/office/drawing/2014/main" id="{F542C95E-3D28-42AB-A7A1-06F432D924B2}"/>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BAEE8B1-AD31-4DC6-925F-F66B6439A24A}"/>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06 · KEY DATA FLOW</a:t>
            </a:r>
          </a:p>
        </p:txBody>
      </p:sp>
      <p:sp>
        <p:nvSpPr>
          <p:cNvPr id="3" name="">
            <a:extLst xmlns:a="http://schemas.openxmlformats.org/drawingml/2006/main">
              <a:ext uri="{FF2B5EF4-FFF2-40B4-BE49-F238E27FC236}">
                <a16:creationId xmlns:a16="http://schemas.microsoft.com/office/drawing/2014/main" id="{F1A37398-FDC2-4AC5-A8C6-93294866B69D}"/>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Five steps take a rail fault to a held reset</a:t>
            </a:r>
          </a:p>
        </p:txBody>
      </p:sp>
      <p:sp>
        <p:nvSpPr>
          <p:cNvPr id="4" name="">
            <a:extLst xmlns:a="http://schemas.openxmlformats.org/drawingml/2006/main">
              <a:ext uri="{FF2B5EF4-FFF2-40B4-BE49-F238E27FC236}">
                <a16:creationId xmlns:a16="http://schemas.microsoft.com/office/drawing/2014/main" id="{E8193246-E9B9-479C-BB07-C1B726AC9DCC}"/>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Steps 1 to 3 carry a rail fault; step 4 sets the thresholds; step 5 is the watchdog path to reset.</a:t>
            </a:r>
          </a:p>
        </p:txBody>
      </p:sp>
      <p:sp>
        <p:nvSpPr>
          <p:cNvPr id="5" name="">
            <a:extLst xmlns:a="http://schemas.openxmlformats.org/drawingml/2006/main">
              <a:ext uri="{FF2B5EF4-FFF2-40B4-BE49-F238E27FC236}">
                <a16:creationId xmlns:a16="http://schemas.microsoft.com/office/drawing/2014/main" id="{D9F305F0-C6F6-4E89-89D8-AA81326F3578}"/>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8032F58-C5CA-483D-B814-7A7AD0877592}"/>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8D2A1BA-6BFC-4793-AE49-13CC16FCDEDD}"/>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SKU-6 QUAD-RAIL VOLTAGE SUPERVISOR  ·  ARCHITECTURE TARGETS, PRE-SILICON  ·  OCTOBER 2026</a:t>
            </a:r>
          </a:p>
        </p:txBody>
      </p:sp>
      <p:sp>
        <p:nvSpPr>
          <p:cNvPr id="8" name="">
            <a:extLst xmlns:a="http://schemas.openxmlformats.org/drawingml/2006/main">
              <a:ext uri="{FF2B5EF4-FFF2-40B4-BE49-F238E27FC236}">
                <a16:creationId xmlns:a16="http://schemas.microsoft.com/office/drawing/2014/main" id="{70E24944-22AB-4CE0-B0B8-20DBB6583938}"/>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07</a:t>
            </a:r>
          </a:p>
        </p:txBody>
      </p:sp>
      <p:sp>
        <p:nvSpPr>
          <p:cNvPr id="9" name="">
            <a:extLst xmlns:a="http://schemas.openxmlformats.org/drawingml/2006/main">
              <a:ext uri="{FF2B5EF4-FFF2-40B4-BE49-F238E27FC236}">
                <a16:creationId xmlns:a16="http://schemas.microsoft.com/office/drawing/2014/main" id="{E9B6C4F8-05DA-4311-ACCC-5504B53D80B3}"/>
              </a:ext>
            </a:extLst>
          </p:cNvPr>
          <p:cNvSpPr>
            <a:spLocks xmlns:a="http://schemas.openxmlformats.org/drawingml/2006/main" noGrp="1"/>
          </p:cNvSpPr>
          <p:nvPr/>
        </p:nvSpPr>
        <p:spPr>
          <a:xfrm xmlns:a="http://schemas.openxmlformats.org/drawingml/2006/main">
            <a:off x="457200" y="1905000"/>
            <a:ext cx="1920240" cy="1838325"/>
          </a:xfrm>
          <a:prstGeom xmlns:a="http://schemas.openxmlformats.org/drawingml/2006/main" prst="rect">
            <a:avLst/>
          </a:prstGeom>
          <a:solidFill xmlns:a="http://schemas.openxmlformats.org/drawingml/2006/main">
            <a:srgbClr val="FFFFFF"/>
          </a:solidFill>
          <a:ln xmlns:a="http://schemas.openxmlformats.org/drawingml/2006/main" w="19050">
            <a:solidFill>
              <a:srgbClr val="2563EB"/>
            </a:solidFill>
            <a:prstDash val="solid"/>
          </a:ln>
        </p:spPr>
      </p:sp>
      <p:sp>
        <p:nvSpPr>
          <p:cNvPr id="10" name="">
            <a:extLst xmlns:a="http://schemas.openxmlformats.org/drawingml/2006/main">
              <a:ext uri="{FF2B5EF4-FFF2-40B4-BE49-F238E27FC236}">
                <a16:creationId xmlns:a16="http://schemas.microsoft.com/office/drawing/2014/main" id="{7C107889-8B56-496A-B208-75868B908D41}"/>
              </a:ext>
            </a:extLst>
          </p:cNvPr>
          <p:cNvSpPr>
            <a:spLocks xmlns:a="http://schemas.openxmlformats.org/drawingml/2006/main" noGrp="1"/>
          </p:cNvSpPr>
          <p:nvPr/>
        </p:nvSpPr>
        <p:spPr>
          <a:xfrm xmlns:a="http://schemas.openxmlformats.org/drawingml/2006/main">
            <a:off x="457200" y="1905000"/>
            <a:ext cx="1920240" cy="4762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54B60E27-1727-489A-B582-58843F336BAD}"/>
              </a:ext>
            </a:extLst>
          </p:cNvPr>
          <p:cNvSpPr>
            <a:spLocks xmlns:a="http://schemas.openxmlformats.org/drawingml/2006/main" noGrp="1"/>
          </p:cNvSpPr>
          <p:nvPr/>
        </p:nvSpPr>
        <p:spPr>
          <a:xfrm xmlns:a="http://schemas.openxmlformats.org/drawingml/2006/main">
            <a:off x="2444115" y="2719388"/>
            <a:ext cx="2857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2" name="">
            <a:extLst xmlns:a="http://schemas.openxmlformats.org/drawingml/2006/main">
              <a:ext uri="{FF2B5EF4-FFF2-40B4-BE49-F238E27FC236}">
                <a16:creationId xmlns:a16="http://schemas.microsoft.com/office/drawing/2014/main" id="{B8BE37D6-9977-44C3-B4EB-95A1EC8620A0}"/>
              </a:ext>
            </a:extLst>
          </p:cNvPr>
          <p:cNvSpPr>
            <a:spLocks xmlns:a="http://schemas.openxmlformats.org/drawingml/2006/main" noGrp="1"/>
          </p:cNvSpPr>
          <p:nvPr/>
        </p:nvSpPr>
        <p:spPr>
          <a:xfrm xmlns:a="http://schemas.openxmlformats.org/drawingml/2006/main">
            <a:off x="590550" y="2076450"/>
            <a:ext cx="247650" cy="2476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3" name="">
            <a:extLst xmlns:a="http://schemas.openxmlformats.org/drawingml/2006/main">
              <a:ext uri="{FF2B5EF4-FFF2-40B4-BE49-F238E27FC236}">
                <a16:creationId xmlns:a16="http://schemas.microsoft.com/office/drawing/2014/main" id="{92D5B134-D98F-4B94-86ED-AC10793DE70D}"/>
              </a:ext>
            </a:extLst>
          </p:cNvPr>
          <p:cNvSpPr>
            <a:spLocks xmlns:a="http://schemas.openxmlformats.org/drawingml/2006/main" noGrp="1"/>
          </p:cNvSpPr>
          <p:nvPr/>
        </p:nvSpPr>
        <p:spPr>
          <a:xfrm xmlns:a="http://schemas.openxmlformats.org/drawingml/2006/main">
            <a:off x="590550" y="2114550"/>
            <a:ext cx="24765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125" b="1">
                <a:solidFill>
                  <a:srgbClr val="FFFFFF"/>
                </a:solidFill>
                <a:latin typeface="Arial"/>
                <a:ea typeface="Arial"/>
                <a:cs typeface="Arial"/>
              </a:defRPr>
            </a:pPr>
            <a:r>
              <a:t>1</a:t>
            </a:r>
          </a:p>
        </p:txBody>
      </p:sp>
      <p:sp>
        <p:nvSpPr>
          <p:cNvPr id="14" name="">
            <a:extLst xmlns:a="http://schemas.openxmlformats.org/drawingml/2006/main">
              <a:ext uri="{FF2B5EF4-FFF2-40B4-BE49-F238E27FC236}">
                <a16:creationId xmlns:a16="http://schemas.microsoft.com/office/drawing/2014/main" id="{B025DB6C-0BAA-4E6D-8E5B-E67CF3423370}"/>
              </a:ext>
            </a:extLst>
          </p:cNvPr>
          <p:cNvSpPr>
            <a:spLocks xmlns:a="http://schemas.openxmlformats.org/drawingml/2006/main" noGrp="1"/>
          </p:cNvSpPr>
          <p:nvPr/>
        </p:nvSpPr>
        <p:spPr>
          <a:xfrm xmlns:a="http://schemas.openxmlformats.org/drawingml/2006/main">
            <a:off x="590550" y="2400300"/>
            <a:ext cx="165354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4E8C"/>
                </a:solidFill>
                <a:latin typeface="Arial"/>
                <a:ea typeface="Arial"/>
                <a:cs typeface="Arial"/>
              </a:defRPr>
            </a:pPr>
            <a:r>
              <a:t>Rail in</a:t>
            </a:r>
          </a:p>
        </p:txBody>
      </p:sp>
      <p:sp>
        <p:nvSpPr>
          <p:cNvPr id="15" name="">
            <a:extLst xmlns:a="http://schemas.openxmlformats.org/drawingml/2006/main">
              <a:ext uri="{FF2B5EF4-FFF2-40B4-BE49-F238E27FC236}">
                <a16:creationId xmlns:a16="http://schemas.microsoft.com/office/drawing/2014/main" id="{EB633A6B-7F5C-4E23-ACED-F047A5877138}"/>
              </a:ext>
            </a:extLst>
          </p:cNvPr>
          <p:cNvSpPr>
            <a:spLocks xmlns:a="http://schemas.openxmlformats.org/drawingml/2006/main" noGrp="1"/>
          </p:cNvSpPr>
          <p:nvPr/>
        </p:nvSpPr>
        <p:spPr>
          <a:xfrm xmlns:a="http://schemas.openxmlformats.org/drawingml/2006/main">
            <a:off x="590550" y="2705100"/>
            <a:ext cx="1653540" cy="8858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Each rail enters through its divider.</a:t>
            </a:r>
          </a:p>
        </p:txBody>
      </p:sp>
      <p:sp>
        <p:nvSpPr>
          <p:cNvPr id="16" name="">
            <a:extLst xmlns:a="http://schemas.openxmlformats.org/drawingml/2006/main">
              <a:ext uri="{FF2B5EF4-FFF2-40B4-BE49-F238E27FC236}">
                <a16:creationId xmlns:a16="http://schemas.microsoft.com/office/drawing/2014/main" id="{78ED283A-5C38-4EF8-9287-10805827A23F}"/>
              </a:ext>
            </a:extLst>
          </p:cNvPr>
          <p:cNvSpPr>
            <a:spLocks xmlns:a="http://schemas.openxmlformats.org/drawingml/2006/main" noGrp="1"/>
          </p:cNvSpPr>
          <p:nvPr/>
        </p:nvSpPr>
        <p:spPr>
          <a:xfrm xmlns:a="http://schemas.openxmlformats.org/drawingml/2006/main">
            <a:off x="2796540" y="1905000"/>
            <a:ext cx="1920240" cy="1838325"/>
          </a:xfrm>
          <a:prstGeom xmlns:a="http://schemas.openxmlformats.org/drawingml/2006/main" prst="rect">
            <a:avLst/>
          </a:prstGeom>
          <a:solidFill xmlns:a="http://schemas.openxmlformats.org/drawingml/2006/main">
            <a:srgbClr val="FFFFFF"/>
          </a:solidFill>
          <a:ln xmlns:a="http://schemas.openxmlformats.org/drawingml/2006/main" w="19050">
            <a:solidFill>
              <a:srgbClr val="2563EB"/>
            </a:solidFill>
            <a:prstDash val="solid"/>
          </a:ln>
        </p:spPr>
      </p:sp>
      <p:sp>
        <p:nvSpPr>
          <p:cNvPr id="17" name="">
            <a:extLst xmlns:a="http://schemas.openxmlformats.org/drawingml/2006/main">
              <a:ext uri="{FF2B5EF4-FFF2-40B4-BE49-F238E27FC236}">
                <a16:creationId xmlns:a16="http://schemas.microsoft.com/office/drawing/2014/main" id="{66FD893C-860C-407F-ACC7-3E61E0EBF27D}"/>
              </a:ext>
            </a:extLst>
          </p:cNvPr>
          <p:cNvSpPr>
            <a:spLocks xmlns:a="http://schemas.openxmlformats.org/drawingml/2006/main" noGrp="1"/>
          </p:cNvSpPr>
          <p:nvPr/>
        </p:nvSpPr>
        <p:spPr>
          <a:xfrm xmlns:a="http://schemas.openxmlformats.org/drawingml/2006/main">
            <a:off x="2796540" y="1905000"/>
            <a:ext cx="1920240" cy="4762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CB56441A-81AB-401B-B206-A19FB02982FC}"/>
              </a:ext>
            </a:extLst>
          </p:cNvPr>
          <p:cNvSpPr>
            <a:spLocks xmlns:a="http://schemas.openxmlformats.org/drawingml/2006/main" noGrp="1"/>
          </p:cNvSpPr>
          <p:nvPr/>
        </p:nvSpPr>
        <p:spPr>
          <a:xfrm xmlns:a="http://schemas.openxmlformats.org/drawingml/2006/main">
            <a:off x="4783455" y="2719388"/>
            <a:ext cx="2857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9" name="">
            <a:extLst xmlns:a="http://schemas.openxmlformats.org/drawingml/2006/main">
              <a:ext uri="{FF2B5EF4-FFF2-40B4-BE49-F238E27FC236}">
                <a16:creationId xmlns:a16="http://schemas.microsoft.com/office/drawing/2014/main" id="{CF828864-1F55-4856-A2BE-C179B7F8280D}"/>
              </a:ext>
            </a:extLst>
          </p:cNvPr>
          <p:cNvSpPr>
            <a:spLocks xmlns:a="http://schemas.openxmlformats.org/drawingml/2006/main" noGrp="1"/>
          </p:cNvSpPr>
          <p:nvPr/>
        </p:nvSpPr>
        <p:spPr>
          <a:xfrm xmlns:a="http://schemas.openxmlformats.org/drawingml/2006/main">
            <a:off x="2929890" y="2076450"/>
            <a:ext cx="247650" cy="2476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20" name="">
            <a:extLst xmlns:a="http://schemas.openxmlformats.org/drawingml/2006/main">
              <a:ext uri="{FF2B5EF4-FFF2-40B4-BE49-F238E27FC236}">
                <a16:creationId xmlns:a16="http://schemas.microsoft.com/office/drawing/2014/main" id="{FAE08732-8D09-4C26-A65E-DC88F57E2252}"/>
              </a:ext>
            </a:extLst>
          </p:cNvPr>
          <p:cNvSpPr>
            <a:spLocks xmlns:a="http://schemas.openxmlformats.org/drawingml/2006/main" noGrp="1"/>
          </p:cNvSpPr>
          <p:nvPr/>
        </p:nvSpPr>
        <p:spPr>
          <a:xfrm xmlns:a="http://schemas.openxmlformats.org/drawingml/2006/main">
            <a:off x="2929890" y="2114550"/>
            <a:ext cx="24765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125" b="1">
                <a:solidFill>
                  <a:srgbClr val="FFFFFF"/>
                </a:solidFill>
                <a:latin typeface="Arial"/>
                <a:ea typeface="Arial"/>
                <a:cs typeface="Arial"/>
              </a:defRPr>
            </a:pPr>
            <a:r>
              <a:t>2</a:t>
            </a:r>
          </a:p>
        </p:txBody>
      </p:sp>
      <p:sp>
        <p:nvSpPr>
          <p:cNvPr id="21" name="">
            <a:extLst xmlns:a="http://schemas.openxmlformats.org/drawingml/2006/main">
              <a:ext uri="{FF2B5EF4-FFF2-40B4-BE49-F238E27FC236}">
                <a16:creationId xmlns:a16="http://schemas.microsoft.com/office/drawing/2014/main" id="{89F8D54D-CC44-4CC3-B434-EA3DA3A47568}"/>
              </a:ext>
            </a:extLst>
          </p:cNvPr>
          <p:cNvSpPr>
            <a:spLocks xmlns:a="http://schemas.openxmlformats.org/drawingml/2006/main" noGrp="1"/>
          </p:cNvSpPr>
          <p:nvPr/>
        </p:nvSpPr>
        <p:spPr>
          <a:xfrm xmlns:a="http://schemas.openxmlformats.org/drawingml/2006/main">
            <a:off x="2929890" y="2400300"/>
            <a:ext cx="165354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4E8C"/>
                </a:solidFill>
                <a:latin typeface="Arial"/>
                <a:ea typeface="Arial"/>
                <a:cs typeface="Arial"/>
              </a:defRPr>
            </a:pPr>
            <a:r>
              <a:t>Confirmed</a:t>
            </a:r>
          </a:p>
        </p:txBody>
      </p:sp>
      <p:sp>
        <p:nvSpPr>
          <p:cNvPr id="22" name="">
            <a:extLst xmlns:a="http://schemas.openxmlformats.org/drawingml/2006/main">
              <a:ext uri="{FF2B5EF4-FFF2-40B4-BE49-F238E27FC236}">
                <a16:creationId xmlns:a16="http://schemas.microsoft.com/office/drawing/2014/main" id="{735AB52A-CEFB-4C40-B2FB-9F3BA7C6664B}"/>
              </a:ext>
            </a:extLst>
          </p:cNvPr>
          <p:cNvSpPr>
            <a:spLocks xmlns:a="http://schemas.openxmlformats.org/drawingml/2006/main" noGrp="1"/>
          </p:cNvSpPr>
          <p:nvPr/>
        </p:nvSpPr>
        <p:spPr>
          <a:xfrm xmlns:a="http://schemas.openxmlformats.org/drawingml/2006/main">
            <a:off x="2929890" y="2705100"/>
            <a:ext cx="1653540" cy="8858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The comparator and deglitch counter report a confirmed fault to the matrix.</a:t>
            </a:r>
          </a:p>
        </p:txBody>
      </p:sp>
      <p:sp>
        <p:nvSpPr>
          <p:cNvPr id="23" name="">
            <a:extLst xmlns:a="http://schemas.openxmlformats.org/drawingml/2006/main">
              <a:ext uri="{FF2B5EF4-FFF2-40B4-BE49-F238E27FC236}">
                <a16:creationId xmlns:a16="http://schemas.microsoft.com/office/drawing/2014/main" id="{F37BC698-B911-4A65-8EE8-3F9C64409238}"/>
              </a:ext>
            </a:extLst>
          </p:cNvPr>
          <p:cNvSpPr>
            <a:spLocks xmlns:a="http://schemas.openxmlformats.org/drawingml/2006/main" noGrp="1"/>
          </p:cNvSpPr>
          <p:nvPr/>
        </p:nvSpPr>
        <p:spPr>
          <a:xfrm xmlns:a="http://schemas.openxmlformats.org/drawingml/2006/main">
            <a:off x="5135880" y="1905000"/>
            <a:ext cx="1920240" cy="1838325"/>
          </a:xfrm>
          <a:prstGeom xmlns:a="http://schemas.openxmlformats.org/drawingml/2006/main" prst="rect">
            <a:avLst/>
          </a:prstGeom>
          <a:solidFill xmlns:a="http://schemas.openxmlformats.org/drawingml/2006/main">
            <a:srgbClr val="FFFFFF"/>
          </a:solidFill>
          <a:ln xmlns:a="http://schemas.openxmlformats.org/drawingml/2006/main" w="19050">
            <a:solidFill>
              <a:srgbClr val="7C3AED"/>
            </a:solidFill>
            <a:prstDash val="solid"/>
          </a:ln>
        </p:spPr>
      </p:sp>
      <p:sp>
        <p:nvSpPr>
          <p:cNvPr id="24" name="">
            <a:extLst xmlns:a="http://schemas.openxmlformats.org/drawingml/2006/main">
              <a:ext uri="{FF2B5EF4-FFF2-40B4-BE49-F238E27FC236}">
                <a16:creationId xmlns:a16="http://schemas.microsoft.com/office/drawing/2014/main" id="{D071EECE-8EFA-47D0-8A0C-41224DB5AF25}"/>
              </a:ext>
            </a:extLst>
          </p:cNvPr>
          <p:cNvSpPr>
            <a:spLocks xmlns:a="http://schemas.openxmlformats.org/drawingml/2006/main" noGrp="1"/>
          </p:cNvSpPr>
          <p:nvPr/>
        </p:nvSpPr>
        <p:spPr>
          <a:xfrm xmlns:a="http://schemas.openxmlformats.org/drawingml/2006/main">
            <a:off x="5135880" y="1905000"/>
            <a:ext cx="1920240" cy="47625"/>
          </a:xfrm>
          <a:prstGeom xmlns:a="http://schemas.openxmlformats.org/drawingml/2006/main" prst="rect">
            <a:avLst/>
          </a:prstGeom>
          <a:solidFill xmlns:a="http://schemas.openxmlformats.org/drawingml/2006/main">
            <a:srgbClr val="7C3AED"/>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3ECB8292-76B3-483D-84CB-81CDCF434BC8}"/>
              </a:ext>
            </a:extLst>
          </p:cNvPr>
          <p:cNvSpPr>
            <a:spLocks xmlns:a="http://schemas.openxmlformats.org/drawingml/2006/main" noGrp="1"/>
          </p:cNvSpPr>
          <p:nvPr/>
        </p:nvSpPr>
        <p:spPr>
          <a:xfrm xmlns:a="http://schemas.openxmlformats.org/drawingml/2006/main">
            <a:off x="5269230" y="2076450"/>
            <a:ext cx="247650" cy="2476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26" name="">
            <a:extLst xmlns:a="http://schemas.openxmlformats.org/drawingml/2006/main">
              <a:ext uri="{FF2B5EF4-FFF2-40B4-BE49-F238E27FC236}">
                <a16:creationId xmlns:a16="http://schemas.microsoft.com/office/drawing/2014/main" id="{720027F8-F678-4800-ACBF-2C8912192C21}"/>
              </a:ext>
            </a:extLst>
          </p:cNvPr>
          <p:cNvSpPr>
            <a:spLocks xmlns:a="http://schemas.openxmlformats.org/drawingml/2006/main" noGrp="1"/>
          </p:cNvSpPr>
          <p:nvPr/>
        </p:nvSpPr>
        <p:spPr>
          <a:xfrm xmlns:a="http://schemas.openxmlformats.org/drawingml/2006/main">
            <a:off x="5269230" y="2114550"/>
            <a:ext cx="24765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125" b="1">
                <a:solidFill>
                  <a:srgbClr val="FFFFFF"/>
                </a:solidFill>
                <a:latin typeface="Arial"/>
                <a:ea typeface="Arial"/>
                <a:cs typeface="Arial"/>
              </a:defRPr>
            </a:pPr>
            <a:r>
              <a:t>3</a:t>
            </a:r>
          </a:p>
        </p:txBody>
      </p:sp>
      <p:sp>
        <p:nvSpPr>
          <p:cNvPr id="27" name="">
            <a:extLst xmlns:a="http://schemas.openxmlformats.org/drawingml/2006/main">
              <a:ext uri="{FF2B5EF4-FFF2-40B4-BE49-F238E27FC236}">
                <a16:creationId xmlns:a16="http://schemas.microsoft.com/office/drawing/2014/main" id="{D1EB638C-D510-4089-B0DE-219F675C6ED4}"/>
              </a:ext>
            </a:extLst>
          </p:cNvPr>
          <p:cNvSpPr>
            <a:spLocks xmlns:a="http://schemas.openxmlformats.org/drawingml/2006/main" noGrp="1"/>
          </p:cNvSpPr>
          <p:nvPr/>
        </p:nvSpPr>
        <p:spPr>
          <a:xfrm xmlns:a="http://schemas.openxmlformats.org/drawingml/2006/main">
            <a:off x="5269230" y="2400300"/>
            <a:ext cx="165354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5B2A86"/>
                </a:solidFill>
                <a:latin typeface="Arial"/>
                <a:ea typeface="Arial"/>
                <a:cs typeface="Arial"/>
              </a:defRPr>
            </a:pPr>
            <a:r>
              <a:t>Latched</a:t>
            </a:r>
          </a:p>
        </p:txBody>
      </p:sp>
      <p:sp>
        <p:nvSpPr>
          <p:cNvPr id="28" name="">
            <a:extLst xmlns:a="http://schemas.openxmlformats.org/drawingml/2006/main">
              <a:ext uri="{FF2B5EF4-FFF2-40B4-BE49-F238E27FC236}">
                <a16:creationId xmlns:a16="http://schemas.microsoft.com/office/drawing/2014/main" id="{C3255FE3-72D1-42B9-B2AD-B18138F94EB7}"/>
              </a:ext>
            </a:extLst>
          </p:cNvPr>
          <p:cNvSpPr>
            <a:spLocks xmlns:a="http://schemas.openxmlformats.org/drawingml/2006/main" noGrp="1"/>
          </p:cNvSpPr>
          <p:nvPr/>
        </p:nvSpPr>
        <p:spPr>
          <a:xfrm xmlns:a="http://schemas.openxmlformats.org/drawingml/2006/main">
            <a:off x="5269230" y="2705100"/>
            <a:ext cx="1653540" cy="8858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The matrix latches it and drives FAULT_N, then RESET_N.</a:t>
            </a:r>
          </a:p>
        </p:txBody>
      </p:sp>
      <p:sp>
        <p:nvSpPr>
          <p:cNvPr id="29" name="">
            <a:extLst xmlns:a="http://schemas.openxmlformats.org/drawingml/2006/main">
              <a:ext uri="{FF2B5EF4-FFF2-40B4-BE49-F238E27FC236}">
                <a16:creationId xmlns:a16="http://schemas.microsoft.com/office/drawing/2014/main" id="{93F0DD2B-3478-4B88-81A5-1B1A47CFD820}"/>
              </a:ext>
            </a:extLst>
          </p:cNvPr>
          <p:cNvSpPr>
            <a:spLocks xmlns:a="http://schemas.openxmlformats.org/drawingml/2006/main" noGrp="1"/>
          </p:cNvSpPr>
          <p:nvPr/>
        </p:nvSpPr>
        <p:spPr>
          <a:xfrm xmlns:a="http://schemas.openxmlformats.org/drawingml/2006/main">
            <a:off x="7475220" y="1905000"/>
            <a:ext cx="1920240" cy="1838325"/>
          </a:xfrm>
          <a:prstGeom xmlns:a="http://schemas.openxmlformats.org/drawingml/2006/main" prst="rect">
            <a:avLst/>
          </a:prstGeom>
          <a:solidFill xmlns:a="http://schemas.openxmlformats.org/drawingml/2006/main">
            <a:srgbClr val="FFFFFF"/>
          </a:solidFill>
          <a:ln xmlns:a="http://schemas.openxmlformats.org/drawingml/2006/main" w="19050">
            <a:solidFill>
              <a:srgbClr val="12855B"/>
            </a:solidFill>
            <a:prstDash val="solid"/>
          </a:ln>
        </p:spPr>
      </p:sp>
      <p:sp>
        <p:nvSpPr>
          <p:cNvPr id="30" name="">
            <a:extLst xmlns:a="http://schemas.openxmlformats.org/drawingml/2006/main">
              <a:ext uri="{FF2B5EF4-FFF2-40B4-BE49-F238E27FC236}">
                <a16:creationId xmlns:a16="http://schemas.microsoft.com/office/drawing/2014/main" id="{2782F64E-074E-4901-A03B-850C6B7B8C3F}"/>
              </a:ext>
            </a:extLst>
          </p:cNvPr>
          <p:cNvSpPr>
            <a:spLocks xmlns:a="http://schemas.openxmlformats.org/drawingml/2006/main" noGrp="1"/>
          </p:cNvSpPr>
          <p:nvPr/>
        </p:nvSpPr>
        <p:spPr>
          <a:xfrm xmlns:a="http://schemas.openxmlformats.org/drawingml/2006/main">
            <a:off x="7475220" y="1905000"/>
            <a:ext cx="1920240" cy="47625"/>
          </a:xfrm>
          <a:prstGeom xmlns:a="http://schemas.openxmlformats.org/drawingml/2006/main" prst="rect">
            <a:avLst/>
          </a:prstGeom>
          <a:solidFill xmlns:a="http://schemas.openxmlformats.org/drawingml/2006/main">
            <a:srgbClr val="12855B"/>
          </a:solidFill>
          <a:ln xmlns:a="http://schemas.openxmlformats.org/drawingml/2006/main" w="0">
            <a:noFill/>
            <a:prstDash val="solid"/>
          </a:ln>
        </p:spPr>
      </p:sp>
      <p:sp>
        <p:nvSpPr>
          <p:cNvPr id="31" name="">
            <a:extLst xmlns:a="http://schemas.openxmlformats.org/drawingml/2006/main">
              <a:ext uri="{FF2B5EF4-FFF2-40B4-BE49-F238E27FC236}">
                <a16:creationId xmlns:a16="http://schemas.microsoft.com/office/drawing/2014/main" id="{B947EB7C-49C4-4553-91C4-AEC0FD92F727}"/>
              </a:ext>
            </a:extLst>
          </p:cNvPr>
          <p:cNvSpPr>
            <a:spLocks xmlns:a="http://schemas.openxmlformats.org/drawingml/2006/main" noGrp="1"/>
          </p:cNvSpPr>
          <p:nvPr/>
        </p:nvSpPr>
        <p:spPr>
          <a:xfrm xmlns:a="http://schemas.openxmlformats.org/drawingml/2006/main">
            <a:off x="7608570" y="2076450"/>
            <a:ext cx="247650" cy="2476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32" name="">
            <a:extLst xmlns:a="http://schemas.openxmlformats.org/drawingml/2006/main">
              <a:ext uri="{FF2B5EF4-FFF2-40B4-BE49-F238E27FC236}">
                <a16:creationId xmlns:a16="http://schemas.microsoft.com/office/drawing/2014/main" id="{FDE0E3E4-8FD3-41CE-A4EE-1F4A2EEAE2A8}"/>
              </a:ext>
            </a:extLst>
          </p:cNvPr>
          <p:cNvSpPr>
            <a:spLocks xmlns:a="http://schemas.openxmlformats.org/drawingml/2006/main" noGrp="1"/>
          </p:cNvSpPr>
          <p:nvPr/>
        </p:nvSpPr>
        <p:spPr>
          <a:xfrm xmlns:a="http://schemas.openxmlformats.org/drawingml/2006/main">
            <a:off x="7608570" y="2114550"/>
            <a:ext cx="24765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125" b="1">
                <a:solidFill>
                  <a:srgbClr val="FFFFFF"/>
                </a:solidFill>
                <a:latin typeface="Arial"/>
                <a:ea typeface="Arial"/>
                <a:cs typeface="Arial"/>
              </a:defRPr>
            </a:pPr>
            <a:r>
              <a:t>4</a:t>
            </a:r>
          </a:p>
        </p:txBody>
      </p:sp>
      <p:sp>
        <p:nvSpPr>
          <p:cNvPr id="33" name="">
            <a:extLst xmlns:a="http://schemas.openxmlformats.org/drawingml/2006/main">
              <a:ext uri="{FF2B5EF4-FFF2-40B4-BE49-F238E27FC236}">
                <a16:creationId xmlns:a16="http://schemas.microsoft.com/office/drawing/2014/main" id="{48DFB7C0-C582-4985-88E8-79B48B1B54A4}"/>
              </a:ext>
            </a:extLst>
          </p:cNvPr>
          <p:cNvSpPr>
            <a:spLocks xmlns:a="http://schemas.openxmlformats.org/drawingml/2006/main" noGrp="1"/>
          </p:cNvSpPr>
          <p:nvPr/>
        </p:nvSpPr>
        <p:spPr>
          <a:xfrm xmlns:a="http://schemas.openxmlformats.org/drawingml/2006/main">
            <a:off x="7608570" y="2400300"/>
            <a:ext cx="165354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0B6B47"/>
                </a:solidFill>
                <a:latin typeface="Arial"/>
                <a:ea typeface="Arial"/>
                <a:cs typeface="Arial"/>
              </a:defRPr>
            </a:pPr>
            <a:r>
              <a:t>Threshold</a:t>
            </a:r>
          </a:p>
        </p:txBody>
      </p:sp>
      <p:sp>
        <p:nvSpPr>
          <p:cNvPr id="34" name="">
            <a:extLst xmlns:a="http://schemas.openxmlformats.org/drawingml/2006/main">
              <a:ext uri="{FF2B5EF4-FFF2-40B4-BE49-F238E27FC236}">
                <a16:creationId xmlns:a16="http://schemas.microsoft.com/office/drawing/2014/main" id="{E05580E8-A655-43CC-9B9A-94B594D85F35}"/>
              </a:ext>
            </a:extLst>
          </p:cNvPr>
          <p:cNvSpPr>
            <a:spLocks xmlns:a="http://schemas.openxmlformats.org/drawingml/2006/main" noGrp="1"/>
          </p:cNvSpPr>
          <p:nvPr/>
        </p:nvSpPr>
        <p:spPr>
          <a:xfrm xmlns:a="http://schemas.openxmlformats.org/drawingml/2006/main">
            <a:off x="7608570" y="2705100"/>
            <a:ext cx="1653540" cy="8858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The trimmed bandgap sets every comparator threshold.</a:t>
            </a:r>
          </a:p>
        </p:txBody>
      </p:sp>
      <p:sp>
        <p:nvSpPr>
          <p:cNvPr id="35" name="">
            <a:extLst xmlns:a="http://schemas.openxmlformats.org/drawingml/2006/main">
              <a:ext uri="{FF2B5EF4-FFF2-40B4-BE49-F238E27FC236}">
                <a16:creationId xmlns:a16="http://schemas.microsoft.com/office/drawing/2014/main" id="{BCAA828B-DCA9-4DB7-AAAC-C3048FB1B2CE}"/>
              </a:ext>
            </a:extLst>
          </p:cNvPr>
          <p:cNvSpPr>
            <a:spLocks xmlns:a="http://schemas.openxmlformats.org/drawingml/2006/main" noGrp="1"/>
          </p:cNvSpPr>
          <p:nvPr/>
        </p:nvSpPr>
        <p:spPr>
          <a:xfrm xmlns:a="http://schemas.openxmlformats.org/drawingml/2006/main">
            <a:off x="9814560" y="1905000"/>
            <a:ext cx="1920240" cy="1838325"/>
          </a:xfrm>
          <a:prstGeom xmlns:a="http://schemas.openxmlformats.org/drawingml/2006/main" prst="rect">
            <a:avLst/>
          </a:prstGeom>
          <a:solidFill xmlns:a="http://schemas.openxmlformats.org/drawingml/2006/main">
            <a:srgbClr val="FFFFFF"/>
          </a:solidFill>
          <a:ln xmlns:a="http://schemas.openxmlformats.org/drawingml/2006/main" w="19050">
            <a:solidFill>
              <a:srgbClr val="C0392B"/>
            </a:solidFill>
            <a:prstDash val="solid"/>
          </a:ln>
        </p:spPr>
      </p:sp>
      <p:sp>
        <p:nvSpPr>
          <p:cNvPr id="36" name="">
            <a:extLst xmlns:a="http://schemas.openxmlformats.org/drawingml/2006/main">
              <a:ext uri="{FF2B5EF4-FFF2-40B4-BE49-F238E27FC236}">
                <a16:creationId xmlns:a16="http://schemas.microsoft.com/office/drawing/2014/main" id="{BABB475D-D1E2-4669-9441-D9C5A89A64CC}"/>
              </a:ext>
            </a:extLst>
          </p:cNvPr>
          <p:cNvSpPr>
            <a:spLocks xmlns:a="http://schemas.openxmlformats.org/drawingml/2006/main" noGrp="1"/>
          </p:cNvSpPr>
          <p:nvPr/>
        </p:nvSpPr>
        <p:spPr>
          <a:xfrm xmlns:a="http://schemas.openxmlformats.org/drawingml/2006/main">
            <a:off x="9814560" y="1905000"/>
            <a:ext cx="1920240" cy="47625"/>
          </a:xfrm>
          <a:prstGeom xmlns:a="http://schemas.openxmlformats.org/drawingml/2006/main" prst="rect">
            <a:avLst/>
          </a:prstGeom>
          <a:solidFill xmlns:a="http://schemas.openxmlformats.org/drawingml/2006/main">
            <a:srgbClr val="C0392B"/>
          </a:solidFill>
          <a:ln xmlns:a="http://schemas.openxmlformats.org/drawingml/2006/main" w="0">
            <a:noFill/>
            <a:prstDash val="solid"/>
          </a:ln>
        </p:spPr>
      </p:sp>
      <p:sp>
        <p:nvSpPr>
          <p:cNvPr id="37" name="">
            <a:extLst xmlns:a="http://schemas.openxmlformats.org/drawingml/2006/main">
              <a:ext uri="{FF2B5EF4-FFF2-40B4-BE49-F238E27FC236}">
                <a16:creationId xmlns:a16="http://schemas.microsoft.com/office/drawing/2014/main" id="{97A46E56-38EF-44C1-8E26-FD85A74F0A8C}"/>
              </a:ext>
            </a:extLst>
          </p:cNvPr>
          <p:cNvSpPr>
            <a:spLocks xmlns:a="http://schemas.openxmlformats.org/drawingml/2006/main" noGrp="1"/>
          </p:cNvSpPr>
          <p:nvPr/>
        </p:nvSpPr>
        <p:spPr>
          <a:xfrm xmlns:a="http://schemas.openxmlformats.org/drawingml/2006/main">
            <a:off x="9947910" y="2076450"/>
            <a:ext cx="247650" cy="2476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38" name="">
            <a:extLst xmlns:a="http://schemas.openxmlformats.org/drawingml/2006/main">
              <a:ext uri="{FF2B5EF4-FFF2-40B4-BE49-F238E27FC236}">
                <a16:creationId xmlns:a16="http://schemas.microsoft.com/office/drawing/2014/main" id="{8EAFA37E-9D46-4D50-864A-5501BCAF2514}"/>
              </a:ext>
            </a:extLst>
          </p:cNvPr>
          <p:cNvSpPr>
            <a:spLocks xmlns:a="http://schemas.openxmlformats.org/drawingml/2006/main" noGrp="1"/>
          </p:cNvSpPr>
          <p:nvPr/>
        </p:nvSpPr>
        <p:spPr>
          <a:xfrm xmlns:a="http://schemas.openxmlformats.org/drawingml/2006/main">
            <a:off x="9947910" y="2114550"/>
            <a:ext cx="24765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125" b="1">
                <a:solidFill>
                  <a:srgbClr val="FFFFFF"/>
                </a:solidFill>
                <a:latin typeface="Arial"/>
                <a:ea typeface="Arial"/>
                <a:cs typeface="Arial"/>
              </a:defRPr>
            </a:pPr>
            <a:r>
              <a:t>5</a:t>
            </a:r>
          </a:p>
        </p:txBody>
      </p:sp>
      <p:sp>
        <p:nvSpPr>
          <p:cNvPr id="39" name="">
            <a:extLst xmlns:a="http://schemas.openxmlformats.org/drawingml/2006/main">
              <a:ext uri="{FF2B5EF4-FFF2-40B4-BE49-F238E27FC236}">
                <a16:creationId xmlns:a16="http://schemas.microsoft.com/office/drawing/2014/main" id="{4C828967-7B42-4E39-8975-9A4F5126904A}"/>
              </a:ext>
            </a:extLst>
          </p:cNvPr>
          <p:cNvSpPr>
            <a:spLocks xmlns:a="http://schemas.openxmlformats.org/drawingml/2006/main" noGrp="1"/>
          </p:cNvSpPr>
          <p:nvPr/>
        </p:nvSpPr>
        <p:spPr>
          <a:xfrm xmlns:a="http://schemas.openxmlformats.org/drawingml/2006/main">
            <a:off x="9947910" y="2400300"/>
            <a:ext cx="165354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9F1D14"/>
                </a:solidFill>
                <a:latin typeface="Arial"/>
                <a:ea typeface="Arial"/>
                <a:cs typeface="Arial"/>
              </a:defRPr>
            </a:pPr>
            <a:r>
              <a:t>Watchdog</a:t>
            </a:r>
          </a:p>
        </p:txBody>
      </p:sp>
      <p:sp>
        <p:nvSpPr>
          <p:cNvPr id="40" name="">
            <a:extLst xmlns:a="http://schemas.openxmlformats.org/drawingml/2006/main">
              <a:ext uri="{FF2B5EF4-FFF2-40B4-BE49-F238E27FC236}">
                <a16:creationId xmlns:a16="http://schemas.microsoft.com/office/drawing/2014/main" id="{D09B6A50-F5D2-4144-93CD-BCB8C579A741}"/>
              </a:ext>
            </a:extLst>
          </p:cNvPr>
          <p:cNvSpPr>
            <a:spLocks xmlns:a="http://schemas.openxmlformats.org/drawingml/2006/main" noGrp="1"/>
          </p:cNvSpPr>
          <p:nvPr/>
        </p:nvSpPr>
        <p:spPr>
          <a:xfrm xmlns:a="http://schemas.openxmlformats.org/drawingml/2006/main">
            <a:off x="9947910" y="2705100"/>
            <a:ext cx="1653540" cy="8858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A missed or early watchdog kick times out to RESET_N.</a:t>
            </a:r>
          </a:p>
        </p:txBody>
      </p:sp>
      <p:sp>
        <p:nvSpPr>
          <p:cNvPr id="41" name="">
            <a:extLst xmlns:a="http://schemas.openxmlformats.org/drawingml/2006/main">
              <a:ext uri="{FF2B5EF4-FFF2-40B4-BE49-F238E27FC236}">
                <a16:creationId xmlns:a16="http://schemas.microsoft.com/office/drawing/2014/main" id="{7D4682DB-472A-4199-ACDD-EDCBE73E2BCC}"/>
              </a:ext>
            </a:extLst>
          </p:cNvPr>
          <p:cNvSpPr>
            <a:spLocks xmlns:a="http://schemas.openxmlformats.org/drawingml/2006/main" noGrp="1"/>
          </p:cNvSpPr>
          <p:nvPr/>
        </p:nvSpPr>
        <p:spPr>
          <a:xfrm xmlns:a="http://schemas.openxmlformats.org/drawingml/2006/main">
            <a:off x="7475220" y="1657350"/>
            <a:ext cx="425958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b="1">
                <a:solidFill>
                  <a:srgbClr val="0077A3"/>
                </a:solidFill>
                <a:latin typeface="Arial"/>
                <a:ea typeface="Arial"/>
                <a:cs typeface="Arial"/>
              </a:defRPr>
            </a:pPr>
            <a:r>
              <a:t>SUPPORTING PATHS INTO THE SAME LATCH AND RESET</a:t>
            </a:r>
          </a:p>
        </p:txBody>
      </p:sp>
      <p:sp>
        <p:nvSpPr>
          <p:cNvPr id="42" name="">
            <a:extLst xmlns:a="http://schemas.openxmlformats.org/drawingml/2006/main">
              <a:ext uri="{FF2B5EF4-FFF2-40B4-BE49-F238E27FC236}">
                <a16:creationId xmlns:a16="http://schemas.microsoft.com/office/drawing/2014/main" id="{1A89E1E9-7569-4825-ACEC-E99D4F14391C}"/>
              </a:ext>
            </a:extLst>
          </p:cNvPr>
          <p:cNvSpPr>
            <a:spLocks xmlns:a="http://schemas.openxmlformats.org/drawingml/2006/main" noGrp="1"/>
          </p:cNvSpPr>
          <p:nvPr/>
        </p:nvSpPr>
        <p:spPr>
          <a:xfrm xmlns:a="http://schemas.openxmlformats.org/drawingml/2006/main">
            <a:off x="457200" y="4067175"/>
            <a:ext cx="5524500" cy="1343025"/>
          </a:xfrm>
          <a:prstGeom xmlns:a="http://schemas.openxmlformats.org/drawingml/2006/main" prst="rect">
            <a:avLst/>
          </a:prstGeom>
          <a:solidFill xmlns:a="http://schemas.openxmlformats.org/drawingml/2006/main">
            <a:srgbClr val="F4F8FE"/>
          </a:solidFill>
          <a:ln xmlns:a="http://schemas.openxmlformats.org/drawingml/2006/main" w="9525">
            <a:solidFill>
              <a:srgbClr val="E2E8F0"/>
            </a:solidFill>
            <a:prstDash val="solid"/>
          </a:ln>
        </p:spPr>
      </p:sp>
      <p:sp>
        <p:nvSpPr>
          <p:cNvPr id="43" name="">
            <a:extLst xmlns:a="http://schemas.openxmlformats.org/drawingml/2006/main">
              <a:ext uri="{FF2B5EF4-FFF2-40B4-BE49-F238E27FC236}">
                <a16:creationId xmlns:a16="http://schemas.microsoft.com/office/drawing/2014/main" id="{4954AFF4-F723-400E-9B9E-8B855EF14391}"/>
              </a:ext>
            </a:extLst>
          </p:cNvPr>
          <p:cNvSpPr>
            <a:spLocks xmlns:a="http://schemas.openxmlformats.org/drawingml/2006/main" noGrp="1"/>
          </p:cNvSpPr>
          <p:nvPr/>
        </p:nvSpPr>
        <p:spPr>
          <a:xfrm xmlns:a="http://schemas.openxmlformats.org/drawingml/2006/main">
            <a:off x="457200" y="4067175"/>
            <a:ext cx="57150" cy="13430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44" name="">
            <a:extLst xmlns:a="http://schemas.openxmlformats.org/drawingml/2006/main">
              <a:ext uri="{FF2B5EF4-FFF2-40B4-BE49-F238E27FC236}">
                <a16:creationId xmlns:a16="http://schemas.microsoft.com/office/drawing/2014/main" id="{09482486-8B57-40C9-9E1D-CF7032283831}"/>
              </a:ext>
            </a:extLst>
          </p:cNvPr>
          <p:cNvSpPr>
            <a:spLocks xmlns:a="http://schemas.openxmlformats.org/drawingml/2006/main" noGrp="1"/>
          </p:cNvSpPr>
          <p:nvPr/>
        </p:nvSpPr>
        <p:spPr>
          <a:xfrm xmlns:a="http://schemas.openxmlformats.org/drawingml/2006/main">
            <a:off x="685800" y="4257675"/>
            <a:ext cx="5105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What the board sees</a:t>
            </a:r>
          </a:p>
        </p:txBody>
      </p:sp>
      <p:sp>
        <p:nvSpPr>
          <p:cNvPr id="45" name="">
            <a:extLst xmlns:a="http://schemas.openxmlformats.org/drawingml/2006/main">
              <a:ext uri="{FF2B5EF4-FFF2-40B4-BE49-F238E27FC236}">
                <a16:creationId xmlns:a16="http://schemas.microsoft.com/office/drawing/2014/main" id="{A6FC50AB-3C91-46D5-B3D9-47B2C6AB2692}"/>
              </a:ext>
            </a:extLst>
          </p:cNvPr>
          <p:cNvSpPr>
            <a:spLocks xmlns:a="http://schemas.openxmlformats.org/drawingml/2006/main" noGrp="1"/>
          </p:cNvSpPr>
          <p:nvPr/>
        </p:nvSpPr>
        <p:spPr>
          <a:xfrm xmlns:a="http://schemas.openxmlformats.org/drawingml/2006/main">
            <a:off x="685800" y="4600575"/>
            <a:ext cx="5067300" cy="6191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4B5563"/>
                </a:solidFill>
                <a:latin typeface="Arial"/>
                <a:ea typeface="Arial"/>
                <a:cs typeface="Arial"/>
              </a:defRPr>
            </a:pPr>
            <a:r>
              <a:t>FAULT_N asserts first, so the system knows why; RESET_N follows and holds for 200 ms after the fault.</a:t>
            </a:r>
          </a:p>
        </p:txBody>
      </p:sp>
      <p:sp>
        <p:nvSpPr>
          <p:cNvPr id="46" name="">
            <a:extLst xmlns:a="http://schemas.openxmlformats.org/drawingml/2006/main">
              <a:ext uri="{FF2B5EF4-FFF2-40B4-BE49-F238E27FC236}">
                <a16:creationId xmlns:a16="http://schemas.microsoft.com/office/drawing/2014/main" id="{C6D97243-F9B0-49FB-9C35-318D10BA885E}"/>
              </a:ext>
            </a:extLst>
          </p:cNvPr>
          <p:cNvSpPr>
            <a:spLocks xmlns:a="http://schemas.openxmlformats.org/drawingml/2006/main" noGrp="1"/>
          </p:cNvSpPr>
          <p:nvPr/>
        </p:nvSpPr>
        <p:spPr>
          <a:xfrm xmlns:a="http://schemas.openxmlformats.org/drawingml/2006/main">
            <a:off x="6210300" y="4067175"/>
            <a:ext cx="5524500" cy="1343025"/>
          </a:xfrm>
          <a:prstGeom xmlns:a="http://schemas.openxmlformats.org/drawingml/2006/main" prst="rect">
            <a:avLst/>
          </a:prstGeom>
          <a:solidFill xmlns:a="http://schemas.openxmlformats.org/drawingml/2006/main">
            <a:srgbClr val="F4F8FE"/>
          </a:solidFill>
          <a:ln xmlns:a="http://schemas.openxmlformats.org/drawingml/2006/main" w="9525">
            <a:solidFill>
              <a:srgbClr val="E2E8F0"/>
            </a:solidFill>
            <a:prstDash val="solid"/>
          </a:ln>
        </p:spPr>
      </p:sp>
      <p:sp>
        <p:nvSpPr>
          <p:cNvPr id="47" name="">
            <a:extLst xmlns:a="http://schemas.openxmlformats.org/drawingml/2006/main">
              <a:ext uri="{FF2B5EF4-FFF2-40B4-BE49-F238E27FC236}">
                <a16:creationId xmlns:a16="http://schemas.microsoft.com/office/drawing/2014/main" id="{19DF8319-1EB7-4659-A34D-C62291F63A69}"/>
              </a:ext>
            </a:extLst>
          </p:cNvPr>
          <p:cNvSpPr>
            <a:spLocks xmlns:a="http://schemas.openxmlformats.org/drawingml/2006/main" noGrp="1"/>
          </p:cNvSpPr>
          <p:nvPr/>
        </p:nvSpPr>
        <p:spPr>
          <a:xfrm xmlns:a="http://schemas.openxmlformats.org/drawingml/2006/main">
            <a:off x="6210300" y="4067175"/>
            <a:ext cx="57150" cy="13430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48" name="">
            <a:extLst xmlns:a="http://schemas.openxmlformats.org/drawingml/2006/main">
              <a:ext uri="{FF2B5EF4-FFF2-40B4-BE49-F238E27FC236}">
                <a16:creationId xmlns:a16="http://schemas.microsoft.com/office/drawing/2014/main" id="{8C83405A-83CE-47B3-B8C0-04037BFAF0FA}"/>
              </a:ext>
            </a:extLst>
          </p:cNvPr>
          <p:cNvSpPr>
            <a:spLocks xmlns:a="http://schemas.openxmlformats.org/drawingml/2006/main" noGrp="1"/>
          </p:cNvSpPr>
          <p:nvPr/>
        </p:nvSpPr>
        <p:spPr>
          <a:xfrm xmlns:a="http://schemas.openxmlformats.org/drawingml/2006/main">
            <a:off x="6438900" y="4257675"/>
            <a:ext cx="5105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What never reaches the latch</a:t>
            </a:r>
          </a:p>
        </p:txBody>
      </p:sp>
      <p:sp>
        <p:nvSpPr>
          <p:cNvPr id="49" name="">
            <a:extLst xmlns:a="http://schemas.openxmlformats.org/drawingml/2006/main">
              <a:ext uri="{FF2B5EF4-FFF2-40B4-BE49-F238E27FC236}">
                <a16:creationId xmlns:a16="http://schemas.microsoft.com/office/drawing/2014/main" id="{2C0F1FE4-242F-40FE-A6EF-5788A2DC8CED}"/>
              </a:ext>
            </a:extLst>
          </p:cNvPr>
          <p:cNvSpPr>
            <a:spLocks xmlns:a="http://schemas.openxmlformats.org/drawingml/2006/main" noGrp="1"/>
          </p:cNvSpPr>
          <p:nvPr/>
        </p:nvSpPr>
        <p:spPr>
          <a:xfrm xmlns:a="http://schemas.openxmlformats.org/drawingml/2006/main">
            <a:off x="6438900" y="4600575"/>
            <a:ext cx="5067300" cy="6191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4B5563"/>
                </a:solidFill>
                <a:latin typeface="Arial"/>
                <a:ea typeface="Arial"/>
                <a:cs typeface="Arial"/>
              </a:defRPr>
            </a:pPr>
            <a:r>
              <a:t>A converter spike shorter than the 8 µs deglitch window is filtered before the fault matrix sees it.</a:t>
            </a:r>
          </a:p>
        </p:txBody>
      </p:sp>
      <p:sp>
        <p:nvSpPr>
          <p:cNvPr id="50" name="">
            <a:extLst xmlns:a="http://schemas.openxmlformats.org/drawingml/2006/main">
              <a:ext uri="{FF2B5EF4-FFF2-40B4-BE49-F238E27FC236}">
                <a16:creationId xmlns:a16="http://schemas.microsoft.com/office/drawing/2014/main" id="{63F53648-EAE2-419F-BF2E-4A48FAB991AC}"/>
              </a:ext>
            </a:extLst>
          </p:cNvPr>
          <p:cNvSpPr>
            <a:spLocks xmlns:a="http://schemas.openxmlformats.org/drawingml/2006/main" noGrp="1"/>
          </p:cNvSpPr>
          <p:nvPr/>
        </p:nvSpPr>
        <p:spPr>
          <a:xfrm xmlns:a="http://schemas.openxmlformats.org/drawingml/2006/main">
            <a:off x="457200" y="62103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 SKU-6 Architecture Guide, "Key Data Flows" markers 1 to 5; product specification block note.</a:t>
            </a:r>
          </a:p>
        </p:txBody>
      </p:sp>
    </p:spTree>
    <p:extLst>
      <p:ext uri="{BB962C8B-B14F-4D97-AF65-F5344CB8AC3E}">
        <p14:creationId xmlns:p14="http://schemas.microsoft.com/office/powerpoint/2010/main" val="1305409469"/>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57" name="">
            <a:extLst xmlns:a="http://schemas.openxmlformats.org/drawingml/2006/main">
              <a:ext uri="{FF2B5EF4-FFF2-40B4-BE49-F238E27FC236}">
                <a16:creationId xmlns:a16="http://schemas.microsoft.com/office/drawing/2014/main" id="{7EE220D2-8E75-4FD9-BF04-28BE4551E80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4298695-6257-4353-92B0-BED4F8BDA451}"/>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07 · ARCHITECTURE TARGETS</a:t>
            </a:r>
          </a:p>
        </p:txBody>
      </p:sp>
      <p:sp>
        <p:nvSpPr>
          <p:cNvPr id="3" name="">
            <a:extLst xmlns:a="http://schemas.openxmlformats.org/drawingml/2006/main">
              <a:ext uri="{FF2B5EF4-FFF2-40B4-BE49-F238E27FC236}">
                <a16:creationId xmlns:a16="http://schemas.microsoft.com/office/drawing/2014/main" id="{79D1A767-CC19-4C32-A92B-EE8A8D614F5F}"/>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Every figure here is a target, not a measurement</a:t>
            </a:r>
          </a:p>
        </p:txBody>
      </p:sp>
      <p:sp>
        <p:nvSpPr>
          <p:cNvPr id="4" name="">
            <a:extLst xmlns:a="http://schemas.openxmlformats.org/drawingml/2006/main">
              <a:ext uri="{FF2B5EF4-FFF2-40B4-BE49-F238E27FC236}">
                <a16:creationId xmlns:a16="http://schemas.microsoft.com/office/drawing/2014/main" id="{5DF4AB2A-DEBC-4FB0-9AFF-16FDD7539774}"/>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Architecture targets from the product specification. No SKU-6 silicon has been measured.</a:t>
            </a:r>
          </a:p>
        </p:txBody>
      </p:sp>
      <p:sp>
        <p:nvSpPr>
          <p:cNvPr id="5" name="">
            <a:extLst xmlns:a="http://schemas.openxmlformats.org/drawingml/2006/main">
              <a:ext uri="{FF2B5EF4-FFF2-40B4-BE49-F238E27FC236}">
                <a16:creationId xmlns:a16="http://schemas.microsoft.com/office/drawing/2014/main" id="{DAD61B14-0724-409E-83F7-028152B292AC}"/>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C41C6D4-06D5-4713-8F2B-BC847B512274}"/>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C697370-65BA-41C8-A726-4297230AE5BB}"/>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SKU-6 QUAD-RAIL VOLTAGE SUPERVISOR  ·  ARCHITECTURE TARGETS, PRE-SILICON  ·  OCTOBER 2026</a:t>
            </a:r>
          </a:p>
        </p:txBody>
      </p:sp>
      <p:sp>
        <p:nvSpPr>
          <p:cNvPr id="8" name="">
            <a:extLst xmlns:a="http://schemas.openxmlformats.org/drawingml/2006/main">
              <a:ext uri="{FF2B5EF4-FFF2-40B4-BE49-F238E27FC236}">
                <a16:creationId xmlns:a16="http://schemas.microsoft.com/office/drawing/2014/main" id="{CA7728F6-B309-4D13-87EA-9AF3377B5FBC}"/>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08</a:t>
            </a:r>
          </a:p>
        </p:txBody>
      </p:sp>
      <p:sp>
        <p:nvSpPr>
          <p:cNvPr id="9" name="">
            <a:extLst xmlns:a="http://schemas.openxmlformats.org/drawingml/2006/main">
              <a:ext uri="{FF2B5EF4-FFF2-40B4-BE49-F238E27FC236}">
                <a16:creationId xmlns:a16="http://schemas.microsoft.com/office/drawing/2014/main" id="{8656C3D3-A040-44FA-8649-42AB0FCB38E6}"/>
              </a:ext>
            </a:extLst>
          </p:cNvPr>
          <p:cNvSpPr>
            <a:spLocks xmlns:a="http://schemas.openxmlformats.org/drawingml/2006/main" noGrp="1"/>
          </p:cNvSpPr>
          <p:nvPr/>
        </p:nvSpPr>
        <p:spPr>
          <a:xfrm xmlns:a="http://schemas.openxmlformats.org/drawingml/2006/main">
            <a:off x="457200" y="1600200"/>
            <a:ext cx="11277600" cy="36195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A04278E-A025-4320-921E-FA00384021BC}"/>
              </a:ext>
            </a:extLst>
          </p:cNvPr>
          <p:cNvSpPr>
            <a:spLocks xmlns:a="http://schemas.openxmlformats.org/drawingml/2006/main" noGrp="1"/>
          </p:cNvSpPr>
          <p:nvPr/>
        </p:nvSpPr>
        <p:spPr>
          <a:xfrm xmlns:a="http://schemas.openxmlformats.org/drawingml/2006/main">
            <a:off x="590550" y="1695450"/>
            <a:ext cx="21907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PARAMETER</a:t>
            </a:r>
          </a:p>
        </p:txBody>
      </p:sp>
      <p:sp>
        <p:nvSpPr>
          <p:cNvPr id="11" name="">
            <a:extLst xmlns:a="http://schemas.openxmlformats.org/drawingml/2006/main">
              <a:ext uri="{FF2B5EF4-FFF2-40B4-BE49-F238E27FC236}">
                <a16:creationId xmlns:a16="http://schemas.microsoft.com/office/drawing/2014/main" id="{1A0067D5-2842-471F-AE39-128E37A1C7B7}"/>
              </a:ext>
            </a:extLst>
          </p:cNvPr>
          <p:cNvSpPr>
            <a:spLocks xmlns:a="http://schemas.openxmlformats.org/drawingml/2006/main" noGrp="1"/>
          </p:cNvSpPr>
          <p:nvPr/>
        </p:nvSpPr>
        <p:spPr>
          <a:xfrm xmlns:a="http://schemas.openxmlformats.org/drawingml/2006/main">
            <a:off x="2971800" y="1695450"/>
            <a:ext cx="71818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ARCHITECTURE TARGET</a:t>
            </a:r>
          </a:p>
        </p:txBody>
      </p:sp>
      <p:sp>
        <p:nvSpPr>
          <p:cNvPr id="12" name="">
            <a:extLst xmlns:a="http://schemas.openxmlformats.org/drawingml/2006/main">
              <a:ext uri="{FF2B5EF4-FFF2-40B4-BE49-F238E27FC236}">
                <a16:creationId xmlns:a16="http://schemas.microsoft.com/office/drawing/2014/main" id="{A4C3C032-A824-4C51-B883-F96E6D8B08C3}"/>
              </a:ext>
            </a:extLst>
          </p:cNvPr>
          <p:cNvSpPr>
            <a:spLocks xmlns:a="http://schemas.openxmlformats.org/drawingml/2006/main" noGrp="1"/>
          </p:cNvSpPr>
          <p:nvPr/>
        </p:nvSpPr>
        <p:spPr>
          <a:xfrm xmlns:a="http://schemas.openxmlformats.org/drawingml/2006/main">
            <a:off x="10344150" y="1695450"/>
            <a:ext cx="13335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STATUS</a:t>
            </a:r>
          </a:p>
        </p:txBody>
      </p:sp>
      <p:sp>
        <p:nvSpPr>
          <p:cNvPr id="13" name="">
            <a:extLst xmlns:a="http://schemas.openxmlformats.org/drawingml/2006/main">
              <a:ext uri="{FF2B5EF4-FFF2-40B4-BE49-F238E27FC236}">
                <a16:creationId xmlns:a16="http://schemas.microsoft.com/office/drawing/2014/main" id="{CBEA02D6-0BFB-4CB3-8E56-AE3970959F76}"/>
              </a:ext>
            </a:extLst>
          </p:cNvPr>
          <p:cNvSpPr>
            <a:spLocks xmlns:a="http://schemas.openxmlformats.org/drawingml/2006/main" noGrp="1"/>
          </p:cNvSpPr>
          <p:nvPr/>
        </p:nvSpPr>
        <p:spPr>
          <a:xfrm xmlns:a="http://schemas.openxmlformats.org/drawingml/2006/main">
            <a:off x="457200" y="1962150"/>
            <a:ext cx="11277600" cy="3429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BDCA49D4-E901-43F7-BBF0-A7382C549A1F}"/>
              </a:ext>
            </a:extLst>
          </p:cNvPr>
          <p:cNvSpPr>
            <a:spLocks xmlns:a="http://schemas.openxmlformats.org/drawingml/2006/main" noGrp="1"/>
          </p:cNvSpPr>
          <p:nvPr/>
        </p:nvSpPr>
        <p:spPr>
          <a:xfrm xmlns:a="http://schemas.openxmlformats.org/drawingml/2006/main">
            <a:off x="10344150" y="2019300"/>
            <a:ext cx="800100" cy="228600"/>
          </a:xfrm>
          <a:prstGeom xmlns:a="http://schemas.openxmlformats.org/drawingml/2006/main" prst="rect">
            <a:avLst/>
          </a:prstGeom>
          <a:solidFill xmlns:a="http://schemas.openxmlformats.org/drawingml/2006/main">
            <a:srgbClr val="FEF3E2"/>
          </a:solidFill>
          <a:ln xmlns:a="http://schemas.openxmlformats.org/drawingml/2006/main" w="9525">
            <a:solidFill>
              <a:srgbClr val="D97706"/>
            </a:solidFill>
            <a:prstDash val="solid"/>
          </a:ln>
        </p:spPr>
      </p:sp>
      <p:sp>
        <p:nvSpPr>
          <p:cNvPr id="15" name="">
            <a:extLst xmlns:a="http://schemas.openxmlformats.org/drawingml/2006/main">
              <a:ext uri="{FF2B5EF4-FFF2-40B4-BE49-F238E27FC236}">
                <a16:creationId xmlns:a16="http://schemas.microsoft.com/office/drawing/2014/main" id="{7B1D0BFF-AF00-4B3B-8E54-3A3AA364E6BF}"/>
              </a:ext>
            </a:extLst>
          </p:cNvPr>
          <p:cNvSpPr>
            <a:spLocks xmlns:a="http://schemas.openxmlformats.org/drawingml/2006/main" noGrp="1"/>
          </p:cNvSpPr>
          <p:nvPr/>
        </p:nvSpPr>
        <p:spPr>
          <a:xfrm xmlns:a="http://schemas.openxmlformats.org/drawingml/2006/main">
            <a:off x="590550" y="2028825"/>
            <a:ext cx="21145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Process</a:t>
            </a:r>
          </a:p>
        </p:txBody>
      </p:sp>
      <p:sp>
        <p:nvSpPr>
          <p:cNvPr id="16" name="">
            <a:extLst xmlns:a="http://schemas.openxmlformats.org/drawingml/2006/main">
              <a:ext uri="{FF2B5EF4-FFF2-40B4-BE49-F238E27FC236}">
                <a16:creationId xmlns:a16="http://schemas.microsoft.com/office/drawing/2014/main" id="{E2D6783C-31B7-417D-AE48-C1F2B6AEC31B}"/>
              </a:ext>
            </a:extLst>
          </p:cNvPr>
          <p:cNvSpPr>
            <a:spLocks xmlns:a="http://schemas.openxmlformats.org/drawingml/2006/main" noGrp="1"/>
          </p:cNvSpPr>
          <p:nvPr/>
        </p:nvSpPr>
        <p:spPr>
          <a:xfrm xmlns:a="http://schemas.openxmlformats.org/drawingml/2006/main">
            <a:off x="2971800" y="2028825"/>
            <a:ext cx="71056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130 nm CMOS prototype, 180 nm production</a:t>
            </a:r>
          </a:p>
        </p:txBody>
      </p:sp>
      <p:sp>
        <p:nvSpPr>
          <p:cNvPr id="17" name="">
            <a:extLst xmlns:a="http://schemas.openxmlformats.org/drawingml/2006/main">
              <a:ext uri="{FF2B5EF4-FFF2-40B4-BE49-F238E27FC236}">
                <a16:creationId xmlns:a16="http://schemas.microsoft.com/office/drawing/2014/main" id="{4D7DE84F-4681-4407-90BD-D6CAEBADB3AC}"/>
              </a:ext>
            </a:extLst>
          </p:cNvPr>
          <p:cNvSpPr>
            <a:spLocks xmlns:a="http://schemas.openxmlformats.org/drawingml/2006/main" noGrp="1"/>
          </p:cNvSpPr>
          <p:nvPr/>
        </p:nvSpPr>
        <p:spPr>
          <a:xfrm xmlns:a="http://schemas.openxmlformats.org/drawingml/2006/main">
            <a:off x="10344150" y="2057400"/>
            <a:ext cx="8001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00" b="1">
                <a:solidFill>
                  <a:srgbClr val="8A4B08"/>
                </a:solidFill>
                <a:latin typeface="Arial"/>
                <a:ea typeface="Arial"/>
                <a:cs typeface="Arial"/>
              </a:defRPr>
            </a:pPr>
            <a:r>
              <a:t>TARGET</a:t>
            </a:r>
          </a:p>
        </p:txBody>
      </p:sp>
      <p:sp>
        <p:nvSpPr>
          <p:cNvPr id="18" name="">
            <a:extLst xmlns:a="http://schemas.openxmlformats.org/drawingml/2006/main">
              <a:ext uri="{FF2B5EF4-FFF2-40B4-BE49-F238E27FC236}">
                <a16:creationId xmlns:a16="http://schemas.microsoft.com/office/drawing/2014/main" id="{27F74A8F-EF95-49C8-AF5F-3A3B01217329}"/>
              </a:ext>
            </a:extLst>
          </p:cNvPr>
          <p:cNvSpPr>
            <a:spLocks xmlns:a="http://schemas.openxmlformats.org/drawingml/2006/main" noGrp="1"/>
          </p:cNvSpPr>
          <p:nvPr/>
        </p:nvSpPr>
        <p:spPr>
          <a:xfrm xmlns:a="http://schemas.openxmlformats.org/drawingml/2006/main">
            <a:off x="457200" y="2305050"/>
            <a:ext cx="11277600" cy="3429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19" name="">
            <a:extLst xmlns:a="http://schemas.openxmlformats.org/drawingml/2006/main">
              <a:ext uri="{FF2B5EF4-FFF2-40B4-BE49-F238E27FC236}">
                <a16:creationId xmlns:a16="http://schemas.microsoft.com/office/drawing/2014/main" id="{B69866F3-C305-44F7-82A6-27EBF7148E7A}"/>
              </a:ext>
            </a:extLst>
          </p:cNvPr>
          <p:cNvSpPr>
            <a:spLocks xmlns:a="http://schemas.openxmlformats.org/drawingml/2006/main" noGrp="1"/>
          </p:cNvSpPr>
          <p:nvPr/>
        </p:nvSpPr>
        <p:spPr>
          <a:xfrm xmlns:a="http://schemas.openxmlformats.org/drawingml/2006/main">
            <a:off x="10344150" y="2362200"/>
            <a:ext cx="800100" cy="228600"/>
          </a:xfrm>
          <a:prstGeom xmlns:a="http://schemas.openxmlformats.org/drawingml/2006/main" prst="rect">
            <a:avLst/>
          </a:prstGeom>
          <a:solidFill xmlns:a="http://schemas.openxmlformats.org/drawingml/2006/main">
            <a:srgbClr val="FEF3E2"/>
          </a:solidFill>
          <a:ln xmlns:a="http://schemas.openxmlformats.org/drawingml/2006/main" w="9525">
            <a:solidFill>
              <a:srgbClr val="D97706"/>
            </a:solidFill>
            <a:prstDash val="solid"/>
          </a:ln>
        </p:spPr>
      </p:sp>
      <p:sp>
        <p:nvSpPr>
          <p:cNvPr id="20" name="">
            <a:extLst xmlns:a="http://schemas.openxmlformats.org/drawingml/2006/main">
              <a:ext uri="{FF2B5EF4-FFF2-40B4-BE49-F238E27FC236}">
                <a16:creationId xmlns:a16="http://schemas.microsoft.com/office/drawing/2014/main" id="{A000441D-46B4-4E73-8BED-575412056FE2}"/>
              </a:ext>
            </a:extLst>
          </p:cNvPr>
          <p:cNvSpPr>
            <a:spLocks xmlns:a="http://schemas.openxmlformats.org/drawingml/2006/main" noGrp="1"/>
          </p:cNvSpPr>
          <p:nvPr/>
        </p:nvSpPr>
        <p:spPr>
          <a:xfrm xmlns:a="http://schemas.openxmlformats.org/drawingml/2006/main">
            <a:off x="590550" y="2371725"/>
            <a:ext cx="21145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Rails</a:t>
            </a:r>
          </a:p>
        </p:txBody>
      </p:sp>
      <p:sp>
        <p:nvSpPr>
          <p:cNvPr id="21" name="">
            <a:extLst xmlns:a="http://schemas.openxmlformats.org/drawingml/2006/main">
              <a:ext uri="{FF2B5EF4-FFF2-40B4-BE49-F238E27FC236}">
                <a16:creationId xmlns:a16="http://schemas.microsoft.com/office/drawing/2014/main" id="{20849491-3DF8-4A19-B847-79D215716829}"/>
              </a:ext>
            </a:extLst>
          </p:cNvPr>
          <p:cNvSpPr>
            <a:spLocks xmlns:a="http://schemas.openxmlformats.org/drawingml/2006/main" noGrp="1"/>
          </p:cNvSpPr>
          <p:nvPr/>
        </p:nvSpPr>
        <p:spPr>
          <a:xfrm xmlns:a="http://schemas.openxmlformats.org/drawingml/2006/main">
            <a:off x="2971800" y="2371725"/>
            <a:ext cx="71056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5.0, 3.3, 1.8 and 1.2/0.9 V adjustable</a:t>
            </a:r>
          </a:p>
        </p:txBody>
      </p:sp>
      <p:sp>
        <p:nvSpPr>
          <p:cNvPr id="22" name="">
            <a:extLst xmlns:a="http://schemas.openxmlformats.org/drawingml/2006/main">
              <a:ext uri="{FF2B5EF4-FFF2-40B4-BE49-F238E27FC236}">
                <a16:creationId xmlns:a16="http://schemas.microsoft.com/office/drawing/2014/main" id="{93F27D3F-C142-461F-A2A6-4F2DAD9B3D19}"/>
              </a:ext>
            </a:extLst>
          </p:cNvPr>
          <p:cNvSpPr>
            <a:spLocks xmlns:a="http://schemas.openxmlformats.org/drawingml/2006/main" noGrp="1"/>
          </p:cNvSpPr>
          <p:nvPr/>
        </p:nvSpPr>
        <p:spPr>
          <a:xfrm xmlns:a="http://schemas.openxmlformats.org/drawingml/2006/main">
            <a:off x="10344150" y="2400300"/>
            <a:ext cx="8001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00" b="1">
                <a:solidFill>
                  <a:srgbClr val="8A4B08"/>
                </a:solidFill>
                <a:latin typeface="Arial"/>
                <a:ea typeface="Arial"/>
                <a:cs typeface="Arial"/>
              </a:defRPr>
            </a:pPr>
            <a:r>
              <a:t>TARGET</a:t>
            </a:r>
          </a:p>
        </p:txBody>
      </p:sp>
      <p:sp>
        <p:nvSpPr>
          <p:cNvPr id="23" name="">
            <a:extLst xmlns:a="http://schemas.openxmlformats.org/drawingml/2006/main">
              <a:ext uri="{FF2B5EF4-FFF2-40B4-BE49-F238E27FC236}">
                <a16:creationId xmlns:a16="http://schemas.microsoft.com/office/drawing/2014/main" id="{43224A7E-8028-46E4-B7BC-09054821E859}"/>
              </a:ext>
            </a:extLst>
          </p:cNvPr>
          <p:cNvSpPr>
            <a:spLocks xmlns:a="http://schemas.openxmlformats.org/drawingml/2006/main" noGrp="1"/>
          </p:cNvSpPr>
          <p:nvPr/>
        </p:nvSpPr>
        <p:spPr>
          <a:xfrm xmlns:a="http://schemas.openxmlformats.org/drawingml/2006/main">
            <a:off x="457200" y="2647950"/>
            <a:ext cx="11277600" cy="3429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24" name="">
            <a:extLst xmlns:a="http://schemas.openxmlformats.org/drawingml/2006/main">
              <a:ext uri="{FF2B5EF4-FFF2-40B4-BE49-F238E27FC236}">
                <a16:creationId xmlns:a16="http://schemas.microsoft.com/office/drawing/2014/main" id="{59275663-AA55-4F97-8743-159C50525EAA}"/>
              </a:ext>
            </a:extLst>
          </p:cNvPr>
          <p:cNvSpPr>
            <a:spLocks xmlns:a="http://schemas.openxmlformats.org/drawingml/2006/main" noGrp="1"/>
          </p:cNvSpPr>
          <p:nvPr/>
        </p:nvSpPr>
        <p:spPr>
          <a:xfrm xmlns:a="http://schemas.openxmlformats.org/drawingml/2006/main">
            <a:off x="10344150" y="2705100"/>
            <a:ext cx="800100" cy="228600"/>
          </a:xfrm>
          <a:prstGeom xmlns:a="http://schemas.openxmlformats.org/drawingml/2006/main" prst="rect">
            <a:avLst/>
          </a:prstGeom>
          <a:solidFill xmlns:a="http://schemas.openxmlformats.org/drawingml/2006/main">
            <a:srgbClr val="FEF3E2"/>
          </a:solidFill>
          <a:ln xmlns:a="http://schemas.openxmlformats.org/drawingml/2006/main" w="9525">
            <a:solidFill>
              <a:srgbClr val="D97706"/>
            </a:solidFill>
            <a:prstDash val="solid"/>
          </a:ln>
        </p:spPr>
      </p:sp>
      <p:sp>
        <p:nvSpPr>
          <p:cNvPr id="25" name="">
            <a:extLst xmlns:a="http://schemas.openxmlformats.org/drawingml/2006/main">
              <a:ext uri="{FF2B5EF4-FFF2-40B4-BE49-F238E27FC236}">
                <a16:creationId xmlns:a16="http://schemas.microsoft.com/office/drawing/2014/main" id="{13FC9A30-79B3-420F-8819-A6D18C6C4F68}"/>
              </a:ext>
            </a:extLst>
          </p:cNvPr>
          <p:cNvSpPr>
            <a:spLocks xmlns:a="http://schemas.openxmlformats.org/drawingml/2006/main" noGrp="1"/>
          </p:cNvSpPr>
          <p:nvPr/>
        </p:nvSpPr>
        <p:spPr>
          <a:xfrm xmlns:a="http://schemas.openxmlformats.org/drawingml/2006/main">
            <a:off x="590550" y="2714625"/>
            <a:ext cx="21145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Comparator offset</a:t>
            </a:r>
          </a:p>
        </p:txBody>
      </p:sp>
      <p:sp>
        <p:nvSpPr>
          <p:cNvPr id="26" name="">
            <a:extLst xmlns:a="http://schemas.openxmlformats.org/drawingml/2006/main">
              <a:ext uri="{FF2B5EF4-FFF2-40B4-BE49-F238E27FC236}">
                <a16:creationId xmlns:a16="http://schemas.microsoft.com/office/drawing/2014/main" id="{9B1F8F85-7B67-41DB-ADC4-B58F34823187}"/>
              </a:ext>
            </a:extLst>
          </p:cNvPr>
          <p:cNvSpPr>
            <a:spLocks xmlns:a="http://schemas.openxmlformats.org/drawingml/2006/main" noGrp="1"/>
          </p:cNvSpPr>
          <p:nvPr/>
        </p:nvSpPr>
        <p:spPr>
          <a:xfrm xmlns:a="http://schemas.openxmlformats.org/drawingml/2006/main">
            <a:off x="2971800" y="2714625"/>
            <a:ext cx="71056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Under 500 µV, chopper stabilised</a:t>
            </a:r>
          </a:p>
        </p:txBody>
      </p:sp>
      <p:sp>
        <p:nvSpPr>
          <p:cNvPr id="27" name="">
            <a:extLst xmlns:a="http://schemas.openxmlformats.org/drawingml/2006/main">
              <a:ext uri="{FF2B5EF4-FFF2-40B4-BE49-F238E27FC236}">
                <a16:creationId xmlns:a16="http://schemas.microsoft.com/office/drawing/2014/main" id="{88875A77-D525-402D-A9BD-8EE970A9EB96}"/>
              </a:ext>
            </a:extLst>
          </p:cNvPr>
          <p:cNvSpPr>
            <a:spLocks xmlns:a="http://schemas.openxmlformats.org/drawingml/2006/main" noGrp="1"/>
          </p:cNvSpPr>
          <p:nvPr/>
        </p:nvSpPr>
        <p:spPr>
          <a:xfrm xmlns:a="http://schemas.openxmlformats.org/drawingml/2006/main">
            <a:off x="10344150" y="2743200"/>
            <a:ext cx="8001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00" b="1">
                <a:solidFill>
                  <a:srgbClr val="8A4B08"/>
                </a:solidFill>
                <a:latin typeface="Arial"/>
                <a:ea typeface="Arial"/>
                <a:cs typeface="Arial"/>
              </a:defRPr>
            </a:pPr>
            <a:r>
              <a:t>TARGET</a:t>
            </a:r>
          </a:p>
        </p:txBody>
      </p:sp>
      <p:sp>
        <p:nvSpPr>
          <p:cNvPr id="28" name="">
            <a:extLst xmlns:a="http://schemas.openxmlformats.org/drawingml/2006/main">
              <a:ext uri="{FF2B5EF4-FFF2-40B4-BE49-F238E27FC236}">
                <a16:creationId xmlns:a16="http://schemas.microsoft.com/office/drawing/2014/main" id="{90E3E5ED-98FE-4A12-A904-B0B857EBA9B0}"/>
              </a:ext>
            </a:extLst>
          </p:cNvPr>
          <p:cNvSpPr>
            <a:spLocks xmlns:a="http://schemas.openxmlformats.org/drawingml/2006/main" noGrp="1"/>
          </p:cNvSpPr>
          <p:nvPr/>
        </p:nvSpPr>
        <p:spPr>
          <a:xfrm xmlns:a="http://schemas.openxmlformats.org/drawingml/2006/main">
            <a:off x="457200" y="2990850"/>
            <a:ext cx="11277600" cy="3429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29" name="">
            <a:extLst xmlns:a="http://schemas.openxmlformats.org/drawingml/2006/main">
              <a:ext uri="{FF2B5EF4-FFF2-40B4-BE49-F238E27FC236}">
                <a16:creationId xmlns:a16="http://schemas.microsoft.com/office/drawing/2014/main" id="{EE9E7ECA-511E-41AB-A901-6D9443ED38FC}"/>
              </a:ext>
            </a:extLst>
          </p:cNvPr>
          <p:cNvSpPr>
            <a:spLocks xmlns:a="http://schemas.openxmlformats.org/drawingml/2006/main" noGrp="1"/>
          </p:cNvSpPr>
          <p:nvPr/>
        </p:nvSpPr>
        <p:spPr>
          <a:xfrm xmlns:a="http://schemas.openxmlformats.org/drawingml/2006/main">
            <a:off x="10344150" y="3048000"/>
            <a:ext cx="800100" cy="228600"/>
          </a:xfrm>
          <a:prstGeom xmlns:a="http://schemas.openxmlformats.org/drawingml/2006/main" prst="rect">
            <a:avLst/>
          </a:prstGeom>
          <a:solidFill xmlns:a="http://schemas.openxmlformats.org/drawingml/2006/main">
            <a:srgbClr val="FEF3E2"/>
          </a:solidFill>
          <a:ln xmlns:a="http://schemas.openxmlformats.org/drawingml/2006/main" w="9525">
            <a:solidFill>
              <a:srgbClr val="D97706"/>
            </a:solidFill>
            <a:prstDash val="solid"/>
          </a:ln>
        </p:spPr>
      </p:sp>
      <p:sp>
        <p:nvSpPr>
          <p:cNvPr id="30" name="">
            <a:extLst xmlns:a="http://schemas.openxmlformats.org/drawingml/2006/main">
              <a:ext uri="{FF2B5EF4-FFF2-40B4-BE49-F238E27FC236}">
                <a16:creationId xmlns:a16="http://schemas.microsoft.com/office/drawing/2014/main" id="{4567196D-5C43-4588-8E15-54309090A385}"/>
              </a:ext>
            </a:extLst>
          </p:cNvPr>
          <p:cNvSpPr>
            <a:spLocks xmlns:a="http://schemas.openxmlformats.org/drawingml/2006/main" noGrp="1"/>
          </p:cNvSpPr>
          <p:nvPr/>
        </p:nvSpPr>
        <p:spPr>
          <a:xfrm xmlns:a="http://schemas.openxmlformats.org/drawingml/2006/main">
            <a:off x="590550" y="3057525"/>
            <a:ext cx="21145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Threshold network</a:t>
            </a:r>
          </a:p>
        </p:txBody>
      </p:sp>
      <p:sp>
        <p:nvSpPr>
          <p:cNvPr id="31" name="">
            <a:extLst xmlns:a="http://schemas.openxmlformats.org/drawingml/2006/main">
              <a:ext uri="{FF2B5EF4-FFF2-40B4-BE49-F238E27FC236}">
                <a16:creationId xmlns:a16="http://schemas.microsoft.com/office/drawing/2014/main" id="{B31369BF-889F-4710-BA9E-AC17423D09C7}"/>
              </a:ext>
            </a:extLst>
          </p:cNvPr>
          <p:cNvSpPr>
            <a:spLocks xmlns:a="http://schemas.openxmlformats.org/drawingml/2006/main" noGrp="1"/>
          </p:cNvSpPr>
          <p:nvPr/>
        </p:nvSpPr>
        <p:spPr>
          <a:xfrm xmlns:a="http://schemas.openxmlformats.org/drawingml/2006/main">
            <a:off x="2971800" y="3057525"/>
            <a:ext cx="71056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0.1%-matched polysilicon, OTP trim</a:t>
            </a:r>
          </a:p>
        </p:txBody>
      </p:sp>
      <p:sp>
        <p:nvSpPr>
          <p:cNvPr id="32" name="">
            <a:extLst xmlns:a="http://schemas.openxmlformats.org/drawingml/2006/main">
              <a:ext uri="{FF2B5EF4-FFF2-40B4-BE49-F238E27FC236}">
                <a16:creationId xmlns:a16="http://schemas.microsoft.com/office/drawing/2014/main" id="{14A1B119-D8AA-44D1-8E72-7113177A54D2}"/>
              </a:ext>
            </a:extLst>
          </p:cNvPr>
          <p:cNvSpPr>
            <a:spLocks xmlns:a="http://schemas.openxmlformats.org/drawingml/2006/main" noGrp="1"/>
          </p:cNvSpPr>
          <p:nvPr/>
        </p:nvSpPr>
        <p:spPr>
          <a:xfrm xmlns:a="http://schemas.openxmlformats.org/drawingml/2006/main">
            <a:off x="10344150" y="3086100"/>
            <a:ext cx="8001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00" b="1">
                <a:solidFill>
                  <a:srgbClr val="8A4B08"/>
                </a:solidFill>
                <a:latin typeface="Arial"/>
                <a:ea typeface="Arial"/>
                <a:cs typeface="Arial"/>
              </a:defRPr>
            </a:pPr>
            <a:r>
              <a:t>TARGET</a:t>
            </a:r>
          </a:p>
        </p:txBody>
      </p:sp>
      <p:sp>
        <p:nvSpPr>
          <p:cNvPr id="33" name="">
            <a:extLst xmlns:a="http://schemas.openxmlformats.org/drawingml/2006/main">
              <a:ext uri="{FF2B5EF4-FFF2-40B4-BE49-F238E27FC236}">
                <a16:creationId xmlns:a16="http://schemas.microsoft.com/office/drawing/2014/main" id="{0D343B31-64DE-4AD2-9112-3DDB5EC39484}"/>
              </a:ext>
            </a:extLst>
          </p:cNvPr>
          <p:cNvSpPr>
            <a:spLocks xmlns:a="http://schemas.openxmlformats.org/drawingml/2006/main" noGrp="1"/>
          </p:cNvSpPr>
          <p:nvPr/>
        </p:nvSpPr>
        <p:spPr>
          <a:xfrm xmlns:a="http://schemas.openxmlformats.org/drawingml/2006/main">
            <a:off x="457200" y="3333750"/>
            <a:ext cx="11277600" cy="3429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34" name="">
            <a:extLst xmlns:a="http://schemas.openxmlformats.org/drawingml/2006/main">
              <a:ext uri="{FF2B5EF4-FFF2-40B4-BE49-F238E27FC236}">
                <a16:creationId xmlns:a16="http://schemas.microsoft.com/office/drawing/2014/main" id="{115F0BCF-FCA5-45A9-A815-EFCF2A11D729}"/>
              </a:ext>
            </a:extLst>
          </p:cNvPr>
          <p:cNvSpPr>
            <a:spLocks xmlns:a="http://schemas.openxmlformats.org/drawingml/2006/main" noGrp="1"/>
          </p:cNvSpPr>
          <p:nvPr/>
        </p:nvSpPr>
        <p:spPr>
          <a:xfrm xmlns:a="http://schemas.openxmlformats.org/drawingml/2006/main">
            <a:off x="10344150" y="3390900"/>
            <a:ext cx="800100" cy="228600"/>
          </a:xfrm>
          <a:prstGeom xmlns:a="http://schemas.openxmlformats.org/drawingml/2006/main" prst="rect">
            <a:avLst/>
          </a:prstGeom>
          <a:solidFill xmlns:a="http://schemas.openxmlformats.org/drawingml/2006/main">
            <a:srgbClr val="FEF3E2"/>
          </a:solidFill>
          <a:ln xmlns:a="http://schemas.openxmlformats.org/drawingml/2006/main" w="9525">
            <a:solidFill>
              <a:srgbClr val="D97706"/>
            </a:solidFill>
            <a:prstDash val="solid"/>
          </a:ln>
        </p:spPr>
      </p:sp>
      <p:sp>
        <p:nvSpPr>
          <p:cNvPr id="35" name="">
            <a:extLst xmlns:a="http://schemas.openxmlformats.org/drawingml/2006/main">
              <a:ext uri="{FF2B5EF4-FFF2-40B4-BE49-F238E27FC236}">
                <a16:creationId xmlns:a16="http://schemas.microsoft.com/office/drawing/2014/main" id="{8107BCE4-A103-49AA-9928-56A33E5C9AD7}"/>
              </a:ext>
            </a:extLst>
          </p:cNvPr>
          <p:cNvSpPr>
            <a:spLocks xmlns:a="http://schemas.openxmlformats.org/drawingml/2006/main" noGrp="1"/>
          </p:cNvSpPr>
          <p:nvPr/>
        </p:nvSpPr>
        <p:spPr>
          <a:xfrm xmlns:a="http://schemas.openxmlformats.org/drawingml/2006/main">
            <a:off x="590550" y="3400425"/>
            <a:ext cx="21145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Deglitch</a:t>
            </a:r>
          </a:p>
        </p:txBody>
      </p:sp>
      <p:sp>
        <p:nvSpPr>
          <p:cNvPr id="36" name="">
            <a:extLst xmlns:a="http://schemas.openxmlformats.org/drawingml/2006/main">
              <a:ext uri="{FF2B5EF4-FFF2-40B4-BE49-F238E27FC236}">
                <a16:creationId xmlns:a16="http://schemas.microsoft.com/office/drawing/2014/main" id="{051A0898-A75B-4BC3-93C1-B34795134DE6}"/>
              </a:ext>
            </a:extLst>
          </p:cNvPr>
          <p:cNvSpPr>
            <a:spLocks xmlns:a="http://schemas.openxmlformats.org/drawingml/2006/main" noGrp="1"/>
          </p:cNvSpPr>
          <p:nvPr/>
        </p:nvSpPr>
        <p:spPr>
          <a:xfrm xmlns:a="http://schemas.openxmlformats.org/drawingml/2006/main">
            <a:off x="2971800" y="3400425"/>
            <a:ext cx="71056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8 µs digital filter</a:t>
            </a:r>
          </a:p>
        </p:txBody>
      </p:sp>
      <p:sp>
        <p:nvSpPr>
          <p:cNvPr id="37" name="">
            <a:extLst xmlns:a="http://schemas.openxmlformats.org/drawingml/2006/main">
              <a:ext uri="{FF2B5EF4-FFF2-40B4-BE49-F238E27FC236}">
                <a16:creationId xmlns:a16="http://schemas.microsoft.com/office/drawing/2014/main" id="{1CCC867D-92A6-427E-9E9D-72F2A97CB76B}"/>
              </a:ext>
            </a:extLst>
          </p:cNvPr>
          <p:cNvSpPr>
            <a:spLocks xmlns:a="http://schemas.openxmlformats.org/drawingml/2006/main" noGrp="1"/>
          </p:cNvSpPr>
          <p:nvPr/>
        </p:nvSpPr>
        <p:spPr>
          <a:xfrm xmlns:a="http://schemas.openxmlformats.org/drawingml/2006/main">
            <a:off x="10344150" y="3429000"/>
            <a:ext cx="8001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00" b="1">
                <a:solidFill>
                  <a:srgbClr val="8A4B08"/>
                </a:solidFill>
                <a:latin typeface="Arial"/>
                <a:ea typeface="Arial"/>
                <a:cs typeface="Arial"/>
              </a:defRPr>
            </a:pPr>
            <a:r>
              <a:t>TARGET</a:t>
            </a:r>
          </a:p>
        </p:txBody>
      </p:sp>
      <p:sp>
        <p:nvSpPr>
          <p:cNvPr id="38" name="">
            <a:extLst xmlns:a="http://schemas.openxmlformats.org/drawingml/2006/main">
              <a:ext uri="{FF2B5EF4-FFF2-40B4-BE49-F238E27FC236}">
                <a16:creationId xmlns:a16="http://schemas.microsoft.com/office/drawing/2014/main" id="{83BF9760-D6B5-4B14-A199-19AD2AED0EF4}"/>
              </a:ext>
            </a:extLst>
          </p:cNvPr>
          <p:cNvSpPr>
            <a:spLocks xmlns:a="http://schemas.openxmlformats.org/drawingml/2006/main" noGrp="1"/>
          </p:cNvSpPr>
          <p:nvPr/>
        </p:nvSpPr>
        <p:spPr>
          <a:xfrm xmlns:a="http://schemas.openxmlformats.org/drawingml/2006/main">
            <a:off x="457200" y="3676650"/>
            <a:ext cx="11277600" cy="3429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39" name="">
            <a:extLst xmlns:a="http://schemas.openxmlformats.org/drawingml/2006/main">
              <a:ext uri="{FF2B5EF4-FFF2-40B4-BE49-F238E27FC236}">
                <a16:creationId xmlns:a16="http://schemas.microsoft.com/office/drawing/2014/main" id="{1F35B941-2D8D-4305-B579-CAF8FD4AB28A}"/>
              </a:ext>
            </a:extLst>
          </p:cNvPr>
          <p:cNvSpPr>
            <a:spLocks xmlns:a="http://schemas.openxmlformats.org/drawingml/2006/main" noGrp="1"/>
          </p:cNvSpPr>
          <p:nvPr/>
        </p:nvSpPr>
        <p:spPr>
          <a:xfrm xmlns:a="http://schemas.openxmlformats.org/drawingml/2006/main">
            <a:off x="10344150" y="3733800"/>
            <a:ext cx="800100" cy="228600"/>
          </a:xfrm>
          <a:prstGeom xmlns:a="http://schemas.openxmlformats.org/drawingml/2006/main" prst="rect">
            <a:avLst/>
          </a:prstGeom>
          <a:solidFill xmlns:a="http://schemas.openxmlformats.org/drawingml/2006/main">
            <a:srgbClr val="FEF3E2"/>
          </a:solidFill>
          <a:ln xmlns:a="http://schemas.openxmlformats.org/drawingml/2006/main" w="9525">
            <a:solidFill>
              <a:srgbClr val="D97706"/>
            </a:solidFill>
            <a:prstDash val="solid"/>
          </a:ln>
        </p:spPr>
      </p:sp>
      <p:sp>
        <p:nvSpPr>
          <p:cNvPr id="40" name="">
            <a:extLst xmlns:a="http://schemas.openxmlformats.org/drawingml/2006/main">
              <a:ext uri="{FF2B5EF4-FFF2-40B4-BE49-F238E27FC236}">
                <a16:creationId xmlns:a16="http://schemas.microsoft.com/office/drawing/2014/main" id="{A841FF31-C1D3-42D9-BA91-683C14BC4961}"/>
              </a:ext>
            </a:extLst>
          </p:cNvPr>
          <p:cNvSpPr>
            <a:spLocks xmlns:a="http://schemas.openxmlformats.org/drawingml/2006/main" noGrp="1"/>
          </p:cNvSpPr>
          <p:nvPr/>
        </p:nvSpPr>
        <p:spPr>
          <a:xfrm xmlns:a="http://schemas.openxmlformats.org/drawingml/2006/main">
            <a:off x="590550" y="3743325"/>
            <a:ext cx="21145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Reference</a:t>
            </a:r>
          </a:p>
        </p:txBody>
      </p:sp>
      <p:sp>
        <p:nvSpPr>
          <p:cNvPr id="41" name="">
            <a:extLst xmlns:a="http://schemas.openxmlformats.org/drawingml/2006/main">
              <a:ext uri="{FF2B5EF4-FFF2-40B4-BE49-F238E27FC236}">
                <a16:creationId xmlns:a16="http://schemas.microsoft.com/office/drawing/2014/main" id="{F652D498-2D4E-42D6-BD19-3339A5C69B95}"/>
              </a:ext>
            </a:extLst>
          </p:cNvPr>
          <p:cNvSpPr>
            <a:spLocks xmlns:a="http://schemas.openxmlformats.org/drawingml/2006/main" noGrp="1"/>
          </p:cNvSpPr>
          <p:nvPr/>
        </p:nvSpPr>
        <p:spPr>
          <a:xfrm xmlns:a="http://schemas.openxmlformats.org/drawingml/2006/main">
            <a:off x="2971800" y="3743325"/>
            <a:ext cx="71056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10 ppm/°C bandgap</a:t>
            </a:r>
          </a:p>
        </p:txBody>
      </p:sp>
      <p:sp>
        <p:nvSpPr>
          <p:cNvPr id="42" name="">
            <a:extLst xmlns:a="http://schemas.openxmlformats.org/drawingml/2006/main">
              <a:ext uri="{FF2B5EF4-FFF2-40B4-BE49-F238E27FC236}">
                <a16:creationId xmlns:a16="http://schemas.microsoft.com/office/drawing/2014/main" id="{97BD1079-952E-44E3-A648-E1842D75C67E}"/>
              </a:ext>
            </a:extLst>
          </p:cNvPr>
          <p:cNvSpPr>
            <a:spLocks xmlns:a="http://schemas.openxmlformats.org/drawingml/2006/main" noGrp="1"/>
          </p:cNvSpPr>
          <p:nvPr/>
        </p:nvSpPr>
        <p:spPr>
          <a:xfrm xmlns:a="http://schemas.openxmlformats.org/drawingml/2006/main">
            <a:off x="10344150" y="3771900"/>
            <a:ext cx="8001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00" b="1">
                <a:solidFill>
                  <a:srgbClr val="8A4B08"/>
                </a:solidFill>
                <a:latin typeface="Arial"/>
                <a:ea typeface="Arial"/>
                <a:cs typeface="Arial"/>
              </a:defRPr>
            </a:pPr>
            <a:r>
              <a:t>TARGET</a:t>
            </a:r>
          </a:p>
        </p:txBody>
      </p:sp>
      <p:sp>
        <p:nvSpPr>
          <p:cNvPr id="43" name="">
            <a:extLst xmlns:a="http://schemas.openxmlformats.org/drawingml/2006/main">
              <a:ext uri="{FF2B5EF4-FFF2-40B4-BE49-F238E27FC236}">
                <a16:creationId xmlns:a16="http://schemas.microsoft.com/office/drawing/2014/main" id="{D08FEAA9-B8B3-4D1A-BE52-B5621DA1C260}"/>
              </a:ext>
            </a:extLst>
          </p:cNvPr>
          <p:cNvSpPr>
            <a:spLocks xmlns:a="http://schemas.openxmlformats.org/drawingml/2006/main" noGrp="1"/>
          </p:cNvSpPr>
          <p:nvPr/>
        </p:nvSpPr>
        <p:spPr>
          <a:xfrm xmlns:a="http://schemas.openxmlformats.org/drawingml/2006/main">
            <a:off x="457200" y="4019550"/>
            <a:ext cx="11277600" cy="3429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44" name="">
            <a:extLst xmlns:a="http://schemas.openxmlformats.org/drawingml/2006/main">
              <a:ext uri="{FF2B5EF4-FFF2-40B4-BE49-F238E27FC236}">
                <a16:creationId xmlns:a16="http://schemas.microsoft.com/office/drawing/2014/main" id="{BC857CAD-7E24-4A93-90EC-7D17506A89AD}"/>
              </a:ext>
            </a:extLst>
          </p:cNvPr>
          <p:cNvSpPr>
            <a:spLocks xmlns:a="http://schemas.openxmlformats.org/drawingml/2006/main" noGrp="1"/>
          </p:cNvSpPr>
          <p:nvPr/>
        </p:nvSpPr>
        <p:spPr>
          <a:xfrm xmlns:a="http://schemas.openxmlformats.org/drawingml/2006/main">
            <a:off x="10344150" y="4076700"/>
            <a:ext cx="800100" cy="228600"/>
          </a:xfrm>
          <a:prstGeom xmlns:a="http://schemas.openxmlformats.org/drawingml/2006/main" prst="rect">
            <a:avLst/>
          </a:prstGeom>
          <a:solidFill xmlns:a="http://schemas.openxmlformats.org/drawingml/2006/main">
            <a:srgbClr val="FEF3E2"/>
          </a:solidFill>
          <a:ln xmlns:a="http://schemas.openxmlformats.org/drawingml/2006/main" w="9525">
            <a:solidFill>
              <a:srgbClr val="D97706"/>
            </a:solidFill>
            <a:prstDash val="solid"/>
          </a:ln>
        </p:spPr>
      </p:sp>
      <p:sp>
        <p:nvSpPr>
          <p:cNvPr id="45" name="">
            <a:extLst xmlns:a="http://schemas.openxmlformats.org/drawingml/2006/main">
              <a:ext uri="{FF2B5EF4-FFF2-40B4-BE49-F238E27FC236}">
                <a16:creationId xmlns:a16="http://schemas.microsoft.com/office/drawing/2014/main" id="{F7532A55-05F0-4985-99A8-830EA5A0CA25}"/>
              </a:ext>
            </a:extLst>
          </p:cNvPr>
          <p:cNvSpPr>
            <a:spLocks xmlns:a="http://schemas.openxmlformats.org/drawingml/2006/main" noGrp="1"/>
          </p:cNvSpPr>
          <p:nvPr/>
        </p:nvSpPr>
        <p:spPr>
          <a:xfrm xmlns:a="http://schemas.openxmlformats.org/drawingml/2006/main">
            <a:off x="590550" y="4086225"/>
            <a:ext cx="21145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Watchdog</a:t>
            </a:r>
          </a:p>
        </p:txBody>
      </p:sp>
      <p:sp>
        <p:nvSpPr>
          <p:cNvPr id="46" name="">
            <a:extLst xmlns:a="http://schemas.openxmlformats.org/drawingml/2006/main">
              <a:ext uri="{FF2B5EF4-FFF2-40B4-BE49-F238E27FC236}">
                <a16:creationId xmlns:a16="http://schemas.microsoft.com/office/drawing/2014/main" id="{536C30CB-D06E-4309-A50B-6228E4AEDD21}"/>
              </a:ext>
            </a:extLst>
          </p:cNvPr>
          <p:cNvSpPr>
            <a:spLocks xmlns:a="http://schemas.openxmlformats.org/drawingml/2006/main" noGrp="1"/>
          </p:cNvSpPr>
          <p:nvPr/>
        </p:nvSpPr>
        <p:spPr>
          <a:xfrm xmlns:a="http://schemas.openxmlformats.org/drawingml/2006/main">
            <a:off x="2971800" y="4086225"/>
            <a:ext cx="71056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Windowed, 100 ms to 1.6 s</a:t>
            </a:r>
          </a:p>
        </p:txBody>
      </p:sp>
      <p:sp>
        <p:nvSpPr>
          <p:cNvPr id="47" name="">
            <a:extLst xmlns:a="http://schemas.openxmlformats.org/drawingml/2006/main">
              <a:ext uri="{FF2B5EF4-FFF2-40B4-BE49-F238E27FC236}">
                <a16:creationId xmlns:a16="http://schemas.microsoft.com/office/drawing/2014/main" id="{433DF773-73D5-4080-BAB2-848E7868EFA8}"/>
              </a:ext>
            </a:extLst>
          </p:cNvPr>
          <p:cNvSpPr>
            <a:spLocks xmlns:a="http://schemas.openxmlformats.org/drawingml/2006/main" noGrp="1"/>
          </p:cNvSpPr>
          <p:nvPr/>
        </p:nvSpPr>
        <p:spPr>
          <a:xfrm xmlns:a="http://schemas.openxmlformats.org/drawingml/2006/main">
            <a:off x="10344150" y="4114800"/>
            <a:ext cx="8001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00" b="1">
                <a:solidFill>
                  <a:srgbClr val="8A4B08"/>
                </a:solidFill>
                <a:latin typeface="Arial"/>
                <a:ea typeface="Arial"/>
                <a:cs typeface="Arial"/>
              </a:defRPr>
            </a:pPr>
            <a:r>
              <a:t>TARGET</a:t>
            </a:r>
          </a:p>
        </p:txBody>
      </p:sp>
      <p:sp>
        <p:nvSpPr>
          <p:cNvPr id="48" name="">
            <a:extLst xmlns:a="http://schemas.openxmlformats.org/drawingml/2006/main">
              <a:ext uri="{FF2B5EF4-FFF2-40B4-BE49-F238E27FC236}">
                <a16:creationId xmlns:a16="http://schemas.microsoft.com/office/drawing/2014/main" id="{4F4607C1-B9A4-4287-9969-956C0F69F51F}"/>
              </a:ext>
            </a:extLst>
          </p:cNvPr>
          <p:cNvSpPr>
            <a:spLocks xmlns:a="http://schemas.openxmlformats.org/drawingml/2006/main" noGrp="1"/>
          </p:cNvSpPr>
          <p:nvPr/>
        </p:nvSpPr>
        <p:spPr>
          <a:xfrm xmlns:a="http://schemas.openxmlformats.org/drawingml/2006/main">
            <a:off x="457200" y="4362450"/>
            <a:ext cx="11277600" cy="3429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49" name="">
            <a:extLst xmlns:a="http://schemas.openxmlformats.org/drawingml/2006/main">
              <a:ext uri="{FF2B5EF4-FFF2-40B4-BE49-F238E27FC236}">
                <a16:creationId xmlns:a16="http://schemas.microsoft.com/office/drawing/2014/main" id="{C7D93C71-6AC0-4E02-ACD3-CE0E7E15E737}"/>
              </a:ext>
            </a:extLst>
          </p:cNvPr>
          <p:cNvSpPr>
            <a:spLocks xmlns:a="http://schemas.openxmlformats.org/drawingml/2006/main" noGrp="1"/>
          </p:cNvSpPr>
          <p:nvPr/>
        </p:nvSpPr>
        <p:spPr>
          <a:xfrm xmlns:a="http://schemas.openxmlformats.org/drawingml/2006/main">
            <a:off x="10344150" y="4419600"/>
            <a:ext cx="800100" cy="228600"/>
          </a:xfrm>
          <a:prstGeom xmlns:a="http://schemas.openxmlformats.org/drawingml/2006/main" prst="rect">
            <a:avLst/>
          </a:prstGeom>
          <a:solidFill xmlns:a="http://schemas.openxmlformats.org/drawingml/2006/main">
            <a:srgbClr val="FEF3E2"/>
          </a:solidFill>
          <a:ln xmlns:a="http://schemas.openxmlformats.org/drawingml/2006/main" w="9525">
            <a:solidFill>
              <a:srgbClr val="D97706"/>
            </a:solidFill>
            <a:prstDash val="solid"/>
          </a:ln>
        </p:spPr>
      </p:sp>
      <p:sp>
        <p:nvSpPr>
          <p:cNvPr id="50" name="">
            <a:extLst xmlns:a="http://schemas.openxmlformats.org/drawingml/2006/main">
              <a:ext uri="{FF2B5EF4-FFF2-40B4-BE49-F238E27FC236}">
                <a16:creationId xmlns:a16="http://schemas.microsoft.com/office/drawing/2014/main" id="{B078E7B4-67D1-460D-9FC6-C22033832D45}"/>
              </a:ext>
            </a:extLst>
          </p:cNvPr>
          <p:cNvSpPr>
            <a:spLocks xmlns:a="http://schemas.openxmlformats.org/drawingml/2006/main" noGrp="1"/>
          </p:cNvSpPr>
          <p:nvPr/>
        </p:nvSpPr>
        <p:spPr>
          <a:xfrm xmlns:a="http://schemas.openxmlformats.org/drawingml/2006/main">
            <a:off x="590550" y="4429125"/>
            <a:ext cx="21145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Outputs</a:t>
            </a:r>
          </a:p>
        </p:txBody>
      </p:sp>
      <p:sp>
        <p:nvSpPr>
          <p:cNvPr id="51" name="">
            <a:extLst xmlns:a="http://schemas.openxmlformats.org/drawingml/2006/main">
              <a:ext uri="{FF2B5EF4-FFF2-40B4-BE49-F238E27FC236}">
                <a16:creationId xmlns:a16="http://schemas.microsoft.com/office/drawing/2014/main" id="{598FD9AD-F437-40AE-8A01-975C349D19FD}"/>
              </a:ext>
            </a:extLst>
          </p:cNvPr>
          <p:cNvSpPr>
            <a:spLocks xmlns:a="http://schemas.openxmlformats.org/drawingml/2006/main" noGrp="1"/>
          </p:cNvSpPr>
          <p:nvPr/>
        </p:nvSpPr>
        <p:spPr>
          <a:xfrm xmlns:a="http://schemas.openxmlformats.org/drawingml/2006/main">
            <a:off x="2971800" y="4429125"/>
            <a:ext cx="71056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Latched FAULT_N, RESET_N after 200 ms</a:t>
            </a:r>
          </a:p>
        </p:txBody>
      </p:sp>
      <p:sp>
        <p:nvSpPr>
          <p:cNvPr id="52" name="">
            <a:extLst xmlns:a="http://schemas.openxmlformats.org/drawingml/2006/main">
              <a:ext uri="{FF2B5EF4-FFF2-40B4-BE49-F238E27FC236}">
                <a16:creationId xmlns:a16="http://schemas.microsoft.com/office/drawing/2014/main" id="{53A4F078-0609-48AC-BEAF-9B2A79E555DC}"/>
              </a:ext>
            </a:extLst>
          </p:cNvPr>
          <p:cNvSpPr>
            <a:spLocks xmlns:a="http://schemas.openxmlformats.org/drawingml/2006/main" noGrp="1"/>
          </p:cNvSpPr>
          <p:nvPr/>
        </p:nvSpPr>
        <p:spPr>
          <a:xfrm xmlns:a="http://schemas.openxmlformats.org/drawingml/2006/main">
            <a:off x="10344150" y="4457700"/>
            <a:ext cx="8001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00" b="1">
                <a:solidFill>
                  <a:srgbClr val="8A4B08"/>
                </a:solidFill>
                <a:latin typeface="Arial"/>
                <a:ea typeface="Arial"/>
                <a:cs typeface="Arial"/>
              </a:defRPr>
            </a:pPr>
            <a:r>
              <a:t>TARGET</a:t>
            </a:r>
          </a:p>
        </p:txBody>
      </p:sp>
      <p:sp>
        <p:nvSpPr>
          <p:cNvPr id="53" name="">
            <a:extLst xmlns:a="http://schemas.openxmlformats.org/drawingml/2006/main">
              <a:ext uri="{FF2B5EF4-FFF2-40B4-BE49-F238E27FC236}">
                <a16:creationId xmlns:a16="http://schemas.microsoft.com/office/drawing/2014/main" id="{735EB9A4-A02F-4D5F-B4F6-E2CA95EF765D}"/>
              </a:ext>
            </a:extLst>
          </p:cNvPr>
          <p:cNvSpPr>
            <a:spLocks xmlns:a="http://schemas.openxmlformats.org/drawingml/2006/main" noGrp="1"/>
          </p:cNvSpPr>
          <p:nvPr/>
        </p:nvSpPr>
        <p:spPr>
          <a:xfrm xmlns:a="http://schemas.openxmlformats.org/drawingml/2006/main">
            <a:off x="457200" y="4857750"/>
            <a:ext cx="11277600" cy="609600"/>
          </a:xfrm>
          <a:prstGeom xmlns:a="http://schemas.openxmlformats.org/drawingml/2006/main" prst="rect">
            <a:avLst/>
          </a:prstGeom>
          <a:solidFill xmlns:a="http://schemas.openxmlformats.org/drawingml/2006/main">
            <a:srgbClr val="F4F8FE"/>
          </a:solidFill>
          <a:ln xmlns:a="http://schemas.openxmlformats.org/drawingml/2006/main" w="9525">
            <a:solidFill>
              <a:srgbClr val="E2E8F0"/>
            </a:solidFill>
            <a:prstDash val="solid"/>
          </a:ln>
        </p:spPr>
      </p:sp>
      <p:sp>
        <p:nvSpPr>
          <p:cNvPr id="54" name="">
            <a:extLst xmlns:a="http://schemas.openxmlformats.org/drawingml/2006/main">
              <a:ext uri="{FF2B5EF4-FFF2-40B4-BE49-F238E27FC236}">
                <a16:creationId xmlns:a16="http://schemas.microsoft.com/office/drawing/2014/main" id="{9055F6F6-DE95-4FA4-A2E4-E35BB8CE0B52}"/>
              </a:ext>
            </a:extLst>
          </p:cNvPr>
          <p:cNvSpPr>
            <a:spLocks xmlns:a="http://schemas.openxmlformats.org/drawingml/2006/main" noGrp="1"/>
          </p:cNvSpPr>
          <p:nvPr/>
        </p:nvSpPr>
        <p:spPr>
          <a:xfrm xmlns:a="http://schemas.openxmlformats.org/drawingml/2006/main">
            <a:off x="457200" y="4857750"/>
            <a:ext cx="57150" cy="609600"/>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55" name="">
            <a:extLst xmlns:a="http://schemas.openxmlformats.org/drawingml/2006/main">
              <a:ext uri="{FF2B5EF4-FFF2-40B4-BE49-F238E27FC236}">
                <a16:creationId xmlns:a16="http://schemas.microsoft.com/office/drawing/2014/main" id="{D0232222-4BAA-4F18-8CC1-2C36C9960D75}"/>
              </a:ext>
            </a:extLst>
          </p:cNvPr>
          <p:cNvSpPr>
            <a:spLocks xmlns:a="http://schemas.openxmlformats.org/drawingml/2006/main" noGrp="1"/>
          </p:cNvSpPr>
          <p:nvPr/>
        </p:nvSpPr>
        <p:spPr>
          <a:xfrm xmlns:a="http://schemas.openxmlformats.org/drawingml/2006/main">
            <a:off x="685800" y="4972050"/>
            <a:ext cx="1082040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Designed toward, not a certificate held: MIL-STD-883K Class B screening flow. SKU-6 is planned as the first DeepGrid part through it.</a:t>
            </a:r>
          </a:p>
        </p:txBody>
      </p:sp>
      <p:sp>
        <p:nvSpPr>
          <p:cNvPr id="56" name="">
            <a:extLst xmlns:a="http://schemas.openxmlformats.org/drawingml/2006/main">
              <a:ext uri="{FF2B5EF4-FFF2-40B4-BE49-F238E27FC236}">
                <a16:creationId xmlns:a16="http://schemas.microsoft.com/office/drawing/2014/main" id="{AABD2D84-28DA-4173-8A44-DA7E901FFD57}"/>
              </a:ext>
            </a:extLst>
          </p:cNvPr>
          <p:cNvSpPr>
            <a:spLocks xmlns:a="http://schemas.openxmlformats.org/drawingml/2006/main" noGrp="1"/>
          </p:cNvSpPr>
          <p:nvPr/>
        </p:nvSpPr>
        <p:spPr>
          <a:xfrm xmlns:a="http://schemas.openxmlformats.org/drawingml/2006/main">
            <a:off x="457200" y="62103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 product specification (SKU-6), specs and designed-toward list. Status: cycle-1 or cycle-2 wafer run, pre-silicon.</a:t>
            </a:r>
          </a:p>
        </p:txBody>
      </p:sp>
    </p:spTree>
    <p:extLst>
      <p:ext uri="{BB962C8B-B14F-4D97-AF65-F5344CB8AC3E}">
        <p14:creationId xmlns:p14="http://schemas.microsoft.com/office/powerpoint/2010/main" val="1707373949"/>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34" name="">
            <a:extLst xmlns:a="http://schemas.openxmlformats.org/drawingml/2006/main">
              <a:ext uri="{FF2B5EF4-FFF2-40B4-BE49-F238E27FC236}">
                <a16:creationId xmlns:a16="http://schemas.microsoft.com/office/drawing/2014/main" id="{34954A62-AB80-413A-9C6B-527E553AAD3C}"/>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6CFEA08-282D-4724-840E-1CEDE144FC01}"/>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08 · QUESTIONS AN EVALUATOR SHOULD ASK</a:t>
            </a:r>
          </a:p>
        </p:txBody>
      </p:sp>
      <p:sp>
        <p:nvSpPr>
          <p:cNvPr id="3" name="">
            <a:extLst xmlns:a="http://schemas.openxmlformats.org/drawingml/2006/main">
              <a:ext uri="{FF2B5EF4-FFF2-40B4-BE49-F238E27FC236}">
                <a16:creationId xmlns:a16="http://schemas.microsoft.com/office/drawing/2014/main" id="{580FEF45-BC4F-4BBA-BDD8-081011E23AC8}"/>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Four questions decide whether it fits your board</a:t>
            </a:r>
          </a:p>
        </p:txBody>
      </p:sp>
      <p:sp>
        <p:nvSpPr>
          <p:cNvPr id="4" name="">
            <a:extLst xmlns:a="http://schemas.openxmlformats.org/drawingml/2006/main">
              <a:ext uri="{FF2B5EF4-FFF2-40B4-BE49-F238E27FC236}">
                <a16:creationId xmlns:a16="http://schemas.microsoft.com/office/drawing/2014/main" id="{F21D1B6F-A79A-40D1-9270-F445370B3D88}"/>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The design team's own open questions. Each needs data before a design-in decision.</a:t>
            </a:r>
          </a:p>
        </p:txBody>
      </p:sp>
      <p:sp>
        <p:nvSpPr>
          <p:cNvPr id="5" name="">
            <a:extLst xmlns:a="http://schemas.openxmlformats.org/drawingml/2006/main">
              <a:ext uri="{FF2B5EF4-FFF2-40B4-BE49-F238E27FC236}">
                <a16:creationId xmlns:a16="http://schemas.microsoft.com/office/drawing/2014/main" id="{DAB7B2C4-529D-4F29-99F3-5B51AEA59CFD}"/>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F8A32F8-E316-4943-8A6B-4F55C35C60CE}"/>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B4F00FB-97A8-40CF-A6B8-36FF77AB6EE1}"/>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SKU-6 QUAD-RAIL VOLTAGE SUPERVISOR  ·  ARCHITECTURE TARGETS, PRE-SILICON  ·  OCTOBER 2026</a:t>
            </a:r>
          </a:p>
        </p:txBody>
      </p:sp>
      <p:sp>
        <p:nvSpPr>
          <p:cNvPr id="8" name="">
            <a:extLst xmlns:a="http://schemas.openxmlformats.org/drawingml/2006/main">
              <a:ext uri="{FF2B5EF4-FFF2-40B4-BE49-F238E27FC236}">
                <a16:creationId xmlns:a16="http://schemas.microsoft.com/office/drawing/2014/main" id="{D6D67B54-DF00-43F7-A79B-19812376D480}"/>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09</a:t>
            </a:r>
          </a:p>
        </p:txBody>
      </p:sp>
      <p:sp>
        <p:nvSpPr>
          <p:cNvPr id="9" name="">
            <a:extLst xmlns:a="http://schemas.openxmlformats.org/drawingml/2006/main">
              <a:ext uri="{FF2B5EF4-FFF2-40B4-BE49-F238E27FC236}">
                <a16:creationId xmlns:a16="http://schemas.microsoft.com/office/drawing/2014/main" id="{29E7CBCF-9FC0-4652-BD1C-BD73A78425A8}"/>
              </a:ext>
            </a:extLst>
          </p:cNvPr>
          <p:cNvSpPr>
            <a:spLocks xmlns:a="http://schemas.openxmlformats.org/drawingml/2006/main" noGrp="1"/>
          </p:cNvSpPr>
          <p:nvPr/>
        </p:nvSpPr>
        <p:spPr>
          <a:xfrm xmlns:a="http://schemas.openxmlformats.org/drawingml/2006/main">
            <a:off x="457200" y="1657350"/>
            <a:ext cx="5524500" cy="1438275"/>
          </a:xfrm>
          <a:prstGeom xmlns:a="http://schemas.openxmlformats.org/drawingml/2006/main" prst="roundRect">
            <a:avLst>
              <a:gd name="adj" fmla="val 5298"/>
            </a:avLst>
          </a:prstGeom>
          <a:solidFill xmlns:a="http://schemas.openxmlformats.org/drawingml/2006/main">
            <a:srgbClr val="FFFFFF"/>
          </a:solidFill>
          <a:ln xmlns:a="http://schemas.openxmlformats.org/drawingml/2006/main" w="9525">
            <a:solidFill>
              <a:srgbClr val="E2E8F0"/>
            </a:solidFill>
            <a:prstDash val="solid"/>
          </a:ln>
        </p:spPr>
      </p:sp>
      <p:sp>
        <p:nvSpPr>
          <p:cNvPr id="10" name="">
            <a:extLst xmlns:a="http://schemas.openxmlformats.org/drawingml/2006/main">
              <a:ext uri="{FF2B5EF4-FFF2-40B4-BE49-F238E27FC236}">
                <a16:creationId xmlns:a16="http://schemas.microsoft.com/office/drawing/2014/main" id="{48C1182F-DB65-445B-B442-4151535C542B}"/>
              </a:ext>
            </a:extLst>
          </p:cNvPr>
          <p:cNvSpPr>
            <a:spLocks xmlns:a="http://schemas.openxmlformats.org/drawingml/2006/main" noGrp="1"/>
          </p:cNvSpPr>
          <p:nvPr/>
        </p:nvSpPr>
        <p:spPr>
          <a:xfrm xmlns:a="http://schemas.openxmlformats.org/drawingml/2006/main">
            <a:off x="457200" y="1657350"/>
            <a:ext cx="57150" cy="14382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6AF58D76-A56B-4D29-9A2E-ABF557B92E5B}"/>
              </a:ext>
            </a:extLst>
          </p:cNvPr>
          <p:cNvSpPr>
            <a:spLocks xmlns:a="http://schemas.openxmlformats.org/drawingml/2006/main" noGrp="1"/>
          </p:cNvSpPr>
          <p:nvPr/>
        </p:nvSpPr>
        <p:spPr>
          <a:xfrm xmlns:a="http://schemas.openxmlformats.org/drawingml/2006/main">
            <a:off x="704850" y="1847850"/>
            <a:ext cx="342900" cy="34290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2" name="">
            <a:extLst xmlns:a="http://schemas.openxmlformats.org/drawingml/2006/main">
              <a:ext uri="{FF2B5EF4-FFF2-40B4-BE49-F238E27FC236}">
                <a16:creationId xmlns:a16="http://schemas.microsoft.com/office/drawing/2014/main" id="{AFC24C22-FEA4-42C0-B464-57E56C944094}"/>
              </a:ext>
            </a:extLst>
          </p:cNvPr>
          <p:cNvSpPr>
            <a:spLocks xmlns:a="http://schemas.openxmlformats.org/drawingml/2006/main" noGrp="1"/>
          </p:cNvSpPr>
          <p:nvPr/>
        </p:nvSpPr>
        <p:spPr>
          <a:xfrm xmlns:a="http://schemas.openxmlformats.org/drawingml/2006/main">
            <a:off x="704850" y="1914525"/>
            <a:ext cx="3429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FFFFFF"/>
                </a:solidFill>
                <a:latin typeface="Arial"/>
                <a:ea typeface="Arial"/>
                <a:cs typeface="Arial"/>
              </a:defRPr>
            </a:pPr>
            <a:r>
              <a:t>1</a:t>
            </a:r>
          </a:p>
        </p:txBody>
      </p:sp>
      <p:sp>
        <p:nvSpPr>
          <p:cNvPr id="13" name="">
            <a:extLst xmlns:a="http://schemas.openxmlformats.org/drawingml/2006/main">
              <a:ext uri="{FF2B5EF4-FFF2-40B4-BE49-F238E27FC236}">
                <a16:creationId xmlns:a16="http://schemas.microsoft.com/office/drawing/2014/main" id="{DFC1AD3B-BAC8-4134-A2D5-B2CC0463E0EF}"/>
              </a:ext>
            </a:extLst>
          </p:cNvPr>
          <p:cNvSpPr>
            <a:spLocks xmlns:a="http://schemas.openxmlformats.org/drawingml/2006/main" noGrp="1"/>
          </p:cNvSpPr>
          <p:nvPr/>
        </p:nvSpPr>
        <p:spPr>
          <a:xfrm xmlns:a="http://schemas.openxmlformats.org/drawingml/2006/main">
            <a:off x="1181100" y="1885950"/>
            <a:ext cx="45720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4E8C"/>
                </a:solidFill>
                <a:latin typeface="Arial"/>
                <a:ea typeface="Arial"/>
                <a:cs typeface="Arial"/>
              </a:defRPr>
            </a:pPr>
            <a:r>
              <a:t>Deglitch window</a:t>
            </a:r>
          </a:p>
        </p:txBody>
      </p:sp>
      <p:sp>
        <p:nvSpPr>
          <p:cNvPr id="14" name="">
            <a:extLst xmlns:a="http://schemas.openxmlformats.org/drawingml/2006/main">
              <a:ext uri="{FF2B5EF4-FFF2-40B4-BE49-F238E27FC236}">
                <a16:creationId xmlns:a16="http://schemas.microsoft.com/office/drawing/2014/main" id="{474B00EF-BDA7-4271-92AD-EB4E13BD677B}"/>
              </a:ext>
            </a:extLst>
          </p:cNvPr>
          <p:cNvSpPr>
            <a:spLocks xmlns:a="http://schemas.openxmlformats.org/drawingml/2006/main" noGrp="1"/>
          </p:cNvSpPr>
          <p:nvPr/>
        </p:nvSpPr>
        <p:spPr>
          <a:xfrm xmlns:a="http://schemas.openxmlformats.org/drawingml/2006/main">
            <a:off x="1181100" y="2247900"/>
            <a:ext cx="4572000" cy="6191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1E293B"/>
                </a:solidFill>
                <a:latin typeface="Arial"/>
                <a:ea typeface="Arial"/>
                <a:cs typeface="Arial"/>
              </a:defRPr>
            </a:pPr>
            <a:r>
              <a:t>Is 8 µs long enough to ignore converter noise and short enough to stop memory corruption before reset?</a:t>
            </a:r>
          </a:p>
        </p:txBody>
      </p:sp>
      <p:sp>
        <p:nvSpPr>
          <p:cNvPr id="15" name="">
            <a:extLst xmlns:a="http://schemas.openxmlformats.org/drawingml/2006/main">
              <a:ext uri="{FF2B5EF4-FFF2-40B4-BE49-F238E27FC236}">
                <a16:creationId xmlns:a16="http://schemas.microsoft.com/office/drawing/2014/main" id="{E9512BC7-A470-4ABD-BD07-E8C789C76616}"/>
              </a:ext>
            </a:extLst>
          </p:cNvPr>
          <p:cNvSpPr>
            <a:spLocks xmlns:a="http://schemas.openxmlformats.org/drawingml/2006/main" noGrp="1"/>
          </p:cNvSpPr>
          <p:nvPr/>
        </p:nvSpPr>
        <p:spPr>
          <a:xfrm xmlns:a="http://schemas.openxmlformats.org/drawingml/2006/main">
            <a:off x="6210300" y="1657350"/>
            <a:ext cx="5524500" cy="1438275"/>
          </a:xfrm>
          <a:prstGeom xmlns:a="http://schemas.openxmlformats.org/drawingml/2006/main" prst="roundRect">
            <a:avLst>
              <a:gd name="adj" fmla="val 5298"/>
            </a:avLst>
          </a:prstGeom>
          <a:solidFill xmlns:a="http://schemas.openxmlformats.org/drawingml/2006/main">
            <a:srgbClr val="FFFFFF"/>
          </a:solidFill>
          <a:ln xmlns:a="http://schemas.openxmlformats.org/drawingml/2006/main" w="9525">
            <a:solidFill>
              <a:srgbClr val="E2E8F0"/>
            </a:solidFill>
            <a:prstDash val="solid"/>
          </a:ln>
        </p:spPr>
      </p:sp>
      <p:sp>
        <p:nvSpPr>
          <p:cNvPr id="16" name="">
            <a:extLst xmlns:a="http://schemas.openxmlformats.org/drawingml/2006/main">
              <a:ext uri="{FF2B5EF4-FFF2-40B4-BE49-F238E27FC236}">
                <a16:creationId xmlns:a16="http://schemas.microsoft.com/office/drawing/2014/main" id="{99E2FACC-D285-44BF-96B0-C538A53D2B8A}"/>
              </a:ext>
            </a:extLst>
          </p:cNvPr>
          <p:cNvSpPr>
            <a:spLocks xmlns:a="http://schemas.openxmlformats.org/drawingml/2006/main" noGrp="1"/>
          </p:cNvSpPr>
          <p:nvPr/>
        </p:nvSpPr>
        <p:spPr>
          <a:xfrm xmlns:a="http://schemas.openxmlformats.org/drawingml/2006/main">
            <a:off x="6210300" y="1657350"/>
            <a:ext cx="57150" cy="1438275"/>
          </a:xfrm>
          <a:prstGeom xmlns:a="http://schemas.openxmlformats.org/drawingml/2006/main" prst="rect">
            <a:avLst/>
          </a:prstGeom>
          <a:solidFill xmlns:a="http://schemas.openxmlformats.org/drawingml/2006/main">
            <a:srgbClr val="7C3AED"/>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2BB367F8-51D9-47AA-A159-D82423B44526}"/>
              </a:ext>
            </a:extLst>
          </p:cNvPr>
          <p:cNvSpPr>
            <a:spLocks xmlns:a="http://schemas.openxmlformats.org/drawingml/2006/main" noGrp="1"/>
          </p:cNvSpPr>
          <p:nvPr/>
        </p:nvSpPr>
        <p:spPr>
          <a:xfrm xmlns:a="http://schemas.openxmlformats.org/drawingml/2006/main">
            <a:off x="6457950" y="1847850"/>
            <a:ext cx="342900" cy="34290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8" name="">
            <a:extLst xmlns:a="http://schemas.openxmlformats.org/drawingml/2006/main">
              <a:ext uri="{FF2B5EF4-FFF2-40B4-BE49-F238E27FC236}">
                <a16:creationId xmlns:a16="http://schemas.microsoft.com/office/drawing/2014/main" id="{DFF2B982-94BA-45F0-A153-9A73DFA14DEA}"/>
              </a:ext>
            </a:extLst>
          </p:cNvPr>
          <p:cNvSpPr>
            <a:spLocks xmlns:a="http://schemas.openxmlformats.org/drawingml/2006/main" noGrp="1"/>
          </p:cNvSpPr>
          <p:nvPr/>
        </p:nvSpPr>
        <p:spPr>
          <a:xfrm xmlns:a="http://schemas.openxmlformats.org/drawingml/2006/main">
            <a:off x="6457950" y="1914525"/>
            <a:ext cx="3429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FFFFFF"/>
                </a:solidFill>
                <a:latin typeface="Arial"/>
                <a:ea typeface="Arial"/>
                <a:cs typeface="Arial"/>
              </a:defRPr>
            </a:pPr>
            <a:r>
              <a:t>2</a:t>
            </a:r>
          </a:p>
        </p:txBody>
      </p:sp>
      <p:sp>
        <p:nvSpPr>
          <p:cNvPr id="19" name="">
            <a:extLst xmlns:a="http://schemas.openxmlformats.org/drawingml/2006/main">
              <a:ext uri="{FF2B5EF4-FFF2-40B4-BE49-F238E27FC236}">
                <a16:creationId xmlns:a16="http://schemas.microsoft.com/office/drawing/2014/main" id="{29A04943-CC83-4CAC-8804-F96CEB157B9A}"/>
              </a:ext>
            </a:extLst>
          </p:cNvPr>
          <p:cNvSpPr>
            <a:spLocks xmlns:a="http://schemas.openxmlformats.org/drawingml/2006/main" noGrp="1"/>
          </p:cNvSpPr>
          <p:nvPr/>
        </p:nvSpPr>
        <p:spPr>
          <a:xfrm xmlns:a="http://schemas.openxmlformats.org/drawingml/2006/main">
            <a:off x="6934200" y="1885950"/>
            <a:ext cx="45720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5B2A86"/>
                </a:solidFill>
                <a:latin typeface="Arial"/>
                <a:ea typeface="Arial"/>
                <a:cs typeface="Arial"/>
              </a:defRPr>
            </a:pPr>
            <a:r>
              <a:t>Chopper ripple</a:t>
            </a:r>
          </a:p>
        </p:txBody>
      </p:sp>
      <p:sp>
        <p:nvSpPr>
          <p:cNvPr id="20" name="">
            <a:extLst xmlns:a="http://schemas.openxmlformats.org/drawingml/2006/main">
              <a:ext uri="{FF2B5EF4-FFF2-40B4-BE49-F238E27FC236}">
                <a16:creationId xmlns:a16="http://schemas.microsoft.com/office/drawing/2014/main" id="{84F321E3-381C-4F72-8353-D7AEC0581F90}"/>
              </a:ext>
            </a:extLst>
          </p:cNvPr>
          <p:cNvSpPr>
            <a:spLocks xmlns:a="http://schemas.openxmlformats.org/drawingml/2006/main" noGrp="1"/>
          </p:cNvSpPr>
          <p:nvPr/>
        </p:nvSpPr>
        <p:spPr>
          <a:xfrm xmlns:a="http://schemas.openxmlformats.org/drawingml/2006/main">
            <a:off x="6934200" y="2247900"/>
            <a:ext cx="45720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1E293B"/>
                </a:solidFill>
                <a:latin typeface="Arial"/>
                <a:ea typeface="Arial"/>
                <a:cs typeface="Arial"/>
              </a:defRPr>
            </a:pPr>
            <a:r>
              <a:t>What filtering removes the chopper’s own ripple before the fault latch?</a:t>
            </a:r>
          </a:p>
        </p:txBody>
      </p:sp>
      <p:sp>
        <p:nvSpPr>
          <p:cNvPr id="21" name="">
            <a:extLst xmlns:a="http://schemas.openxmlformats.org/drawingml/2006/main">
              <a:ext uri="{FF2B5EF4-FFF2-40B4-BE49-F238E27FC236}">
                <a16:creationId xmlns:a16="http://schemas.microsoft.com/office/drawing/2014/main" id="{06F11EDA-5204-4BF7-BACE-E9B488D97E40}"/>
              </a:ext>
            </a:extLst>
          </p:cNvPr>
          <p:cNvSpPr>
            <a:spLocks xmlns:a="http://schemas.openxmlformats.org/drawingml/2006/main" noGrp="1"/>
          </p:cNvSpPr>
          <p:nvPr/>
        </p:nvSpPr>
        <p:spPr>
          <a:xfrm xmlns:a="http://schemas.openxmlformats.org/drawingml/2006/main">
            <a:off x="457200" y="3305175"/>
            <a:ext cx="5524500" cy="1247775"/>
          </a:xfrm>
          <a:prstGeom xmlns:a="http://schemas.openxmlformats.org/drawingml/2006/main" prst="roundRect">
            <a:avLst>
              <a:gd name="adj" fmla="val 6107"/>
            </a:avLst>
          </a:prstGeom>
          <a:solidFill xmlns:a="http://schemas.openxmlformats.org/drawingml/2006/main">
            <a:srgbClr val="FFFFFF"/>
          </a:solidFill>
          <a:ln xmlns:a="http://schemas.openxmlformats.org/drawingml/2006/main" w="9525">
            <a:solidFill>
              <a:srgbClr val="E2E8F0"/>
            </a:solidFill>
            <a:prstDash val="solid"/>
          </a:ln>
        </p:spPr>
      </p:sp>
      <p:sp>
        <p:nvSpPr>
          <p:cNvPr id="22" name="">
            <a:extLst xmlns:a="http://schemas.openxmlformats.org/drawingml/2006/main">
              <a:ext uri="{FF2B5EF4-FFF2-40B4-BE49-F238E27FC236}">
                <a16:creationId xmlns:a16="http://schemas.microsoft.com/office/drawing/2014/main" id="{C084991B-B31D-4F6B-ACC3-B53E21795B20}"/>
              </a:ext>
            </a:extLst>
          </p:cNvPr>
          <p:cNvSpPr>
            <a:spLocks xmlns:a="http://schemas.openxmlformats.org/drawingml/2006/main" noGrp="1"/>
          </p:cNvSpPr>
          <p:nvPr/>
        </p:nvSpPr>
        <p:spPr>
          <a:xfrm xmlns:a="http://schemas.openxmlformats.org/drawingml/2006/main">
            <a:off x="457200" y="3305175"/>
            <a:ext cx="57150" cy="1247775"/>
          </a:xfrm>
          <a:prstGeom xmlns:a="http://schemas.openxmlformats.org/drawingml/2006/main" prst="rect">
            <a:avLst/>
          </a:prstGeom>
          <a:solidFill xmlns:a="http://schemas.openxmlformats.org/drawingml/2006/main">
            <a:srgbClr val="12855B"/>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272D3F71-434F-43DD-8A88-C80714C87D2B}"/>
              </a:ext>
            </a:extLst>
          </p:cNvPr>
          <p:cNvSpPr>
            <a:spLocks xmlns:a="http://schemas.openxmlformats.org/drawingml/2006/main" noGrp="1"/>
          </p:cNvSpPr>
          <p:nvPr/>
        </p:nvSpPr>
        <p:spPr>
          <a:xfrm xmlns:a="http://schemas.openxmlformats.org/drawingml/2006/main">
            <a:off x="704850" y="3495675"/>
            <a:ext cx="342900" cy="34290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24" name="">
            <a:extLst xmlns:a="http://schemas.openxmlformats.org/drawingml/2006/main">
              <a:ext uri="{FF2B5EF4-FFF2-40B4-BE49-F238E27FC236}">
                <a16:creationId xmlns:a16="http://schemas.microsoft.com/office/drawing/2014/main" id="{20F0CC47-33C4-4E96-8027-6E84824841F9}"/>
              </a:ext>
            </a:extLst>
          </p:cNvPr>
          <p:cNvSpPr>
            <a:spLocks xmlns:a="http://schemas.openxmlformats.org/drawingml/2006/main" noGrp="1"/>
          </p:cNvSpPr>
          <p:nvPr/>
        </p:nvSpPr>
        <p:spPr>
          <a:xfrm xmlns:a="http://schemas.openxmlformats.org/drawingml/2006/main">
            <a:off x="704850" y="3562350"/>
            <a:ext cx="3429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FFFFFF"/>
                </a:solidFill>
                <a:latin typeface="Arial"/>
                <a:ea typeface="Arial"/>
                <a:cs typeface="Arial"/>
              </a:defRPr>
            </a:pPr>
            <a:r>
              <a:t>3</a:t>
            </a:r>
          </a:p>
        </p:txBody>
      </p:sp>
      <p:sp>
        <p:nvSpPr>
          <p:cNvPr id="25" name="">
            <a:extLst xmlns:a="http://schemas.openxmlformats.org/drawingml/2006/main">
              <a:ext uri="{FF2B5EF4-FFF2-40B4-BE49-F238E27FC236}">
                <a16:creationId xmlns:a16="http://schemas.microsoft.com/office/drawing/2014/main" id="{45B6B45A-EFA6-439E-87A3-F8EE1DA01117}"/>
              </a:ext>
            </a:extLst>
          </p:cNvPr>
          <p:cNvSpPr>
            <a:spLocks xmlns:a="http://schemas.openxmlformats.org/drawingml/2006/main" noGrp="1"/>
          </p:cNvSpPr>
          <p:nvPr/>
        </p:nvSpPr>
        <p:spPr>
          <a:xfrm xmlns:a="http://schemas.openxmlformats.org/drawingml/2006/main">
            <a:off x="1181100" y="3533775"/>
            <a:ext cx="45720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0B6B47"/>
                </a:solidFill>
                <a:latin typeface="Arial"/>
                <a:ea typeface="Arial"/>
                <a:cs typeface="Arial"/>
              </a:defRPr>
            </a:pPr>
            <a:r>
              <a:t>Ladder ageing</a:t>
            </a:r>
          </a:p>
        </p:txBody>
      </p:sp>
      <p:sp>
        <p:nvSpPr>
          <p:cNvPr id="26" name="">
            <a:extLst xmlns:a="http://schemas.openxmlformats.org/drawingml/2006/main">
              <a:ext uri="{FF2B5EF4-FFF2-40B4-BE49-F238E27FC236}">
                <a16:creationId xmlns:a16="http://schemas.microsoft.com/office/drawing/2014/main" id="{55476F05-5453-404E-88D3-21EA9D854BA8}"/>
              </a:ext>
            </a:extLst>
          </p:cNvPr>
          <p:cNvSpPr>
            <a:spLocks xmlns:a="http://schemas.openxmlformats.org/drawingml/2006/main" noGrp="1"/>
          </p:cNvSpPr>
          <p:nvPr/>
        </p:nvSpPr>
        <p:spPr>
          <a:xfrm xmlns:a="http://schemas.openxmlformats.org/drawingml/2006/main">
            <a:off x="1181100" y="3895725"/>
            <a:ext cx="45720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1E293B"/>
                </a:solidFill>
                <a:latin typeface="Arial"/>
                <a:ea typeface="Arial"/>
                <a:cs typeface="Arial"/>
              </a:defRPr>
            </a:pPr>
            <a:r>
              <a:t>How far does polysilicon drift move the 0.1% ratio over twenty years at high temperature?</a:t>
            </a:r>
          </a:p>
        </p:txBody>
      </p:sp>
      <p:sp>
        <p:nvSpPr>
          <p:cNvPr id="27" name="">
            <a:extLst xmlns:a="http://schemas.openxmlformats.org/drawingml/2006/main">
              <a:ext uri="{FF2B5EF4-FFF2-40B4-BE49-F238E27FC236}">
                <a16:creationId xmlns:a16="http://schemas.microsoft.com/office/drawing/2014/main" id="{92991C29-5A52-4B76-AFAD-B9772016313F}"/>
              </a:ext>
            </a:extLst>
          </p:cNvPr>
          <p:cNvSpPr>
            <a:spLocks xmlns:a="http://schemas.openxmlformats.org/drawingml/2006/main" noGrp="1"/>
          </p:cNvSpPr>
          <p:nvPr/>
        </p:nvSpPr>
        <p:spPr>
          <a:xfrm xmlns:a="http://schemas.openxmlformats.org/drawingml/2006/main">
            <a:off x="6210300" y="3305175"/>
            <a:ext cx="5524500" cy="1247775"/>
          </a:xfrm>
          <a:prstGeom xmlns:a="http://schemas.openxmlformats.org/drawingml/2006/main" prst="roundRect">
            <a:avLst>
              <a:gd name="adj" fmla="val 6107"/>
            </a:avLst>
          </a:prstGeom>
          <a:solidFill xmlns:a="http://schemas.openxmlformats.org/drawingml/2006/main">
            <a:srgbClr val="FFFFFF"/>
          </a:solidFill>
          <a:ln xmlns:a="http://schemas.openxmlformats.org/drawingml/2006/main" w="9525">
            <a:solidFill>
              <a:srgbClr val="E2E8F0"/>
            </a:solidFill>
            <a:prstDash val="solid"/>
          </a:ln>
        </p:spPr>
      </p:sp>
      <p:sp>
        <p:nvSpPr>
          <p:cNvPr id="28" name="">
            <a:extLst xmlns:a="http://schemas.openxmlformats.org/drawingml/2006/main">
              <a:ext uri="{FF2B5EF4-FFF2-40B4-BE49-F238E27FC236}">
                <a16:creationId xmlns:a16="http://schemas.microsoft.com/office/drawing/2014/main" id="{EF88E45A-8BF5-4F04-B02F-5134F163B4C5}"/>
              </a:ext>
            </a:extLst>
          </p:cNvPr>
          <p:cNvSpPr>
            <a:spLocks xmlns:a="http://schemas.openxmlformats.org/drawingml/2006/main" noGrp="1"/>
          </p:cNvSpPr>
          <p:nvPr/>
        </p:nvSpPr>
        <p:spPr>
          <a:xfrm xmlns:a="http://schemas.openxmlformats.org/drawingml/2006/main">
            <a:off x="6210300" y="3305175"/>
            <a:ext cx="57150" cy="1247775"/>
          </a:xfrm>
          <a:prstGeom xmlns:a="http://schemas.openxmlformats.org/drawingml/2006/main" prst="rect">
            <a:avLst/>
          </a:prstGeom>
          <a:solidFill xmlns:a="http://schemas.openxmlformats.org/drawingml/2006/main">
            <a:srgbClr val="C0392B"/>
          </a:solidFill>
          <a:ln xmlns:a="http://schemas.openxmlformats.org/drawingml/2006/main" w="0">
            <a:noFill/>
            <a:prstDash val="solid"/>
          </a:ln>
        </p:spPr>
      </p:sp>
      <p:sp>
        <p:nvSpPr>
          <p:cNvPr id="29" name="">
            <a:extLst xmlns:a="http://schemas.openxmlformats.org/drawingml/2006/main">
              <a:ext uri="{FF2B5EF4-FFF2-40B4-BE49-F238E27FC236}">
                <a16:creationId xmlns:a16="http://schemas.microsoft.com/office/drawing/2014/main" id="{C9A190D4-2DF0-4904-A193-8B53BFFCC303}"/>
              </a:ext>
            </a:extLst>
          </p:cNvPr>
          <p:cNvSpPr>
            <a:spLocks xmlns:a="http://schemas.openxmlformats.org/drawingml/2006/main" noGrp="1"/>
          </p:cNvSpPr>
          <p:nvPr/>
        </p:nvSpPr>
        <p:spPr>
          <a:xfrm xmlns:a="http://schemas.openxmlformats.org/drawingml/2006/main">
            <a:off x="6457950" y="3495675"/>
            <a:ext cx="342900" cy="34290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30" name="">
            <a:extLst xmlns:a="http://schemas.openxmlformats.org/drawingml/2006/main">
              <a:ext uri="{FF2B5EF4-FFF2-40B4-BE49-F238E27FC236}">
                <a16:creationId xmlns:a16="http://schemas.microsoft.com/office/drawing/2014/main" id="{99BAD915-27AF-4402-BF39-A63D646EC703}"/>
              </a:ext>
            </a:extLst>
          </p:cNvPr>
          <p:cNvSpPr>
            <a:spLocks xmlns:a="http://schemas.openxmlformats.org/drawingml/2006/main" noGrp="1"/>
          </p:cNvSpPr>
          <p:nvPr/>
        </p:nvSpPr>
        <p:spPr>
          <a:xfrm xmlns:a="http://schemas.openxmlformats.org/drawingml/2006/main">
            <a:off x="6457950" y="3562350"/>
            <a:ext cx="3429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FFFFFF"/>
                </a:solidFill>
                <a:latin typeface="Arial"/>
                <a:ea typeface="Arial"/>
                <a:cs typeface="Arial"/>
              </a:defRPr>
            </a:pPr>
            <a:r>
              <a:t>4</a:t>
            </a:r>
          </a:p>
        </p:txBody>
      </p:sp>
      <p:sp>
        <p:nvSpPr>
          <p:cNvPr id="31" name="">
            <a:extLst xmlns:a="http://schemas.openxmlformats.org/drawingml/2006/main">
              <a:ext uri="{FF2B5EF4-FFF2-40B4-BE49-F238E27FC236}">
                <a16:creationId xmlns:a16="http://schemas.microsoft.com/office/drawing/2014/main" id="{953941DD-DF9F-487F-A52C-F706B1F65064}"/>
              </a:ext>
            </a:extLst>
          </p:cNvPr>
          <p:cNvSpPr>
            <a:spLocks xmlns:a="http://schemas.openxmlformats.org/drawingml/2006/main" noGrp="1"/>
          </p:cNvSpPr>
          <p:nvPr/>
        </p:nvSpPr>
        <p:spPr>
          <a:xfrm xmlns:a="http://schemas.openxmlformats.org/drawingml/2006/main">
            <a:off x="6934200" y="3533775"/>
            <a:ext cx="45720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9F1D14"/>
                </a:solidFill>
                <a:latin typeface="Arial"/>
                <a:ea typeface="Arial"/>
                <a:cs typeface="Arial"/>
              </a:defRPr>
            </a:pPr>
            <a:r>
              <a:t>Why this part first</a:t>
            </a:r>
          </a:p>
        </p:txBody>
      </p:sp>
      <p:sp>
        <p:nvSpPr>
          <p:cNvPr id="32" name="">
            <a:extLst xmlns:a="http://schemas.openxmlformats.org/drawingml/2006/main">
              <a:ext uri="{FF2B5EF4-FFF2-40B4-BE49-F238E27FC236}">
                <a16:creationId xmlns:a16="http://schemas.microsoft.com/office/drawing/2014/main" id="{21435AAC-9AB1-472C-9890-1266A9E9E995}"/>
              </a:ext>
            </a:extLst>
          </p:cNvPr>
          <p:cNvSpPr>
            <a:spLocks xmlns:a="http://schemas.openxmlformats.org/drawingml/2006/main" noGrp="1"/>
          </p:cNvSpPr>
          <p:nvPr/>
        </p:nvSpPr>
        <p:spPr>
          <a:xfrm xmlns:a="http://schemas.openxmlformats.org/drawingml/2006/main">
            <a:off x="6934200" y="3895725"/>
            <a:ext cx="45720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1E293B"/>
                </a:solidFill>
                <a:latin typeface="Arial"/>
                <a:ea typeface="Arial"/>
                <a:cs typeface="Arial"/>
              </a:defRPr>
            </a:pPr>
            <a:r>
              <a:t>What does taking SKU-6 through screening first establish for every part that follows?</a:t>
            </a:r>
          </a:p>
        </p:txBody>
      </p:sp>
      <p:sp>
        <p:nvSpPr>
          <p:cNvPr id="33" name="">
            <a:extLst xmlns:a="http://schemas.openxmlformats.org/drawingml/2006/main">
              <a:ext uri="{FF2B5EF4-FFF2-40B4-BE49-F238E27FC236}">
                <a16:creationId xmlns:a16="http://schemas.microsoft.com/office/drawing/2014/main" id="{344DF188-A7CC-4166-918A-E39E11880C61}"/>
              </a:ext>
            </a:extLst>
          </p:cNvPr>
          <p:cNvSpPr>
            <a:spLocks xmlns:a="http://schemas.openxmlformats.org/drawingml/2006/main" noGrp="1"/>
          </p:cNvSpPr>
          <p:nvPr/>
        </p:nvSpPr>
        <p:spPr>
          <a:xfrm xmlns:a="http://schemas.openxmlformats.org/drawingml/2006/main">
            <a:off x="457200" y="62103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 product specification (SKU-6), engineering questions. Pre-silicon: no answer here is a measured result yet.</a:t>
            </a:r>
          </a:p>
        </p:txBody>
      </p:sp>
    </p:spTree>
    <p:extLst>
      <p:ext uri="{BB962C8B-B14F-4D97-AF65-F5344CB8AC3E}">
        <p14:creationId xmlns:p14="http://schemas.microsoft.com/office/powerpoint/2010/main" val="1316128716"/>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35" name="">
            <a:extLst xmlns:a="http://schemas.openxmlformats.org/drawingml/2006/main">
              <a:ext uri="{FF2B5EF4-FFF2-40B4-BE49-F238E27FC236}">
                <a16:creationId xmlns:a16="http://schemas.microsoft.com/office/drawing/2014/main" id="{649ADD60-E1A2-4E0B-B182-1353532AB975}"/>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9F5566E-FB2F-4CB8-8A2F-2DA223DBDEA1}"/>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09 · SUMMARY AND NEXT STEP</a:t>
            </a:r>
          </a:p>
        </p:txBody>
      </p:sp>
      <p:sp>
        <p:nvSpPr>
          <p:cNvPr id="3" name="">
            <a:extLst xmlns:a="http://schemas.openxmlformats.org/drawingml/2006/main">
              <a:ext uri="{FF2B5EF4-FFF2-40B4-BE49-F238E27FC236}">
                <a16:creationId xmlns:a16="http://schemas.microsoft.com/office/drawing/2014/main" id="{50127D7B-5F6B-4488-8507-054A932E48A7}"/>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FFFFFF"/>
                </a:solidFill>
                <a:latin typeface="Georgia"/>
                <a:ea typeface="Georgia"/>
                <a:cs typeface="Georgia"/>
              </a:defRPr>
            </a:pPr>
            <a:r>
              <a:t>Test it against your rails before silicon</a:t>
            </a:r>
          </a:p>
        </p:txBody>
      </p:sp>
      <p:sp>
        <p:nvSpPr>
          <p:cNvPr id="4" name="">
            <a:extLst xmlns:a="http://schemas.openxmlformats.org/drawingml/2006/main">
              <a:ext uri="{FF2B5EF4-FFF2-40B4-BE49-F238E27FC236}">
                <a16:creationId xmlns:a16="http://schemas.microsoft.com/office/drawing/2014/main" id="{EFCEB146-63D5-48E1-BFCF-C5756F5BF784}"/>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A9BACD"/>
                </a:solidFill>
                <a:latin typeface="Arial"/>
                <a:ea typeface="Arial"/>
                <a:cs typeface="Arial"/>
              </a:defRPr>
            </a:pPr>
            <a:r>
              <a:t>SKU-6 is an architecture with stated targets; your rail list and noise profile are the fastest test.</a:t>
            </a:r>
          </a:p>
        </p:txBody>
      </p:sp>
      <p:sp>
        <p:nvSpPr>
          <p:cNvPr id="5" name="">
            <a:extLst xmlns:a="http://schemas.openxmlformats.org/drawingml/2006/main">
              <a:ext uri="{FF2B5EF4-FFF2-40B4-BE49-F238E27FC236}">
                <a16:creationId xmlns:a16="http://schemas.microsoft.com/office/drawing/2014/main" id="{E210A97F-D108-40B2-A604-0064CF9A308A}"/>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53F4D20-4535-46D0-A1C4-1E9E5416AD8B}"/>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23364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3D7CD2C-5DE1-4557-9BA3-99378207A35F}"/>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8FA2B7"/>
                </a:solidFill>
                <a:latin typeface="Arial"/>
                <a:ea typeface="Arial"/>
                <a:cs typeface="Arial"/>
              </a:defRPr>
            </a:pPr>
            <a:r>
              <a:t>DEEPGRID SEMI  ·  SKU-6 QUAD-RAIL VOLTAGE SUPERVISOR  ·  ARCHITECTURE TARGETS, PRE-SILICON  ·  OCTOBER 2026</a:t>
            </a:r>
          </a:p>
        </p:txBody>
      </p:sp>
      <p:sp>
        <p:nvSpPr>
          <p:cNvPr id="8" name="">
            <a:extLst xmlns:a="http://schemas.openxmlformats.org/drawingml/2006/main">
              <a:ext uri="{FF2B5EF4-FFF2-40B4-BE49-F238E27FC236}">
                <a16:creationId xmlns:a16="http://schemas.microsoft.com/office/drawing/2014/main" id="{4FDDF700-8A54-49FC-A6F0-8430B4400491}"/>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8FA2B7"/>
                </a:solidFill>
                <a:latin typeface="Arial"/>
                <a:ea typeface="Arial"/>
                <a:cs typeface="Arial"/>
              </a:defRPr>
            </a:pPr>
            <a:r>
              <a:t>10</a:t>
            </a:r>
          </a:p>
        </p:txBody>
      </p:sp>
      <p:sp>
        <p:nvSpPr>
          <p:cNvPr id="9" name="">
            <a:extLst xmlns:a="http://schemas.openxmlformats.org/drawingml/2006/main">
              <a:ext uri="{FF2B5EF4-FFF2-40B4-BE49-F238E27FC236}">
                <a16:creationId xmlns:a16="http://schemas.microsoft.com/office/drawing/2014/main" id="{FEF945D2-B857-41D3-B27D-01F3B42517B1}"/>
              </a:ext>
            </a:extLst>
          </p:cNvPr>
          <p:cNvSpPr>
            <a:spLocks xmlns:a="http://schemas.openxmlformats.org/drawingml/2006/main" noGrp="1"/>
          </p:cNvSpPr>
          <p:nvPr/>
        </p:nvSpPr>
        <p:spPr>
          <a:xfrm xmlns:a="http://schemas.openxmlformats.org/drawingml/2006/main">
            <a:off x="457200" y="1543050"/>
            <a:ext cx="4762500" cy="3057525"/>
          </a:xfrm>
          <a:prstGeom xmlns:a="http://schemas.openxmlformats.org/drawingml/2006/main" prst="rect">
            <a:avLst/>
          </a:prstGeom>
          <a:solidFill xmlns:a="http://schemas.openxmlformats.org/drawingml/2006/main">
            <a:srgbClr val="12243A"/>
          </a:solidFill>
          <a:ln xmlns:a="http://schemas.openxmlformats.org/drawingml/2006/main" w="9525">
            <a:solidFill>
              <a:srgbClr val="23364C"/>
            </a:solidFill>
            <a:prstDash val="solid"/>
          </a:ln>
        </p:spPr>
      </p:sp>
      <p:sp>
        <p:nvSpPr>
          <p:cNvPr id="10" name="">
            <a:extLst xmlns:a="http://schemas.openxmlformats.org/drawingml/2006/main">
              <a:ext uri="{FF2B5EF4-FFF2-40B4-BE49-F238E27FC236}">
                <a16:creationId xmlns:a16="http://schemas.microsoft.com/office/drawing/2014/main" id="{6274A156-B20A-48E2-8951-CBD8B8735C66}"/>
              </a:ext>
            </a:extLst>
          </p:cNvPr>
          <p:cNvSpPr>
            <a:spLocks xmlns:a="http://schemas.openxmlformats.org/drawingml/2006/main" noGrp="1"/>
          </p:cNvSpPr>
          <p:nvPr/>
        </p:nvSpPr>
        <p:spPr>
          <a:xfrm xmlns:a="http://schemas.openxmlformats.org/drawingml/2006/main">
            <a:off x="685800" y="1676400"/>
            <a:ext cx="43053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WHAT TO TAKE AWAY</a:t>
            </a:r>
          </a:p>
        </p:txBody>
      </p:sp>
      <p:sp>
        <p:nvSpPr>
          <p:cNvPr id="11" name="">
            <a:extLst xmlns:a="http://schemas.openxmlformats.org/drawingml/2006/main">
              <a:ext uri="{FF2B5EF4-FFF2-40B4-BE49-F238E27FC236}">
                <a16:creationId xmlns:a16="http://schemas.microsoft.com/office/drawing/2014/main" id="{F76936E7-9B27-4C42-B1D0-95FA2BCF7C9F}"/>
              </a:ext>
            </a:extLst>
          </p:cNvPr>
          <p:cNvSpPr>
            <a:spLocks xmlns:a="http://schemas.openxmlformats.org/drawingml/2006/main" noGrp="1"/>
          </p:cNvSpPr>
          <p:nvPr/>
        </p:nvSpPr>
        <p:spPr>
          <a:xfrm xmlns:a="http://schemas.openxmlformats.org/drawingml/2006/main">
            <a:off x="685800" y="2076450"/>
            <a:ext cx="76200" cy="762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0A2192A1-7163-4238-BC3D-D5AD404068C9}"/>
              </a:ext>
            </a:extLst>
          </p:cNvPr>
          <p:cNvSpPr>
            <a:spLocks xmlns:a="http://schemas.openxmlformats.org/drawingml/2006/main" noGrp="1"/>
          </p:cNvSpPr>
          <p:nvPr/>
        </p:nvSpPr>
        <p:spPr>
          <a:xfrm xmlns:a="http://schemas.openxmlformats.org/drawingml/2006/main">
            <a:off x="895350" y="2000250"/>
            <a:ext cx="4095750" cy="809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D5E0EC"/>
                </a:solidFill>
                <a:latin typeface="Arial"/>
                <a:ea typeface="Arial"/>
                <a:cs typeface="Arial"/>
              </a:defRPr>
            </a:pPr>
            <a:r>
              <a:t>Four sense chains, one latched fault matrix, open-drain FAULT_N and RESET_N, a trimmed reference and a windowed watchdog.</a:t>
            </a:r>
          </a:p>
        </p:txBody>
      </p:sp>
      <p:sp>
        <p:nvSpPr>
          <p:cNvPr id="13" name="">
            <a:extLst xmlns:a="http://schemas.openxmlformats.org/drawingml/2006/main">
              <a:ext uri="{FF2B5EF4-FFF2-40B4-BE49-F238E27FC236}">
                <a16:creationId xmlns:a16="http://schemas.microsoft.com/office/drawing/2014/main" id="{A1ED620E-3938-4A1E-98AD-CF820953CEE4}"/>
              </a:ext>
            </a:extLst>
          </p:cNvPr>
          <p:cNvSpPr>
            <a:spLocks xmlns:a="http://schemas.openxmlformats.org/drawingml/2006/main" noGrp="1"/>
          </p:cNvSpPr>
          <p:nvPr/>
        </p:nvSpPr>
        <p:spPr>
          <a:xfrm xmlns:a="http://schemas.openxmlformats.org/drawingml/2006/main">
            <a:off x="685800" y="3038475"/>
            <a:ext cx="76200" cy="762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BB28220-E7A6-4237-A7C7-12513D448BDB}"/>
              </a:ext>
            </a:extLst>
          </p:cNvPr>
          <p:cNvSpPr>
            <a:spLocks xmlns:a="http://schemas.openxmlformats.org/drawingml/2006/main" noGrp="1"/>
          </p:cNvSpPr>
          <p:nvPr/>
        </p:nvSpPr>
        <p:spPr>
          <a:xfrm xmlns:a="http://schemas.openxmlformats.org/drawingml/2006/main">
            <a:off x="895350" y="2962275"/>
            <a:ext cx="4095750" cy="809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D5E0EC"/>
                </a:solidFill>
                <a:latin typeface="Arial"/>
                <a:ea typeface="Arial"/>
                <a:cs typeface="Arial"/>
              </a:defRPr>
            </a:pPr>
            <a:r>
              <a:t>Targets: offset under 500 µV, 0.1%-matched dividers, 8 µs deglitch, 10 ppm/°C reference, 100 ms to 1.6 s watchdog.</a:t>
            </a:r>
          </a:p>
        </p:txBody>
      </p:sp>
      <p:sp>
        <p:nvSpPr>
          <p:cNvPr id="15" name="">
            <a:extLst xmlns:a="http://schemas.openxmlformats.org/drawingml/2006/main">
              <a:ext uri="{FF2B5EF4-FFF2-40B4-BE49-F238E27FC236}">
                <a16:creationId xmlns:a16="http://schemas.microsoft.com/office/drawing/2014/main" id="{A6058A25-DC11-46E0-AAAC-49ED031C720D}"/>
              </a:ext>
            </a:extLst>
          </p:cNvPr>
          <p:cNvSpPr>
            <a:spLocks xmlns:a="http://schemas.openxmlformats.org/drawingml/2006/main" noGrp="1"/>
          </p:cNvSpPr>
          <p:nvPr/>
        </p:nvSpPr>
        <p:spPr>
          <a:xfrm xmlns:a="http://schemas.openxmlformats.org/drawingml/2006/main">
            <a:off x="685800" y="4000500"/>
            <a:ext cx="76200" cy="762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0D9227AB-BA9F-42DC-BEC7-78657892397C}"/>
              </a:ext>
            </a:extLst>
          </p:cNvPr>
          <p:cNvSpPr>
            <a:spLocks xmlns:a="http://schemas.openxmlformats.org/drawingml/2006/main" noGrp="1"/>
          </p:cNvSpPr>
          <p:nvPr/>
        </p:nvSpPr>
        <p:spPr>
          <a:xfrm xmlns:a="http://schemas.openxmlformats.org/drawingml/2006/main">
            <a:off x="895350" y="3924300"/>
            <a:ext cx="409575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D5E0EC"/>
                </a:solidFill>
                <a:latin typeface="Arial"/>
                <a:ea typeface="Arial"/>
                <a:cs typeface="Arial"/>
              </a:defRPr>
            </a:pPr>
            <a:r>
              <a:t>Pre-silicon: a cycle-1 or cycle-2 wafer run is planned. Nothing is measured yet.</a:t>
            </a:r>
          </a:p>
        </p:txBody>
      </p:sp>
      <p:sp>
        <p:nvSpPr>
          <p:cNvPr id="17" name="">
            <a:extLst xmlns:a="http://schemas.openxmlformats.org/drawingml/2006/main">
              <a:ext uri="{FF2B5EF4-FFF2-40B4-BE49-F238E27FC236}">
                <a16:creationId xmlns:a16="http://schemas.microsoft.com/office/drawing/2014/main" id="{BCA1EDE0-3690-42A2-889C-F0F25B0CAF65}"/>
              </a:ext>
            </a:extLst>
          </p:cNvPr>
          <p:cNvSpPr>
            <a:spLocks xmlns:a="http://schemas.openxmlformats.org/drawingml/2006/main" noGrp="1"/>
          </p:cNvSpPr>
          <p:nvPr/>
        </p:nvSpPr>
        <p:spPr>
          <a:xfrm xmlns:a="http://schemas.openxmlformats.org/drawingml/2006/main">
            <a:off x="5524500" y="2000250"/>
            <a:ext cx="6210300" cy="1038225"/>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18" name="">
            <a:extLst xmlns:a="http://schemas.openxmlformats.org/drawingml/2006/main">
              <a:ext uri="{FF2B5EF4-FFF2-40B4-BE49-F238E27FC236}">
                <a16:creationId xmlns:a16="http://schemas.microsoft.com/office/drawing/2014/main" id="{127C3357-4328-454E-8D19-626DA10AC527}"/>
              </a:ext>
            </a:extLst>
          </p:cNvPr>
          <p:cNvSpPr>
            <a:spLocks xmlns:a="http://schemas.openxmlformats.org/drawingml/2006/main" noGrp="1"/>
          </p:cNvSpPr>
          <p:nvPr/>
        </p:nvSpPr>
        <p:spPr>
          <a:xfrm xmlns:a="http://schemas.openxmlformats.org/drawingml/2006/main">
            <a:off x="5695950" y="2152650"/>
            <a:ext cx="285750" cy="285750"/>
          </a:xfrm>
          <a:prstGeom xmlns:a="http://schemas.openxmlformats.org/drawingml/2006/main" prst="ellipse">
            <a:avLst/>
          </a:prstGeom>
          <a:solidFill xmlns:a="http://schemas.openxmlformats.org/drawingml/2006/main">
            <a:srgbClr val="00B4D8"/>
          </a:solidFill>
          <a:ln xmlns:a="http://schemas.openxmlformats.org/drawingml/2006/main" w="9525">
            <a:solidFill>
              <a:srgbClr val="00B4D8"/>
            </a:solidFill>
            <a:prstDash val="solid"/>
          </a:ln>
        </p:spPr>
      </p:sp>
      <p:sp>
        <p:nvSpPr>
          <p:cNvPr id="19" name="">
            <a:extLst xmlns:a="http://schemas.openxmlformats.org/drawingml/2006/main">
              <a:ext uri="{FF2B5EF4-FFF2-40B4-BE49-F238E27FC236}">
                <a16:creationId xmlns:a16="http://schemas.microsoft.com/office/drawing/2014/main" id="{E45D7EA5-1862-4AA7-8F33-510284078348}"/>
              </a:ext>
            </a:extLst>
          </p:cNvPr>
          <p:cNvSpPr>
            <a:spLocks xmlns:a="http://schemas.openxmlformats.org/drawingml/2006/main" noGrp="1"/>
          </p:cNvSpPr>
          <p:nvPr/>
        </p:nvSpPr>
        <p:spPr>
          <a:xfrm xmlns:a="http://schemas.openxmlformats.org/drawingml/2006/main">
            <a:off x="5695950" y="2200275"/>
            <a:ext cx="2857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125" b="1">
                <a:solidFill>
                  <a:srgbClr val="0A1628"/>
                </a:solidFill>
                <a:latin typeface="Arial"/>
                <a:ea typeface="Arial"/>
                <a:cs typeface="Arial"/>
              </a:defRPr>
            </a:pPr>
            <a:r>
              <a:t>1</a:t>
            </a:r>
          </a:p>
        </p:txBody>
      </p:sp>
      <p:sp>
        <p:nvSpPr>
          <p:cNvPr id="20" name="">
            <a:extLst xmlns:a="http://schemas.openxmlformats.org/drawingml/2006/main">
              <a:ext uri="{FF2B5EF4-FFF2-40B4-BE49-F238E27FC236}">
                <a16:creationId xmlns:a16="http://schemas.microsoft.com/office/drawing/2014/main" id="{978BD964-1246-43C4-9F29-970CAC09148F}"/>
              </a:ext>
            </a:extLst>
          </p:cNvPr>
          <p:cNvSpPr>
            <a:spLocks xmlns:a="http://schemas.openxmlformats.org/drawingml/2006/main" noGrp="1"/>
          </p:cNvSpPr>
          <p:nvPr/>
        </p:nvSpPr>
        <p:spPr>
          <a:xfrm xmlns:a="http://schemas.openxmlformats.org/drawingml/2006/main">
            <a:off x="6134100" y="2152650"/>
            <a:ext cx="52959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Share your rails and timing</a:t>
            </a:r>
          </a:p>
        </p:txBody>
      </p:sp>
      <p:sp>
        <p:nvSpPr>
          <p:cNvPr id="21" name="">
            <a:extLst xmlns:a="http://schemas.openxmlformats.org/drawingml/2006/main">
              <a:ext uri="{FF2B5EF4-FFF2-40B4-BE49-F238E27FC236}">
                <a16:creationId xmlns:a16="http://schemas.microsoft.com/office/drawing/2014/main" id="{FCCB19D6-48EF-4B05-BFF9-DC4B167C9933}"/>
              </a:ext>
            </a:extLst>
          </p:cNvPr>
          <p:cNvSpPr>
            <a:spLocks xmlns:a="http://schemas.openxmlformats.org/drawingml/2006/main" noGrp="1"/>
          </p:cNvSpPr>
          <p:nvPr/>
        </p:nvSpPr>
        <p:spPr>
          <a:xfrm xmlns:a="http://schemas.openxmlformats.org/drawingml/2006/main">
            <a:off x="6134100" y="2457450"/>
            <a:ext cx="5295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4B5563"/>
                </a:solidFill>
                <a:latin typeface="Arial"/>
                <a:ea typeface="Arial"/>
                <a:cs typeface="Arial"/>
              </a:defRPr>
            </a:pPr>
            <a:r>
              <a:t>Rail voltages and thresholds, converter switching frequencies and the reset delay you need.</a:t>
            </a:r>
          </a:p>
        </p:txBody>
      </p:sp>
      <p:sp>
        <p:nvSpPr>
          <p:cNvPr id="22" name="">
            <a:extLst xmlns:a="http://schemas.openxmlformats.org/drawingml/2006/main">
              <a:ext uri="{FF2B5EF4-FFF2-40B4-BE49-F238E27FC236}">
                <a16:creationId xmlns:a16="http://schemas.microsoft.com/office/drawing/2014/main" id="{8E7D238C-4072-4AE4-93F5-47DD3AE9191F}"/>
              </a:ext>
            </a:extLst>
          </p:cNvPr>
          <p:cNvSpPr>
            <a:spLocks xmlns:a="http://schemas.openxmlformats.org/drawingml/2006/main" noGrp="1"/>
          </p:cNvSpPr>
          <p:nvPr/>
        </p:nvSpPr>
        <p:spPr>
          <a:xfrm xmlns:a="http://schemas.openxmlformats.org/drawingml/2006/main">
            <a:off x="5524500" y="3133725"/>
            <a:ext cx="6210300" cy="1038225"/>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23" name="">
            <a:extLst xmlns:a="http://schemas.openxmlformats.org/drawingml/2006/main">
              <a:ext uri="{FF2B5EF4-FFF2-40B4-BE49-F238E27FC236}">
                <a16:creationId xmlns:a16="http://schemas.microsoft.com/office/drawing/2014/main" id="{D5D2E6A6-C04B-46B1-BA5F-09111849122A}"/>
              </a:ext>
            </a:extLst>
          </p:cNvPr>
          <p:cNvSpPr>
            <a:spLocks xmlns:a="http://schemas.openxmlformats.org/drawingml/2006/main" noGrp="1"/>
          </p:cNvSpPr>
          <p:nvPr/>
        </p:nvSpPr>
        <p:spPr>
          <a:xfrm xmlns:a="http://schemas.openxmlformats.org/drawingml/2006/main">
            <a:off x="5695950" y="3286125"/>
            <a:ext cx="285750" cy="285750"/>
          </a:xfrm>
          <a:prstGeom xmlns:a="http://schemas.openxmlformats.org/drawingml/2006/main" prst="ellipse">
            <a:avLst/>
          </a:prstGeom>
          <a:solidFill xmlns:a="http://schemas.openxmlformats.org/drawingml/2006/main">
            <a:srgbClr val="00B4D8"/>
          </a:solidFill>
          <a:ln xmlns:a="http://schemas.openxmlformats.org/drawingml/2006/main" w="9525">
            <a:solidFill>
              <a:srgbClr val="00B4D8"/>
            </a:solidFill>
            <a:prstDash val="solid"/>
          </a:ln>
        </p:spPr>
      </p:sp>
      <p:sp>
        <p:nvSpPr>
          <p:cNvPr id="24" name="">
            <a:extLst xmlns:a="http://schemas.openxmlformats.org/drawingml/2006/main">
              <a:ext uri="{FF2B5EF4-FFF2-40B4-BE49-F238E27FC236}">
                <a16:creationId xmlns:a16="http://schemas.microsoft.com/office/drawing/2014/main" id="{1BFE245C-35EE-40EF-AAFD-6B5730E8415B}"/>
              </a:ext>
            </a:extLst>
          </p:cNvPr>
          <p:cNvSpPr>
            <a:spLocks xmlns:a="http://schemas.openxmlformats.org/drawingml/2006/main" noGrp="1"/>
          </p:cNvSpPr>
          <p:nvPr/>
        </p:nvSpPr>
        <p:spPr>
          <a:xfrm xmlns:a="http://schemas.openxmlformats.org/drawingml/2006/main">
            <a:off x="5695950" y="3333750"/>
            <a:ext cx="2857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125" b="1">
                <a:solidFill>
                  <a:srgbClr val="0A1628"/>
                </a:solidFill>
                <a:latin typeface="Arial"/>
                <a:ea typeface="Arial"/>
                <a:cs typeface="Arial"/>
              </a:defRPr>
            </a:pPr>
            <a:r>
              <a:t>2</a:t>
            </a:r>
          </a:p>
        </p:txBody>
      </p:sp>
      <p:sp>
        <p:nvSpPr>
          <p:cNvPr id="25" name="">
            <a:extLst xmlns:a="http://schemas.openxmlformats.org/drawingml/2006/main">
              <a:ext uri="{FF2B5EF4-FFF2-40B4-BE49-F238E27FC236}">
                <a16:creationId xmlns:a16="http://schemas.microsoft.com/office/drawing/2014/main" id="{CD2F6CEF-7127-4B69-8039-8670D0BDFA50}"/>
              </a:ext>
            </a:extLst>
          </p:cNvPr>
          <p:cNvSpPr>
            <a:spLocks xmlns:a="http://schemas.openxmlformats.org/drawingml/2006/main" noGrp="1"/>
          </p:cNvSpPr>
          <p:nvPr/>
        </p:nvSpPr>
        <p:spPr>
          <a:xfrm xmlns:a="http://schemas.openxmlformats.org/drawingml/2006/main">
            <a:off x="6134100" y="3286125"/>
            <a:ext cx="52959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Put the four questions</a:t>
            </a:r>
          </a:p>
        </p:txBody>
      </p:sp>
      <p:sp>
        <p:nvSpPr>
          <p:cNvPr id="26" name="">
            <a:extLst xmlns:a="http://schemas.openxmlformats.org/drawingml/2006/main">
              <a:ext uri="{FF2B5EF4-FFF2-40B4-BE49-F238E27FC236}">
                <a16:creationId xmlns:a16="http://schemas.microsoft.com/office/drawing/2014/main" id="{8B761541-7484-4875-AD0B-88A17CEB6ECE}"/>
              </a:ext>
            </a:extLst>
          </p:cNvPr>
          <p:cNvSpPr>
            <a:spLocks xmlns:a="http://schemas.openxmlformats.org/drawingml/2006/main" noGrp="1"/>
          </p:cNvSpPr>
          <p:nvPr/>
        </p:nvSpPr>
        <p:spPr>
          <a:xfrm xmlns:a="http://schemas.openxmlformats.org/drawingml/2006/main">
            <a:off x="6134100" y="3590925"/>
            <a:ext cx="5295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4B5563"/>
                </a:solidFill>
                <a:latin typeface="Arial"/>
                <a:ea typeface="Arial"/>
                <a:cs typeface="Arial"/>
              </a:defRPr>
            </a:pPr>
            <a:r>
              <a:t>Deglitch window, chopper ripple, ladder ageing and the screening plan, answered with the design team.</a:t>
            </a:r>
          </a:p>
        </p:txBody>
      </p:sp>
      <p:sp>
        <p:nvSpPr>
          <p:cNvPr id="27" name="">
            <a:extLst xmlns:a="http://schemas.openxmlformats.org/drawingml/2006/main">
              <a:ext uri="{FF2B5EF4-FFF2-40B4-BE49-F238E27FC236}">
                <a16:creationId xmlns:a16="http://schemas.microsoft.com/office/drawing/2014/main" id="{01A8A2C6-9E64-4BB9-B887-2F28526080F1}"/>
              </a:ext>
            </a:extLst>
          </p:cNvPr>
          <p:cNvSpPr>
            <a:spLocks xmlns:a="http://schemas.openxmlformats.org/drawingml/2006/main" noGrp="1"/>
          </p:cNvSpPr>
          <p:nvPr/>
        </p:nvSpPr>
        <p:spPr>
          <a:xfrm xmlns:a="http://schemas.openxmlformats.org/drawingml/2006/main">
            <a:off x="5524500" y="4267200"/>
            <a:ext cx="6210300" cy="1038225"/>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28" name="">
            <a:extLst xmlns:a="http://schemas.openxmlformats.org/drawingml/2006/main">
              <a:ext uri="{FF2B5EF4-FFF2-40B4-BE49-F238E27FC236}">
                <a16:creationId xmlns:a16="http://schemas.microsoft.com/office/drawing/2014/main" id="{FCA0260F-FF48-4140-BBF7-81262A67D190}"/>
              </a:ext>
            </a:extLst>
          </p:cNvPr>
          <p:cNvSpPr>
            <a:spLocks xmlns:a="http://schemas.openxmlformats.org/drawingml/2006/main" noGrp="1"/>
          </p:cNvSpPr>
          <p:nvPr/>
        </p:nvSpPr>
        <p:spPr>
          <a:xfrm xmlns:a="http://schemas.openxmlformats.org/drawingml/2006/main">
            <a:off x="5695950" y="4419600"/>
            <a:ext cx="285750" cy="285750"/>
          </a:xfrm>
          <a:prstGeom xmlns:a="http://schemas.openxmlformats.org/drawingml/2006/main" prst="ellipse">
            <a:avLst/>
          </a:prstGeom>
          <a:solidFill xmlns:a="http://schemas.openxmlformats.org/drawingml/2006/main">
            <a:srgbClr val="00B4D8"/>
          </a:solidFill>
          <a:ln xmlns:a="http://schemas.openxmlformats.org/drawingml/2006/main" w="9525">
            <a:solidFill>
              <a:srgbClr val="00B4D8"/>
            </a:solidFill>
            <a:prstDash val="solid"/>
          </a:ln>
        </p:spPr>
      </p:sp>
      <p:sp>
        <p:nvSpPr>
          <p:cNvPr id="29" name="">
            <a:extLst xmlns:a="http://schemas.openxmlformats.org/drawingml/2006/main">
              <a:ext uri="{FF2B5EF4-FFF2-40B4-BE49-F238E27FC236}">
                <a16:creationId xmlns:a16="http://schemas.microsoft.com/office/drawing/2014/main" id="{0C84FFD2-D208-4B94-8A4C-045183EBEBF0}"/>
              </a:ext>
            </a:extLst>
          </p:cNvPr>
          <p:cNvSpPr>
            <a:spLocks xmlns:a="http://schemas.openxmlformats.org/drawingml/2006/main" noGrp="1"/>
          </p:cNvSpPr>
          <p:nvPr/>
        </p:nvSpPr>
        <p:spPr>
          <a:xfrm xmlns:a="http://schemas.openxmlformats.org/drawingml/2006/main">
            <a:off x="5695950" y="4467225"/>
            <a:ext cx="2857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125" b="1">
                <a:solidFill>
                  <a:srgbClr val="0A1628"/>
                </a:solidFill>
                <a:latin typeface="Arial"/>
                <a:ea typeface="Arial"/>
                <a:cs typeface="Arial"/>
              </a:defRPr>
            </a:pPr>
            <a:r>
              <a:t>3</a:t>
            </a:r>
          </a:p>
        </p:txBody>
      </p:sp>
      <p:sp>
        <p:nvSpPr>
          <p:cNvPr id="30" name="">
            <a:extLst xmlns:a="http://schemas.openxmlformats.org/drawingml/2006/main">
              <a:ext uri="{FF2B5EF4-FFF2-40B4-BE49-F238E27FC236}">
                <a16:creationId xmlns:a16="http://schemas.microsoft.com/office/drawing/2014/main" id="{86D25CF1-3B49-4CDD-9EE1-4391DD5051FD}"/>
              </a:ext>
            </a:extLst>
          </p:cNvPr>
          <p:cNvSpPr>
            <a:spLocks xmlns:a="http://schemas.openxmlformats.org/drawingml/2006/main" noGrp="1"/>
          </p:cNvSpPr>
          <p:nvPr/>
        </p:nvSpPr>
        <p:spPr>
          <a:xfrm xmlns:a="http://schemas.openxmlformats.org/drawingml/2006/main">
            <a:off x="6134100" y="4419600"/>
            <a:ext cx="52959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Scope an evaluation</a:t>
            </a:r>
          </a:p>
        </p:txBody>
      </p:sp>
      <p:sp>
        <p:nvSpPr>
          <p:cNvPr id="31" name="">
            <a:extLst xmlns:a="http://schemas.openxmlformats.org/drawingml/2006/main">
              <a:ext uri="{FF2B5EF4-FFF2-40B4-BE49-F238E27FC236}">
                <a16:creationId xmlns:a16="http://schemas.microsoft.com/office/drawing/2014/main" id="{2DD3BCEF-CFC0-4555-9E92-CD4C44AB7608}"/>
              </a:ext>
            </a:extLst>
          </p:cNvPr>
          <p:cNvSpPr>
            <a:spLocks xmlns:a="http://schemas.openxmlformats.org/drawingml/2006/main" noGrp="1"/>
          </p:cNvSpPr>
          <p:nvPr/>
        </p:nvSpPr>
        <p:spPr>
          <a:xfrm xmlns:a="http://schemas.openxmlformats.org/drawingml/2006/main">
            <a:off x="6134100" y="4724400"/>
            <a:ext cx="5295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4B5563"/>
                </a:solidFill>
                <a:latin typeface="Arial"/>
                <a:ea typeface="Arial"/>
                <a:cs typeface="Arial"/>
              </a:defRPr>
            </a:pPr>
            <a:r>
              <a:t>Check the architecture targets against your board and agree what the prototype must show.</a:t>
            </a:r>
          </a:p>
        </p:txBody>
      </p:sp>
      <p:sp>
        <p:nvSpPr>
          <p:cNvPr id="32" name="">
            <a:extLst xmlns:a="http://schemas.openxmlformats.org/drawingml/2006/main">
              <a:ext uri="{FF2B5EF4-FFF2-40B4-BE49-F238E27FC236}">
                <a16:creationId xmlns:a16="http://schemas.microsoft.com/office/drawing/2014/main" id="{168B6A36-AD8F-419F-A3A6-4759A3AAD918}"/>
              </a:ext>
            </a:extLst>
          </p:cNvPr>
          <p:cNvSpPr>
            <a:spLocks xmlns:a="http://schemas.openxmlformats.org/drawingml/2006/main" noGrp="1"/>
          </p:cNvSpPr>
          <p:nvPr/>
        </p:nvSpPr>
        <p:spPr>
          <a:xfrm xmlns:a="http://schemas.openxmlformats.org/drawingml/2006/main">
            <a:off x="5524500" y="1676400"/>
            <a:ext cx="62103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NEXT STEP  ·  EVALUATION PATH</a:t>
            </a:r>
          </a:p>
        </p:txBody>
      </p:sp>
      <p:sp>
        <p:nvSpPr>
          <p:cNvPr id="33" name="">
            <a:extLst xmlns:a="http://schemas.openxmlformats.org/drawingml/2006/main">
              <a:ext uri="{FF2B5EF4-FFF2-40B4-BE49-F238E27FC236}">
                <a16:creationId xmlns:a16="http://schemas.microsoft.com/office/drawing/2014/main" id="{5215DB07-1ACC-4E9E-84C7-B8BA625EC0F6}"/>
              </a:ext>
            </a:extLst>
          </p:cNvPr>
          <p:cNvSpPr>
            <a:spLocks xmlns:a="http://schemas.openxmlformats.org/drawingml/2006/main" noGrp="1"/>
          </p:cNvSpPr>
          <p:nvPr/>
        </p:nvSpPr>
        <p:spPr>
          <a:xfrm xmlns:a="http://schemas.openxmlformats.org/drawingml/2006/main">
            <a:off x="457200" y="5457825"/>
            <a:ext cx="11277600" cy="495300"/>
          </a:xfrm>
          <a:prstGeom xmlns:a="http://schemas.openxmlformats.org/drawingml/2006/main" prst="rect">
            <a:avLst/>
          </a:prstGeom>
          <a:solidFill xmlns:a="http://schemas.openxmlformats.org/drawingml/2006/main">
            <a:srgbClr val="00B4D8"/>
          </a:solidFill>
          <a:ln xmlns:a="http://schemas.openxmlformats.org/drawingml/2006/main" w="9525">
            <a:solidFill>
              <a:srgbClr val="00B4D8"/>
            </a:solidFill>
            <a:prstDash val="solid"/>
          </a:ln>
        </p:spPr>
      </p:sp>
      <p:sp>
        <p:nvSpPr>
          <p:cNvPr id="34" name="">
            <a:extLst xmlns:a="http://schemas.openxmlformats.org/drawingml/2006/main">
              <a:ext uri="{FF2B5EF4-FFF2-40B4-BE49-F238E27FC236}">
                <a16:creationId xmlns:a16="http://schemas.microsoft.com/office/drawing/2014/main" id="{2F6DFE64-7F37-48C2-BB39-44F443DB539C}"/>
              </a:ext>
            </a:extLst>
          </p:cNvPr>
          <p:cNvSpPr>
            <a:spLocks xmlns:a="http://schemas.openxmlformats.org/drawingml/2006/main" noGrp="1"/>
          </p:cNvSpPr>
          <p:nvPr/>
        </p:nvSpPr>
        <p:spPr>
          <a:xfrm xmlns:a="http://schemas.openxmlformats.org/drawingml/2006/main">
            <a:off x="685800" y="5591175"/>
            <a:ext cx="10820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425" b="1">
                <a:solidFill>
                  <a:srgbClr val="0A1628"/>
                </a:solidFill>
                <a:latin typeface="Arial"/>
                <a:ea typeface="Arial"/>
                <a:cs typeface="Arial"/>
              </a:defRPr>
            </a:pPr>
            <a:r>
              <a:t>Start an evaluation: group@deepgrid.in  ·  send your rail list and converter noise profile</a:t>
            </a:r>
          </a:p>
        </p:txBody>
      </p:sp>
    </p:spTree>
    <p:extLst>
      <p:ext uri="{BB962C8B-B14F-4D97-AF65-F5344CB8AC3E}">
        <p14:creationId xmlns:p14="http://schemas.microsoft.com/office/powerpoint/2010/main" val="6396244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2026-10-02T11:21:28.6740000Z</dcterms:created>
  <dcterms:modified xsi:type="dcterms:W3CDTF">2026-10-02T11:21:28.6740000Z</dcterms:modified>
</coreProperties>
</file>