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15b0cea1ac4f19" /><Relationship Type="http://schemas.openxmlformats.org/officeDocument/2006/relationships/extended-properties" Target="/docProps/app.xml" Id="Rf294c13d1a384fff" /><Relationship Type="http://schemas.openxmlformats.org/officeDocument/2006/relationships/officeDocument" Target="/ppt/presentation.xml" Id="R8020031b701c474f" /></Relationships>
</file>

<file path=ppt/presentation.xml><?xml version="1.0" encoding="utf-8"?>
<p:presentation xmlns:p="http://schemas.openxmlformats.org/presentationml/2006/main">
  <p:sldMasterIdLst>
    <p:sldMasterId xmlns:r="http://schemas.openxmlformats.org/officeDocument/2006/relationships" id="2147483648" r:id="Rb5e3e444c159441e"/>
  </p:sldMasterIdLst>
  <p:notesMasterIdLst>
    <p:notesMasterId xmlns:r="http://schemas.openxmlformats.org/officeDocument/2006/relationships" r:id="Ra6b7fac1098d4b92"/>
  </p:notesMasterIdLst>
  <p:sldIdLst>
    <p:sldId xmlns:r="http://schemas.openxmlformats.org/officeDocument/2006/relationships" id="256" r:id="R6459b87b5a804093"/>
    <p:sldId xmlns:r="http://schemas.openxmlformats.org/officeDocument/2006/relationships" id="257" r:id="R7b570b060ae94529"/>
    <p:sldId xmlns:r="http://schemas.openxmlformats.org/officeDocument/2006/relationships" id="258" r:id="R36bf03c6c767470b"/>
    <p:sldId xmlns:r="http://schemas.openxmlformats.org/officeDocument/2006/relationships" id="259" r:id="R08a5991f73654038"/>
    <p:sldId xmlns:r="http://schemas.openxmlformats.org/officeDocument/2006/relationships" id="260" r:id="R08b73aa45d044348"/>
    <p:sldId xmlns:r="http://schemas.openxmlformats.org/officeDocument/2006/relationships" id="261" r:id="R6440370a40d848a5"/>
    <p:sldId xmlns:r="http://schemas.openxmlformats.org/officeDocument/2006/relationships" id="262" r:id="R7853578f0861471c"/>
    <p:sldId xmlns:r="http://schemas.openxmlformats.org/officeDocument/2006/relationships" id="263" r:id="R31b795bdbcb54a39"/>
    <p:sldId xmlns:r="http://schemas.openxmlformats.org/officeDocument/2006/relationships" id="264" r:id="R1b724c408a9149a7"/>
    <p:sldId xmlns:r="http://schemas.openxmlformats.org/officeDocument/2006/relationships" id="265" r:id="Ra90bd6cd4c424fe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800d28039014f6c" /><Relationship Type="http://schemas.openxmlformats.org/officeDocument/2006/relationships/slideMaster" Target="/ppt/slideMasters/slideMaster1.xml" Id="Rb5e3e444c159441e" /><Relationship Type="http://schemas.openxmlformats.org/officeDocument/2006/relationships/notesMaster" Target="/ppt/notesMasters/notesMaster1.xml" Id="Ra6b7fac1098d4b92" /><Relationship Type="http://schemas.openxmlformats.org/officeDocument/2006/relationships/presProps" Target="/ppt/presProps.xml" Id="R47aff0008f264594" /><Relationship Type="http://schemas.openxmlformats.org/officeDocument/2006/relationships/tableStyles" Target="/ppt/tableStyles.xml" Id="R47ee1bad01484793" /><Relationship Type="http://schemas.openxmlformats.org/officeDocument/2006/relationships/slide" Target="/ppt/slides/slide1.xml" Id="R6459b87b5a804093" /><Relationship Type="http://schemas.openxmlformats.org/officeDocument/2006/relationships/slide" Target="/ppt/slides/slide2.xml" Id="R7b570b060ae94529" /><Relationship Type="http://schemas.openxmlformats.org/officeDocument/2006/relationships/slide" Target="/ppt/slides/slide3.xml" Id="R36bf03c6c767470b" /><Relationship Type="http://schemas.openxmlformats.org/officeDocument/2006/relationships/slide" Target="/ppt/slides/slide4.xml" Id="R08a5991f73654038" /><Relationship Type="http://schemas.openxmlformats.org/officeDocument/2006/relationships/slide" Target="/ppt/slides/slide5.xml" Id="R08b73aa45d044348" /><Relationship Type="http://schemas.openxmlformats.org/officeDocument/2006/relationships/slide" Target="/ppt/slides/slide6.xml" Id="R6440370a40d848a5" /><Relationship Type="http://schemas.openxmlformats.org/officeDocument/2006/relationships/slide" Target="/ppt/slides/slide7.xml" Id="R7853578f0861471c" /><Relationship Type="http://schemas.openxmlformats.org/officeDocument/2006/relationships/slide" Target="/ppt/slides/slide8.xml" Id="R31b795bdbcb54a39" /><Relationship Type="http://schemas.openxmlformats.org/officeDocument/2006/relationships/slide" Target="/ppt/slides/slide9.xml" Id="R1b724c408a9149a7" /><Relationship Type="http://schemas.openxmlformats.org/officeDocument/2006/relationships/slide" Target="/ppt/slides/slide10.xml" Id="Ra90bd6cd4c424fe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a2c7441a2e40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7bbd23cb244d43" /><Relationship Type="http://schemas.openxmlformats.org/officeDocument/2006/relationships/notesMaster" Target="/ppt/notesMasters/notesMaster1.xml" Id="Rb400569c15724e0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ac82b40c8d490f" /><Relationship Type="http://schemas.openxmlformats.org/officeDocument/2006/relationships/notesMaster" Target="/ppt/notesMasters/notesMaster1.xml" Id="Raae4875384884a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5f21e1a414a4f46" /><Relationship Type="http://schemas.openxmlformats.org/officeDocument/2006/relationships/notesMaster" Target="/ppt/notesMasters/notesMaster1.xml" Id="R95476155303c489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21cd4de063340ed" /><Relationship Type="http://schemas.openxmlformats.org/officeDocument/2006/relationships/notesMaster" Target="/ppt/notesMasters/notesMaster1.xml" Id="Rf40856be807749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974aca2b984fde" /><Relationship Type="http://schemas.openxmlformats.org/officeDocument/2006/relationships/notesMaster" Target="/ppt/notesMasters/notesMaster1.xml" Id="Reb91ddb925e245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8c63d70937f849d4" /><Relationship Type="http://schemas.openxmlformats.org/officeDocument/2006/relationships/notesMaster" Target="/ppt/notesMasters/notesMaster1.xml" Id="Re3db6cb3240649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27ba2a3a8b46472b" /><Relationship Type="http://schemas.openxmlformats.org/officeDocument/2006/relationships/notesMaster" Target="/ppt/notesMasters/notesMaster1.xml" Id="R34ca2637bf384a2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cd8c91a23be4791" /><Relationship Type="http://schemas.openxmlformats.org/officeDocument/2006/relationships/notesMaster" Target="/ppt/notesMasters/notesMaster1.xml" Id="Rf2ec7f24cdf04f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c16dd0dcb14904" /><Relationship Type="http://schemas.openxmlformats.org/officeDocument/2006/relationships/notesMaster" Target="/ppt/notesMasters/notesMaster1.xml" Id="Rc3e79dff35af454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b9328237b943f9" /><Relationship Type="http://schemas.openxmlformats.org/officeDocument/2006/relationships/notesMaster" Target="/ppt/notesMasters/notesMaster1.xml" Id="R71392933fa504a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SKU-7 is DeepGrid's 77 GHz 4D imaging radar, split across two dies: a silicon-germanium transceiver for the 77 GHz front end and a 130 nm CMOS die for sampling, FFTs and target detection.</a:t>
            </a:r>
          </a:p>
          <a:p xmlns:a="http://schemas.openxmlformats.org/drawingml/2006/main">
            <a:r>
              <a:t>Say plainly: this is pre-silicon. The status record reads "IHP wafer run, FY28". The sheet's own risk statement applies: the SiGe front end has no FPGA equivalent, so it is proven on silicon or not at all. Every number in this deck is an architecture target, not a measurement.</a:t>
            </a:r>
          </a:p>
          <a:p xmlns:a="http://schemas.openxmlformats.org/drawingml/2006/main">
            <a:r>
              <a:t>Sources: product page record (sku7) headline, lede and specs; SKU-7 Architecture Guide, "What is SKU-7?"; applications status record (sku7); Technical Annex v3, sheet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work divides cleanly between two dies. The SiGe die synthesises the chirp, transmits it on two power amplifiers and mixes the four echoes down to IF. The 130 nm CMOS die digitises the four IF signals, runs range and Doppler FFTs, CFAR detection and angle estimation, and keeps a target list.</a:t>
            </a:r>
          </a:p>
          <a:p xmlns:a="http://schemas.openxmlformats.org/drawingml/2006/main">
            <a:r>
              <a:t>Process targets: the front end is 130 nm SiGe BiCMOS on IHP SG13G2 with transistor fT above 350 GHz; the baseband is 130 nm CMOS at 200 MHz. Note that fT is a transistor capability, not the radar's operating frequency.</a:t>
            </a:r>
          </a:p>
          <a:p xmlns:a="http://schemas.openxmlformats.org/drawingml/2006/main">
            <a:r>
              <a:t>The only thing that crosses between the dies is the IF from the four receive channels.</a:t>
            </a:r>
          </a:p>
          <a:p xmlns:a="http://schemas.openxmlformats.org/drawingml/2006/main">
            <a:r>
              <a:t>Sources: product page record (sku7) lede, blocks, blockNote and specs; SKU-7 Architecture Guide, "What is SKU-7?" and "Architecture 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why SKU-7 is two dies rather than one. Each requirement forces one choice.</a:t>
            </a:r>
          </a:p>
          <a:p xmlns:a="http://schemas.openxmlformats.org/drawingml/2006/main">
            <a:r>
              <a:t>Gain at 77 GHz: SiGe heterojunction transistors with transition frequency above 350 GHz; standard CMOS lacks the margin. The guide adds that only a SiGe HBT reaches 77 GHz on a mature node.</a:t>
            </a:r>
          </a:p>
          <a:p xmlns:a="http://schemas.openxmlformats.org/drawingml/2006/main">
            <a:r>
              <a:t>Range resolution of 3.75 cm: that takes a 4 GHz chirp sweep, and the frequency ramp has to be linear and low-noise across it.</a:t>
            </a:r>
          </a:p>
          <a:p xmlns:a="http://schemas.openxmlformats.org/drawingml/2006/main">
            <a:r>
              <a:t>Converters next to RF: fast converters and FFTs are noisy neighbours, so they sit on the CMOS die, across a package boundary from the receivers.</a:t>
            </a:r>
          </a:p>
          <a:p xmlns:a="http://schemas.openxmlformats.org/drawingml/2006/main">
            <a:r>
              <a:t>The left-hand row text restates each requirement in plain words; the consequences are quoted from the product specification.</a:t>
            </a:r>
          </a:p>
          <a:p xmlns:a="http://schemas.openxmlformats.org/drawingml/2006/main">
            <a:r>
              <a:t>Sources: product page record (sku7) physics; SKU-7 Architecture Guide, "Component: Chirp synthesis + transmit", "Why it exists".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it by the numbers. 1: the crystal, ramp generator, PLL and VCO synthesise the chirp. 2: the doubler reaches 77 GHz and the two PAs transmit. 3: each of four echoes is amplified, mixed with the LO and filtered. 4: the four IF signals cross the die boundary and are digitised at 12 bits, 40 MSPS. 5: the range-Doppler map feeds CFAR detection and angle estimation. 6: the target list goes to the ECU over CAN-FD, 100BASE-T1 or MIPI CSI-2.</a:t>
            </a:r>
          </a:p>
          <a:p xmlns:a="http://schemas.openxmlformats.org/drawingml/2006/main">
            <a:r>
              <a:t>The left column is the SiGe die, the right column the CMOS die; the dashed line is the package boundary. The doubler output also serves as the LO for the four mixers.</a:t>
            </a:r>
          </a:p>
          <a:p xmlns:a="http://schemas.openxmlformats.org/drawingml/2006/main">
            <a:r>
              <a:t>Where this differs from the guide and the annex sheet: the guide's diagram draws the 12-bit ADCs inside the SiGe receive chain. The product specification places the four converters on the CMOS die with the IF crossing the boundary, and the annex sheet's own text agrees ("ADC is the boundary"); this deck follows the product specification. The sheet names the ECU interfaces as CAN-FD and Ethernet; the product specification states CAN-FD, 100BASE-T1 and MIPI CSI-2.</a:t>
            </a:r>
          </a:p>
          <a:p xmlns:a="http://schemas.openxmlformats.org/drawingml/2006/main">
            <a:r>
              <a:t>Sources: SKU-7 Architecture Guide, "Architecture Overview" and "Key Data Flows"; diagram spec scripts/sku-diagrams/specs.py (sku7); product page record (sku7) blocks and blockNote; Technical Annex v3, sheet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Four block groups, following the product specification.</a:t>
            </a:r>
          </a:p>
          <a:p xmlns:a="http://schemas.openxmlformats.org/drawingml/2006/main">
            <a:r>
              <a:t>Transmit, on the SiGe die: 40 MHz crystal, a ramp generator for sawtooth or triangle chirps, a fractional-N PLL with 1 MHz loop bandwidth, a 38.5 GHz SiGe HBT VCO, a doubler to 77 GHz and two 13 dBm power amplifiers. The guide's reason: a 4 GHz sweep gives 3.75 cm range resolution, and only a SiGe HBT reaches 77 GHz on a mature node.</a:t>
            </a:r>
          </a:p>
          <a:p xmlns:a="http://schemas.openxmlformats.org/drawingml/2006/main">
            <a:r>
              <a:t>Receive, on the SiGe die: four identical channels of LNA at 3.5 dB noise figure, mixer fed by the LO, IF amplifier and 10 MHz anti-alias filter. The beat frequency carries range; the phase across the four receivers carries the angle of arrival.</a:t>
            </a:r>
          </a:p>
          <a:p xmlns:a="http://schemas.openxmlformats.org/drawingml/2006/main">
            <a:r>
              <a:t>Digitise, on the CMOS die: four 12-bit 40 MSPS converters and Hann or Blackman windowing. "One per receive channel" is our reading of four converters for four channels.</a:t>
            </a:r>
          </a:p>
          <a:p xmlns:a="http://schemas.openxmlformats.org/drawingml/2006/main">
            <a:r>
              <a:t>Detect, on the CMOS die: 1024-point radix-4 range FFT at 26 µs per chirp, 128-point Doppler FFT, 512 KB range-Doppler memory, cell-averaging CFAR, digital-beamforming angle estimation at 15° resolution, and a tracker for up to 64 targets per frame.</a:t>
            </a:r>
          </a:p>
          <a:p xmlns:a="http://schemas.openxmlformats.org/drawingml/2006/main">
            <a:r>
              <a:t>Sources: product page record (sku7) blocks; SKU-7 Architecture Guide, "Component" sections.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choice buys capability and asks something of the design; the costs are what to probe in evaluation.</a:t>
            </a:r>
          </a:p>
          <a:p xmlns:a="http://schemas.openxmlformats.org/drawingml/2006/main">
            <a:r>
              <a:t>Process: SiGe heterojunction transistors on IHP SG13G2 with fT above 350 GHz give the gain margin at 77 GHz. The cost is printed on the annex sheet itself: the SiGe front end has no FPGA equivalent and is proven on silicon or not at all, so risk comes down only across IHP wafer runs.</a:t>
            </a:r>
          </a:p>
          <a:p xmlns:a="http://schemas.openxmlformats.org/drawingml/2006/main">
            <a:r>
              <a:t>Chirp: a 38.5 GHz VCO behind a fractional-N PLL, doubled to 77 GHz, sweeps 4 GHz for 3.75 cm range resolution. The ramp has to stay linear; the design's own open target is under 50 kHz rms error across the sweep without ghost targets.</a:t>
            </a:r>
          </a:p>
          <a:p xmlns:a="http://schemas.openxmlformats.org/drawingml/2006/main">
            <a:r>
              <a:t>Partition: converters and FFTs sit on a separate 130 nm CMOS die, away from the receivers. The cost is the boundary itself: four IF signals cross the package, which needs clean substrate transmission lines.</a:t>
            </a:r>
          </a:p>
          <a:p xmlns:a="http://schemas.openxmlformats.org/drawingml/2006/main">
            <a:r>
              <a:t>Array: two transmitters and four receivers with digital beamforming; angle resolution targets 15° from four receivers.</a:t>
            </a:r>
          </a:p>
          <a:p xmlns:a="http://schemas.openxmlformats.org/drawingml/2006/main">
            <a:r>
              <a:t>The "what it costs" column is a fair reading of each named mechanism and of the product specification's own questions, not a measured penalty.</a:t>
            </a:r>
          </a:p>
          <a:p xmlns:a="http://schemas.openxmlformats.org/drawingml/2006/main">
            <a:r>
              <a:t>Sources: product page record (sku7) physics, specs and questions; Technical Annex v3, sheet 8 ("Honesty on the sheet").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the six steps. 1: the crystal, ramp generator, PLL and VCO synthesise the chirp. 2: the doubler reaches 77 GHz and the two PAs transmit. 3: each of four echoes is amplified, mixed with the LO and filtered. 4: the IF signals cross to the CMOS die, are digitised at 12 bits, 40 MSPS, and feed the 1024-point range FFT. 5: the range-Doppler map feeds CFAR detection and angle estimation. 6: the target list goes to the ECU.</a:t>
            </a:r>
          </a:p>
          <a:p xmlns:a="http://schemas.openxmlformats.org/drawingml/2006/main">
            <a:r>
              <a:t>Step 4 is the one to dwell on: it is the only place the signal leaves one die for the other, and it is the first of the four evaluator questions.</a:t>
            </a:r>
          </a:p>
          <a:p xmlns:a="http://schemas.openxmlformats.org/drawingml/2006/main">
            <a:r>
              <a:t>Reconciliation: the guide's step 3 ends "and digitised" and its step 4 says "the 12-bit samples cross"; the product specification places the converters on the CMOS die and has the IF cross the boundary, and this deck follows it.</a:t>
            </a:r>
          </a:p>
          <a:p xmlns:a="http://schemas.openxmlformats.org/drawingml/2006/main">
            <a:r>
              <a:t>Sources: SKU-7 Architecture Guide, "Key Data Flows"; product page record (sku7) blockNote and specs; Technical Annex v3, sheet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row is an architecture target from the product specification. None is a datasheet value and none is measured: SKU-7 has no silicon yet, and the SiGe front end cannot be stood in for on an FPGA. Status: IHP wafer run, FY28.</a:t>
            </a:r>
          </a:p>
          <a:p xmlns:a="http://schemas.openxmlformats.org/drawingml/2006/main">
            <a:r>
              <a:t>Standards appear only as design direction. ISO 26262 ASIL-B, DO-160G and MIL-STD-883K are targets the design is developed toward; no certificate exists for any DeepGrid part.</a:t>
            </a:r>
          </a:p>
          <a:p xmlns:a="http://schemas.openxmlformats.org/drawingml/2006/main">
            <a:r>
              <a:t>Guide-level detail behind these rows, also targets: 40 MHz crystal, 1 MHz PLL loop bandwidth, 38.5 GHz VCO, 13 dBm per PA, 3.5 dB LNA noise figure, 10 MHz anti-alias filter, 26 µs range FFT per chirp, 128-point Doppler FFT, 512 KB map memory, 15° angle resolution, up to 64 tracks per frame.</a:t>
            </a:r>
          </a:p>
          <a:p xmlns:a="http://schemas.openxmlformats.org/drawingml/2006/main">
            <a:r>
              <a:t>Sources: product page record (sku7) specs and designedToward; SKU-7 Architecture Guide, component sections and "Designed toward"; applications status record (sku7).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four questions come from the design itself; they are what an evaluator should ask the team to answer with data.</a:t>
            </a:r>
          </a:p>
          <a:p xmlns:a="http://schemas.openxmlformats.org/drawingml/2006/main">
            <a:r>
              <a:t>1. The die boundary: what substrate transmission lines keep the IF signal clean between the SiGe and CMOS dies?</a:t>
            </a:r>
          </a:p>
          <a:p xmlns:a="http://schemas.openxmlformats.org/drawingml/2006/main">
            <a:r>
              <a:t>2. Chirp linearity: can the ramp hold under 50 kHz rms error across 4 GHz without ghost targets?</a:t>
            </a:r>
          </a:p>
          <a:p xmlns:a="http://schemas.openxmlformats.org/drawingml/2006/main">
            <a:r>
              <a:t>3. Silicon risk: with no FPGA stand-in for the front end, how is risk reduced across IHP wafer runs?</a:t>
            </a:r>
          </a:p>
          <a:p xmlns:a="http://schemas.openxmlformats.org/drawingml/2006/main">
            <a:r>
              <a:t>4. Co-existence: on a mast beside UHF and VHF radios, what shielding keeps local-oscillator harmonics out of them?</a:t>
            </a:r>
          </a:p>
          <a:p xmlns:a="http://schemas.openxmlformats.org/drawingml/2006/main">
            <a:r>
              <a:t>Pre-silicon, none of these has a measured answer yet; that is exactly why they belong in the evaluation.</a:t>
            </a:r>
          </a:p>
          <a:p xmlns:a="http://schemas.openxmlformats.org/drawingml/2006/main">
            <a:r>
              <a:t>Sources: product page record (sku7)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on the action. SKU-7 splits a 77 GHz radar across two dies: a SiGe front end for the chirp, two transmitters and four receive channels, and a 130 nm CMOS die that digitises, transforms, detects and tracks. All figures are architecture targets; the part is pre-silicon, with an IHP wafer run planned for FY28, and the front end can only be proven on silicon.</a:t>
            </a:r>
          </a:p>
          <a:p xmlns:a="http://schemas.openxmlformats.org/drawingml/2006/main">
            <a:r>
              <a:t>The ask: send your platform needs (mounting, range and angle requirements, nearby radios, ECU interface) to group@deepgrid.in. The evaluation starts by checking the slide 8 targets against your platform and putting the four questions from slide 9 to the design team.</a:t>
            </a:r>
          </a:p>
          <a:p xmlns:a="http://schemas.openxmlformats.org/drawingml/2006/main">
            <a:r>
              <a:t>Sources: product page record (sku7); applications status record (sku7); company contact page (group@deepgrid.in).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d3ba6fb2f77404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f57d3d63614fa0" /><Relationship Type="http://schemas.openxmlformats.org/officeDocument/2006/relationships/slideLayout" Target="/ppt/slideLayouts/slideLayout1.xml" Id="Ra9466bdc7b8c491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466bdc7b8c491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1d9cce1b2d24081" /><Relationship Type="http://schemas.openxmlformats.org/officeDocument/2006/relationships/notesSlide" Target="/ppt/notesSlides/notesSlide1.xml" Id="R03ce9e07bec5410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64371bbeea74c00" /><Relationship Type="http://schemas.openxmlformats.org/officeDocument/2006/relationships/notesSlide" Target="/ppt/notesSlides/notesSlide2.xml" Id="R3125a4e74e194ce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18d1d09c0aa40e8" /><Relationship Type="http://schemas.openxmlformats.org/officeDocument/2006/relationships/notesSlide" Target="/ppt/notesSlides/notesSlide3.xml" Id="Rd8b4579f6fb2433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29001825cbb4353" /><Relationship Type="http://schemas.openxmlformats.org/officeDocument/2006/relationships/notesSlide" Target="/ppt/notesSlides/notesSlide4.xml" Id="R0103040df10d45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ede9aef274b42a9" /><Relationship Type="http://schemas.openxmlformats.org/officeDocument/2006/relationships/notesSlide" Target="/ppt/notesSlides/notesSlide5.xml" Id="Rf1151c4080664b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e5c7d45d5544c7b" /><Relationship Type="http://schemas.openxmlformats.org/officeDocument/2006/relationships/notesSlide" Target="/ppt/notesSlides/notesSlide6.xml" Id="R3e3a5dd2393b4d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a138e996ac140e0" /><Relationship Type="http://schemas.openxmlformats.org/officeDocument/2006/relationships/notesSlide" Target="/ppt/notesSlides/notesSlide7.xml" Id="R19564b6748fd4d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abf395cbb4a4e75" /><Relationship Type="http://schemas.openxmlformats.org/officeDocument/2006/relationships/notesSlide" Target="/ppt/notesSlides/notesSlide8.xml" Id="R55274fa38d314e4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41c26f8a5534edc" /><Relationship Type="http://schemas.openxmlformats.org/officeDocument/2006/relationships/notesSlide" Target="/ppt/notesSlides/notesSlide9.xml" Id="Rcaab9ec573494d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bfbad941f9e4063" /><Relationship Type="http://schemas.openxmlformats.org/officeDocument/2006/relationships/notesSlide" Target="/ppt/notesSlides/notesSlide10.xml" Id="Rc1da7c11f25849fe"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129DCCBE-E1D0-40EE-B310-D28CEC9682F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0BB0188-05C4-4253-9209-215232ED864B}"/>
              </a:ext>
            </a:extLst>
          </p:cNvPr>
          <p:cNvSpPr>
            <a:spLocks xmlns:a="http://schemas.openxmlformats.org/drawingml/2006/main" noGrp="1"/>
          </p:cNvSpPr>
          <p:nvPr/>
        </p:nvSpPr>
        <p:spPr>
          <a:xfrm xmlns:a="http://schemas.openxmlformats.org/drawingml/2006/main">
            <a:off x="609600" y="609600"/>
            <a:ext cx="85725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DEEPGRID SEMI  ·  SKU-7  ·  77 GHZ 4D MIMO RADAR</a:t>
            </a:r>
          </a:p>
        </p:txBody>
      </p:sp>
      <p:sp>
        <p:nvSpPr>
          <p:cNvPr id="3" name="">
            <a:extLst xmlns:a="http://schemas.openxmlformats.org/drawingml/2006/main">
              <a:ext uri="{FF2B5EF4-FFF2-40B4-BE49-F238E27FC236}">
                <a16:creationId xmlns:a16="http://schemas.microsoft.com/office/drawing/2014/main" id="{664731BC-2CBE-435C-8DBE-37811E6F1C99}"/>
              </a:ext>
            </a:extLst>
          </p:cNvPr>
          <p:cNvSpPr>
            <a:spLocks xmlns:a="http://schemas.openxmlformats.org/drawingml/2006/main" noGrp="1"/>
          </p:cNvSpPr>
          <p:nvPr/>
        </p:nvSpPr>
        <p:spPr>
          <a:xfrm xmlns:a="http://schemas.openxmlformats.org/drawingml/2006/main">
            <a:off x="609600" y="952500"/>
            <a:ext cx="10096500" cy="1371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4425" b="1">
                <a:solidFill>
                  <a:srgbClr val="FFFFFF"/>
                </a:solidFill>
                <a:latin typeface="Georgia"/>
                <a:ea typeface="Georgia"/>
                <a:cs typeface="Georgia"/>
              </a:defRPr>
            </a:pPr>
            <a:r>
              <a:t>Two dies: SiGe for 77 GHz, CMOS for the math</a:t>
            </a:r>
          </a:p>
        </p:txBody>
      </p:sp>
      <p:sp>
        <p:nvSpPr>
          <p:cNvPr id="4" name="">
            <a:extLst xmlns:a="http://schemas.openxmlformats.org/drawingml/2006/main">
              <a:ext uri="{FF2B5EF4-FFF2-40B4-BE49-F238E27FC236}">
                <a16:creationId xmlns:a16="http://schemas.microsoft.com/office/drawing/2014/main" id="{AE971FED-54FA-4998-80DB-543615AF8A52}"/>
              </a:ext>
            </a:extLst>
          </p:cNvPr>
          <p:cNvSpPr>
            <a:spLocks xmlns:a="http://schemas.openxmlformats.org/drawingml/2006/main" noGrp="1"/>
          </p:cNvSpPr>
          <p:nvPr/>
        </p:nvSpPr>
        <p:spPr>
          <a:xfrm xmlns:a="http://schemas.openxmlformats.org/drawingml/2006/main">
            <a:off x="609600" y="2457450"/>
            <a:ext cx="1143000" cy="285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62542A5-CA82-4654-9E4E-347F003D5EE0}"/>
              </a:ext>
            </a:extLst>
          </p:cNvPr>
          <p:cNvSpPr>
            <a:spLocks xmlns:a="http://schemas.openxmlformats.org/drawingml/2006/main" noGrp="1"/>
          </p:cNvSpPr>
          <p:nvPr/>
        </p:nvSpPr>
        <p:spPr>
          <a:xfrm xmlns:a="http://schemas.openxmlformats.org/drawingml/2006/main">
            <a:off x="609600" y="2667000"/>
            <a:ext cx="100965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Architecture targets for a 76 to 81 GHz FMCW radar: a SiGe front end for the chirp, two transmitters and four receive channels, and a 130 nm CMOS die for conversion, FFTs, detection and tracking.</a:t>
            </a:r>
          </a:p>
        </p:txBody>
      </p:sp>
      <p:sp>
        <p:nvSpPr>
          <p:cNvPr id="6" name="">
            <a:extLst xmlns:a="http://schemas.openxmlformats.org/drawingml/2006/main">
              <a:ext uri="{FF2B5EF4-FFF2-40B4-BE49-F238E27FC236}">
                <a16:creationId xmlns:a16="http://schemas.microsoft.com/office/drawing/2014/main" id="{43293058-8F49-4AF4-82D9-65CF11C7BEA4}"/>
              </a:ext>
            </a:extLst>
          </p:cNvPr>
          <p:cNvSpPr>
            <a:spLocks xmlns:a="http://schemas.openxmlformats.org/drawingml/2006/main" noGrp="1"/>
          </p:cNvSpPr>
          <p:nvPr/>
        </p:nvSpPr>
        <p:spPr>
          <a:xfrm xmlns:a="http://schemas.openxmlformats.org/drawingml/2006/main">
            <a:off x="609600" y="3267075"/>
            <a:ext cx="7239000" cy="323850"/>
          </a:xfrm>
          <a:prstGeom xmlns:a="http://schemas.openxmlformats.org/drawingml/2006/main" prst="rect">
            <a:avLst/>
          </a:prstGeom>
          <a:solidFill xmlns:a="http://schemas.openxmlformats.org/drawingml/2006/main">
            <a:srgbClr val="3A2A0A"/>
          </a:solidFill>
          <a:ln xmlns:a="http://schemas.openxmlformats.org/drawingml/2006/main" w="9525">
            <a:solidFill>
              <a:srgbClr val="D97706"/>
            </a:solidFill>
            <a:prstDash val="solid"/>
          </a:ln>
        </p:spPr>
      </p:sp>
      <p:sp>
        <p:nvSpPr>
          <p:cNvPr id="7" name="">
            <a:extLst xmlns:a="http://schemas.openxmlformats.org/drawingml/2006/main">
              <a:ext uri="{FF2B5EF4-FFF2-40B4-BE49-F238E27FC236}">
                <a16:creationId xmlns:a16="http://schemas.microsoft.com/office/drawing/2014/main" id="{771C6CFA-64EF-49CC-A1CA-89887B363269}"/>
              </a:ext>
            </a:extLst>
          </p:cNvPr>
          <p:cNvSpPr>
            <a:spLocks xmlns:a="http://schemas.openxmlformats.org/drawingml/2006/main" noGrp="1"/>
          </p:cNvSpPr>
          <p:nvPr/>
        </p:nvSpPr>
        <p:spPr>
          <a:xfrm xmlns:a="http://schemas.openxmlformats.org/drawingml/2006/main">
            <a:off x="723900" y="3352800"/>
            <a:ext cx="7048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FCD9A0"/>
                </a:solidFill>
                <a:latin typeface="Arial"/>
                <a:ea typeface="Arial"/>
                <a:cs typeface="Arial"/>
              </a:defRPr>
            </a:pPr>
            <a:r>
              <a:t>PRE-SILICON  ·  FIRST IHP WAFER RUN PLANNED FY28  ·  EVERY FIGURE IS A DESIGN TARGET</a:t>
            </a:r>
          </a:p>
        </p:txBody>
      </p:sp>
      <p:sp>
        <p:nvSpPr>
          <p:cNvPr id="8" name="">
            <a:extLst xmlns:a="http://schemas.openxmlformats.org/drawingml/2006/main">
              <a:ext uri="{FF2B5EF4-FFF2-40B4-BE49-F238E27FC236}">
                <a16:creationId xmlns:a16="http://schemas.microsoft.com/office/drawing/2014/main" id="{7FD529AB-FCB5-4ED9-A525-53FA20618C41}"/>
              </a:ext>
            </a:extLst>
          </p:cNvPr>
          <p:cNvSpPr>
            <a:spLocks xmlns:a="http://schemas.openxmlformats.org/drawingml/2006/main" noGrp="1"/>
          </p:cNvSpPr>
          <p:nvPr/>
        </p:nvSpPr>
        <p:spPr>
          <a:xfrm xmlns:a="http://schemas.openxmlformats.org/drawingml/2006/main">
            <a:off x="609600"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9" name="">
            <a:extLst xmlns:a="http://schemas.openxmlformats.org/drawingml/2006/main">
              <a:ext uri="{FF2B5EF4-FFF2-40B4-BE49-F238E27FC236}">
                <a16:creationId xmlns:a16="http://schemas.microsoft.com/office/drawing/2014/main" id="{8F62A96C-AD76-46EA-A7D7-CC741B9F531E}"/>
              </a:ext>
            </a:extLst>
          </p:cNvPr>
          <p:cNvSpPr>
            <a:spLocks xmlns:a="http://schemas.openxmlformats.org/drawingml/2006/main" noGrp="1"/>
          </p:cNvSpPr>
          <p:nvPr/>
        </p:nvSpPr>
        <p:spPr>
          <a:xfrm xmlns:a="http://schemas.openxmlformats.org/drawingml/2006/main">
            <a:off x="742950"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77 GHz</a:t>
            </a:r>
          </a:p>
        </p:txBody>
      </p:sp>
      <p:sp>
        <p:nvSpPr>
          <p:cNvPr id="10" name="">
            <a:extLst xmlns:a="http://schemas.openxmlformats.org/drawingml/2006/main">
              <a:ext uri="{FF2B5EF4-FFF2-40B4-BE49-F238E27FC236}">
                <a16:creationId xmlns:a16="http://schemas.microsoft.com/office/drawing/2014/main" id="{3BC3CFA2-2365-4F5F-BFA7-B52C40B296BB}"/>
              </a:ext>
            </a:extLst>
          </p:cNvPr>
          <p:cNvSpPr>
            <a:spLocks xmlns:a="http://schemas.openxmlformats.org/drawingml/2006/main" noGrp="1"/>
          </p:cNvSpPr>
          <p:nvPr/>
        </p:nvSpPr>
        <p:spPr>
          <a:xfrm xmlns:a="http://schemas.openxmlformats.org/drawingml/2006/main">
            <a:off x="742950"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OPERATING BAND</a:t>
            </a:r>
          </a:p>
        </p:txBody>
      </p:sp>
      <p:sp>
        <p:nvSpPr>
          <p:cNvPr id="11" name="">
            <a:extLst xmlns:a="http://schemas.openxmlformats.org/drawingml/2006/main">
              <a:ext uri="{FF2B5EF4-FFF2-40B4-BE49-F238E27FC236}">
                <a16:creationId xmlns:a16="http://schemas.microsoft.com/office/drawing/2014/main" id="{A037BF2D-DB14-4B08-9981-48F9AB2CEE96}"/>
              </a:ext>
            </a:extLst>
          </p:cNvPr>
          <p:cNvSpPr>
            <a:spLocks xmlns:a="http://schemas.openxmlformats.org/drawingml/2006/main" noGrp="1"/>
          </p:cNvSpPr>
          <p:nvPr/>
        </p:nvSpPr>
        <p:spPr>
          <a:xfrm xmlns:a="http://schemas.openxmlformats.org/drawingml/2006/main">
            <a:off x="742950"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4 GHz chirp sweep inside 76 to 81 GHz</a:t>
            </a:r>
          </a:p>
        </p:txBody>
      </p:sp>
      <p:sp>
        <p:nvSpPr>
          <p:cNvPr id="12" name="">
            <a:extLst xmlns:a="http://schemas.openxmlformats.org/drawingml/2006/main">
              <a:ext uri="{FF2B5EF4-FFF2-40B4-BE49-F238E27FC236}">
                <a16:creationId xmlns:a16="http://schemas.microsoft.com/office/drawing/2014/main" id="{AD36089A-0F8A-49C7-BAC0-E57858D21FCA}"/>
              </a:ext>
            </a:extLst>
          </p:cNvPr>
          <p:cNvSpPr>
            <a:spLocks xmlns:a="http://schemas.openxmlformats.org/drawingml/2006/main" noGrp="1"/>
          </p:cNvSpPr>
          <p:nvPr/>
        </p:nvSpPr>
        <p:spPr>
          <a:xfrm xmlns:a="http://schemas.openxmlformats.org/drawingml/2006/main">
            <a:off x="3400425"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3" name="">
            <a:extLst xmlns:a="http://schemas.openxmlformats.org/drawingml/2006/main">
              <a:ext uri="{FF2B5EF4-FFF2-40B4-BE49-F238E27FC236}">
                <a16:creationId xmlns:a16="http://schemas.microsoft.com/office/drawing/2014/main" id="{60772ECA-95C0-4799-9560-8AC1EB876631}"/>
              </a:ext>
            </a:extLst>
          </p:cNvPr>
          <p:cNvSpPr>
            <a:spLocks xmlns:a="http://schemas.openxmlformats.org/drawingml/2006/main" noGrp="1"/>
          </p:cNvSpPr>
          <p:nvPr/>
        </p:nvSpPr>
        <p:spPr>
          <a:xfrm xmlns:a="http://schemas.openxmlformats.org/drawingml/2006/main">
            <a:off x="3533775"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3.75 cm</a:t>
            </a:r>
          </a:p>
        </p:txBody>
      </p:sp>
      <p:sp>
        <p:nvSpPr>
          <p:cNvPr id="14" name="">
            <a:extLst xmlns:a="http://schemas.openxmlformats.org/drawingml/2006/main">
              <a:ext uri="{FF2B5EF4-FFF2-40B4-BE49-F238E27FC236}">
                <a16:creationId xmlns:a16="http://schemas.microsoft.com/office/drawing/2014/main" id="{A9CD815C-B30D-4727-9BA8-65AF4BFA0D28}"/>
              </a:ext>
            </a:extLst>
          </p:cNvPr>
          <p:cNvSpPr>
            <a:spLocks xmlns:a="http://schemas.openxmlformats.org/drawingml/2006/main" noGrp="1"/>
          </p:cNvSpPr>
          <p:nvPr/>
        </p:nvSpPr>
        <p:spPr>
          <a:xfrm xmlns:a="http://schemas.openxmlformats.org/drawingml/2006/main">
            <a:off x="3533775"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RANGE RESOLUTION</a:t>
            </a:r>
          </a:p>
        </p:txBody>
      </p:sp>
      <p:sp>
        <p:nvSpPr>
          <p:cNvPr id="15" name="">
            <a:extLst xmlns:a="http://schemas.openxmlformats.org/drawingml/2006/main">
              <a:ext uri="{FF2B5EF4-FFF2-40B4-BE49-F238E27FC236}">
                <a16:creationId xmlns:a16="http://schemas.microsoft.com/office/drawing/2014/main" id="{1081D8CF-E578-4DA6-A946-AA48C90AB5C8}"/>
              </a:ext>
            </a:extLst>
          </p:cNvPr>
          <p:cNvSpPr>
            <a:spLocks xmlns:a="http://schemas.openxmlformats.org/drawingml/2006/main" noGrp="1"/>
          </p:cNvSpPr>
          <p:nvPr/>
        </p:nvSpPr>
        <p:spPr>
          <a:xfrm xmlns:a="http://schemas.openxmlformats.org/drawingml/2006/main">
            <a:off x="3533775"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Set by the 4 GHz sweep</a:t>
            </a:r>
          </a:p>
        </p:txBody>
      </p:sp>
      <p:sp>
        <p:nvSpPr>
          <p:cNvPr id="16" name="">
            <a:extLst xmlns:a="http://schemas.openxmlformats.org/drawingml/2006/main">
              <a:ext uri="{FF2B5EF4-FFF2-40B4-BE49-F238E27FC236}">
                <a16:creationId xmlns:a16="http://schemas.microsoft.com/office/drawing/2014/main" id="{A71D2A91-1A2C-4799-9CF5-01E09E4710E5}"/>
              </a:ext>
            </a:extLst>
          </p:cNvPr>
          <p:cNvSpPr>
            <a:spLocks xmlns:a="http://schemas.openxmlformats.org/drawingml/2006/main" noGrp="1"/>
          </p:cNvSpPr>
          <p:nvPr/>
        </p:nvSpPr>
        <p:spPr>
          <a:xfrm xmlns:a="http://schemas.openxmlformats.org/drawingml/2006/main">
            <a:off x="6191250"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7" name="">
            <a:extLst xmlns:a="http://schemas.openxmlformats.org/drawingml/2006/main">
              <a:ext uri="{FF2B5EF4-FFF2-40B4-BE49-F238E27FC236}">
                <a16:creationId xmlns:a16="http://schemas.microsoft.com/office/drawing/2014/main" id="{8D696115-57DE-4D36-99FF-1F372FEB6E05}"/>
              </a:ext>
            </a:extLst>
          </p:cNvPr>
          <p:cNvSpPr>
            <a:spLocks xmlns:a="http://schemas.openxmlformats.org/drawingml/2006/main" noGrp="1"/>
          </p:cNvSpPr>
          <p:nvPr/>
        </p:nvSpPr>
        <p:spPr>
          <a:xfrm xmlns:a="http://schemas.openxmlformats.org/drawingml/2006/main">
            <a:off x="6324600"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2TX / 4RX</a:t>
            </a:r>
          </a:p>
        </p:txBody>
      </p:sp>
      <p:sp>
        <p:nvSpPr>
          <p:cNvPr id="18" name="">
            <a:extLst xmlns:a="http://schemas.openxmlformats.org/drawingml/2006/main">
              <a:ext uri="{FF2B5EF4-FFF2-40B4-BE49-F238E27FC236}">
                <a16:creationId xmlns:a16="http://schemas.microsoft.com/office/drawing/2014/main" id="{670780B3-9805-4707-808B-188DD192BF47}"/>
              </a:ext>
            </a:extLst>
          </p:cNvPr>
          <p:cNvSpPr>
            <a:spLocks xmlns:a="http://schemas.openxmlformats.org/drawingml/2006/main" noGrp="1"/>
          </p:cNvSpPr>
          <p:nvPr/>
        </p:nvSpPr>
        <p:spPr>
          <a:xfrm xmlns:a="http://schemas.openxmlformats.org/drawingml/2006/main">
            <a:off x="6324600"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MIMO ARRAY</a:t>
            </a:r>
          </a:p>
        </p:txBody>
      </p:sp>
      <p:sp>
        <p:nvSpPr>
          <p:cNvPr id="19" name="">
            <a:extLst xmlns:a="http://schemas.openxmlformats.org/drawingml/2006/main">
              <a:ext uri="{FF2B5EF4-FFF2-40B4-BE49-F238E27FC236}">
                <a16:creationId xmlns:a16="http://schemas.microsoft.com/office/drawing/2014/main" id="{2BB9FC81-4CB6-45C0-BAA0-137F9D298044}"/>
              </a:ext>
            </a:extLst>
          </p:cNvPr>
          <p:cNvSpPr>
            <a:spLocks xmlns:a="http://schemas.openxmlformats.org/drawingml/2006/main" noGrp="1"/>
          </p:cNvSpPr>
          <p:nvPr/>
        </p:nvSpPr>
        <p:spPr>
          <a:xfrm xmlns:a="http://schemas.openxmlformats.org/drawingml/2006/main">
            <a:off x="6324600"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Two 13 dBm transmitters, four receive channels</a:t>
            </a:r>
          </a:p>
        </p:txBody>
      </p:sp>
      <p:sp>
        <p:nvSpPr>
          <p:cNvPr id="20" name="">
            <a:extLst xmlns:a="http://schemas.openxmlformats.org/drawingml/2006/main">
              <a:ext uri="{FF2B5EF4-FFF2-40B4-BE49-F238E27FC236}">
                <a16:creationId xmlns:a16="http://schemas.microsoft.com/office/drawing/2014/main" id="{7CB4EAAD-94D2-4983-B9C5-ED71E2D5DB45}"/>
              </a:ext>
            </a:extLst>
          </p:cNvPr>
          <p:cNvSpPr>
            <a:spLocks xmlns:a="http://schemas.openxmlformats.org/drawingml/2006/main" noGrp="1"/>
          </p:cNvSpPr>
          <p:nvPr/>
        </p:nvSpPr>
        <p:spPr>
          <a:xfrm xmlns:a="http://schemas.openxmlformats.org/drawingml/2006/main">
            <a:off x="8982075" y="4591050"/>
            <a:ext cx="2600325" cy="14573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21" name="">
            <a:extLst xmlns:a="http://schemas.openxmlformats.org/drawingml/2006/main">
              <a:ext uri="{FF2B5EF4-FFF2-40B4-BE49-F238E27FC236}">
                <a16:creationId xmlns:a16="http://schemas.microsoft.com/office/drawing/2014/main" id="{425E6A2D-03DE-49B3-ACDE-CE7F51F66C86}"/>
              </a:ext>
            </a:extLst>
          </p:cNvPr>
          <p:cNvSpPr>
            <a:spLocks xmlns:a="http://schemas.openxmlformats.org/drawingml/2006/main" noGrp="1"/>
          </p:cNvSpPr>
          <p:nvPr/>
        </p:nvSpPr>
        <p:spPr>
          <a:xfrm xmlns:a="http://schemas.openxmlformats.org/drawingml/2006/main">
            <a:off x="9115425" y="4762500"/>
            <a:ext cx="2333625"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64</a:t>
            </a:r>
          </a:p>
        </p:txBody>
      </p:sp>
      <p:sp>
        <p:nvSpPr>
          <p:cNvPr id="22" name="">
            <a:extLst xmlns:a="http://schemas.openxmlformats.org/drawingml/2006/main">
              <a:ext uri="{FF2B5EF4-FFF2-40B4-BE49-F238E27FC236}">
                <a16:creationId xmlns:a16="http://schemas.microsoft.com/office/drawing/2014/main" id="{247EC0BE-D826-4CA9-A692-218C838AF162}"/>
              </a:ext>
            </a:extLst>
          </p:cNvPr>
          <p:cNvSpPr>
            <a:spLocks xmlns:a="http://schemas.openxmlformats.org/drawingml/2006/main" noGrp="1"/>
          </p:cNvSpPr>
          <p:nvPr/>
        </p:nvSpPr>
        <p:spPr>
          <a:xfrm xmlns:a="http://schemas.openxmlformats.org/drawingml/2006/main">
            <a:off x="9115425" y="5295900"/>
            <a:ext cx="2333625"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TRACKED TARGETS</a:t>
            </a:r>
          </a:p>
        </p:txBody>
      </p:sp>
      <p:sp>
        <p:nvSpPr>
          <p:cNvPr id="23" name="">
            <a:extLst xmlns:a="http://schemas.openxmlformats.org/drawingml/2006/main">
              <a:ext uri="{FF2B5EF4-FFF2-40B4-BE49-F238E27FC236}">
                <a16:creationId xmlns:a16="http://schemas.microsoft.com/office/drawing/2014/main" id="{0D6799E5-8530-443E-8577-23DA64949030}"/>
              </a:ext>
            </a:extLst>
          </p:cNvPr>
          <p:cNvSpPr>
            <a:spLocks xmlns:a="http://schemas.openxmlformats.org/drawingml/2006/main" noGrp="1"/>
          </p:cNvSpPr>
          <p:nvPr/>
        </p:nvSpPr>
        <p:spPr>
          <a:xfrm xmlns:a="http://schemas.openxmlformats.org/drawingml/2006/main">
            <a:off x="9115425" y="5562600"/>
            <a:ext cx="2333625" cy="3333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A9BACD"/>
                </a:solidFill>
                <a:latin typeface="Arial"/>
                <a:ea typeface="Arial"/>
                <a:cs typeface="Arial"/>
              </a:defRPr>
            </a:pPr>
            <a:r>
              <a:t>Range, velocity, angle and RCS per frame</a:t>
            </a:r>
          </a:p>
        </p:txBody>
      </p:sp>
      <p:sp>
        <p:nvSpPr>
          <p:cNvPr id="24" name="">
            <a:extLst xmlns:a="http://schemas.openxmlformats.org/drawingml/2006/main">
              <a:ext uri="{FF2B5EF4-FFF2-40B4-BE49-F238E27FC236}">
                <a16:creationId xmlns:a16="http://schemas.microsoft.com/office/drawing/2014/main" id="{BDAAF098-57CE-43D1-A6DF-7300EBF711CD}"/>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BFBF3552-F755-4E73-BAC0-13EF5527FF5E}"/>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SKU-7 77 GHZ MIMO RADAR  ·  ARCHITECTURE TARGETS, PRE-SILICON  ·  OCTOBER 2026</a:t>
            </a:r>
          </a:p>
        </p:txBody>
      </p:sp>
      <p:sp>
        <p:nvSpPr>
          <p:cNvPr id="26" name="">
            <a:extLst xmlns:a="http://schemas.openxmlformats.org/drawingml/2006/main">
              <a:ext uri="{FF2B5EF4-FFF2-40B4-BE49-F238E27FC236}">
                <a16:creationId xmlns:a16="http://schemas.microsoft.com/office/drawing/2014/main" id="{5F2A197D-A56C-4EE6-AF24-112B1D15BDA6}"/>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01</a:t>
            </a:r>
          </a:p>
        </p:txBody>
      </p:sp>
    </p:spTree>
    <p:extLst>
      <p:ext uri="{BB962C8B-B14F-4D97-AF65-F5344CB8AC3E}">
        <p14:creationId xmlns:p14="http://schemas.microsoft.com/office/powerpoint/2010/main" val="1650322524"/>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07FC9BA2-54CB-4DAD-A759-411E028FF08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81279E9-E9C8-4E81-8257-23155343C4DC}"/>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01 · WHAT IT IS</a:t>
            </a:r>
          </a:p>
        </p:txBody>
      </p:sp>
      <p:sp>
        <p:nvSpPr>
          <p:cNvPr id="3" name="">
            <a:extLst xmlns:a="http://schemas.openxmlformats.org/drawingml/2006/main">
              <a:ext uri="{FF2B5EF4-FFF2-40B4-BE49-F238E27FC236}">
                <a16:creationId xmlns:a16="http://schemas.microsoft.com/office/drawing/2014/main" id="{E7129956-7517-49DA-8102-54ED983F8D1D}"/>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SiGe sends and receives; CMOS finds targets</a:t>
            </a:r>
          </a:p>
        </p:txBody>
      </p:sp>
      <p:sp>
        <p:nvSpPr>
          <p:cNvPr id="4" name="">
            <a:extLst xmlns:a="http://schemas.openxmlformats.org/drawingml/2006/main">
              <a:ext uri="{FF2B5EF4-FFF2-40B4-BE49-F238E27FC236}">
                <a16:creationId xmlns:a16="http://schemas.microsoft.com/office/drawing/2014/main" id="{3F9B3136-44FA-4EC4-AC3A-BC836CBE9983}"/>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SKU-7 is a two-transmit, four-receive FMCW radar for the 76 to 81 GHz band, built from two dies.</a:t>
            </a:r>
          </a:p>
        </p:txBody>
      </p:sp>
      <p:sp>
        <p:nvSpPr>
          <p:cNvPr id="5" name="">
            <a:extLst xmlns:a="http://schemas.openxmlformats.org/drawingml/2006/main">
              <a:ext uri="{FF2B5EF4-FFF2-40B4-BE49-F238E27FC236}">
                <a16:creationId xmlns:a16="http://schemas.microsoft.com/office/drawing/2014/main" id="{B85D6F36-3EB4-4DB4-97E7-927F2A5D3D24}"/>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E6B6617-778D-4543-9DB7-70F0E05D0EB6}"/>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F3A23AE-23B9-4525-8598-9F1B503DECFA}"/>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49AD553F-B468-4A4D-83FD-9DA62B48C334}"/>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02</a:t>
            </a:r>
          </a:p>
        </p:txBody>
      </p:sp>
      <p:sp>
        <p:nvSpPr>
          <p:cNvPr id="9" name="">
            <a:extLst xmlns:a="http://schemas.openxmlformats.org/drawingml/2006/main">
              <a:ext uri="{FF2B5EF4-FFF2-40B4-BE49-F238E27FC236}">
                <a16:creationId xmlns:a16="http://schemas.microsoft.com/office/drawing/2014/main" id="{8A42E57A-1840-4C77-9478-F124D942C193}"/>
              </a:ext>
            </a:extLst>
          </p:cNvPr>
          <p:cNvSpPr>
            <a:spLocks xmlns:a="http://schemas.openxmlformats.org/drawingml/2006/main" noGrp="1"/>
          </p:cNvSpPr>
          <p:nvPr/>
        </p:nvSpPr>
        <p:spPr>
          <a:xfrm xmlns:a="http://schemas.openxmlformats.org/drawingml/2006/main">
            <a:off x="457200" y="1638300"/>
            <a:ext cx="3606800" cy="1990725"/>
          </a:xfrm>
          <a:prstGeom xmlns:a="http://schemas.openxmlformats.org/drawingml/2006/main" prst="roundRect">
            <a:avLst>
              <a:gd name="adj" fmla="val 3828"/>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6240CA72-824D-4C9D-9A8A-E8A3C7E6B15D}"/>
              </a:ext>
            </a:extLst>
          </p:cNvPr>
          <p:cNvSpPr>
            <a:spLocks xmlns:a="http://schemas.openxmlformats.org/drawingml/2006/main" noGrp="1"/>
          </p:cNvSpPr>
          <p:nvPr/>
        </p:nvSpPr>
        <p:spPr>
          <a:xfrm xmlns:a="http://schemas.openxmlformats.org/drawingml/2006/main">
            <a:off x="457200" y="1638300"/>
            <a:ext cx="57150" cy="199072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5F7BFCEE-28C7-477D-B959-52C590F983E8}"/>
              </a:ext>
            </a:extLst>
          </p:cNvPr>
          <p:cNvSpPr>
            <a:spLocks xmlns:a="http://schemas.openxmlformats.org/drawingml/2006/main" noGrp="1"/>
          </p:cNvSpPr>
          <p:nvPr/>
        </p:nvSpPr>
        <p:spPr>
          <a:xfrm xmlns:a="http://schemas.openxmlformats.org/drawingml/2006/main">
            <a:off x="685800" y="1847850"/>
            <a:ext cx="318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Synthesise and transmit</a:t>
            </a:r>
          </a:p>
        </p:txBody>
      </p:sp>
      <p:sp>
        <p:nvSpPr>
          <p:cNvPr id="12" name="">
            <a:extLst xmlns:a="http://schemas.openxmlformats.org/drawingml/2006/main">
              <a:ext uri="{FF2B5EF4-FFF2-40B4-BE49-F238E27FC236}">
                <a16:creationId xmlns:a16="http://schemas.microsoft.com/office/drawing/2014/main" id="{AE56AC92-A84C-47A1-94E1-8BE46899D942}"/>
              </a:ext>
            </a:extLst>
          </p:cNvPr>
          <p:cNvSpPr>
            <a:spLocks xmlns:a="http://schemas.openxmlformats.org/drawingml/2006/main" noGrp="1"/>
          </p:cNvSpPr>
          <p:nvPr/>
        </p:nvSpPr>
        <p:spPr>
          <a:xfrm xmlns:a="http://schemas.openxmlformats.org/drawingml/2006/main">
            <a:off x="685800" y="2228850"/>
            <a:ext cx="3149600" cy="1190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40 MHz crystal, a ramp generator and a fractional-N PLL drive a 38.5 GHz SiGe VCO. A doubler reaches 77 GHz and two power amplifiers transmit the chirp.</a:t>
            </a:r>
          </a:p>
        </p:txBody>
      </p:sp>
      <p:sp>
        <p:nvSpPr>
          <p:cNvPr id="13" name="">
            <a:extLst xmlns:a="http://schemas.openxmlformats.org/drawingml/2006/main">
              <a:ext uri="{FF2B5EF4-FFF2-40B4-BE49-F238E27FC236}">
                <a16:creationId xmlns:a16="http://schemas.microsoft.com/office/drawing/2014/main" id="{FFAF3984-07DD-4906-B40A-22018E41C234}"/>
              </a:ext>
            </a:extLst>
          </p:cNvPr>
          <p:cNvSpPr>
            <a:spLocks xmlns:a="http://schemas.openxmlformats.org/drawingml/2006/main" noGrp="1"/>
          </p:cNvSpPr>
          <p:nvPr/>
        </p:nvSpPr>
        <p:spPr>
          <a:xfrm xmlns:a="http://schemas.openxmlformats.org/drawingml/2006/main">
            <a:off x="4292600" y="1638300"/>
            <a:ext cx="3606800" cy="1990725"/>
          </a:xfrm>
          <a:prstGeom xmlns:a="http://schemas.openxmlformats.org/drawingml/2006/main" prst="roundRect">
            <a:avLst>
              <a:gd name="adj" fmla="val 3828"/>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86E353DD-F5B8-44E7-B50A-78404C2E731F}"/>
              </a:ext>
            </a:extLst>
          </p:cNvPr>
          <p:cNvSpPr>
            <a:spLocks xmlns:a="http://schemas.openxmlformats.org/drawingml/2006/main" noGrp="1"/>
          </p:cNvSpPr>
          <p:nvPr/>
        </p:nvSpPr>
        <p:spPr>
          <a:xfrm xmlns:a="http://schemas.openxmlformats.org/drawingml/2006/main">
            <a:off x="4292600" y="1638300"/>
            <a:ext cx="57150" cy="19907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F3B5093-2BFB-47A3-BBCF-36B688FE8422}"/>
              </a:ext>
            </a:extLst>
          </p:cNvPr>
          <p:cNvSpPr>
            <a:spLocks xmlns:a="http://schemas.openxmlformats.org/drawingml/2006/main" noGrp="1"/>
          </p:cNvSpPr>
          <p:nvPr/>
        </p:nvSpPr>
        <p:spPr>
          <a:xfrm xmlns:a="http://schemas.openxmlformats.org/drawingml/2006/main">
            <a:off x="4521200" y="1847850"/>
            <a:ext cx="318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Receive four echoes</a:t>
            </a:r>
          </a:p>
        </p:txBody>
      </p:sp>
      <p:sp>
        <p:nvSpPr>
          <p:cNvPr id="16" name="">
            <a:extLst xmlns:a="http://schemas.openxmlformats.org/drawingml/2006/main">
              <a:ext uri="{FF2B5EF4-FFF2-40B4-BE49-F238E27FC236}">
                <a16:creationId xmlns:a16="http://schemas.microsoft.com/office/drawing/2014/main" id="{81FBADC7-EF72-47E6-A88D-49FD0A799968}"/>
              </a:ext>
            </a:extLst>
          </p:cNvPr>
          <p:cNvSpPr>
            <a:spLocks xmlns:a="http://schemas.openxmlformats.org/drawingml/2006/main" noGrp="1"/>
          </p:cNvSpPr>
          <p:nvPr/>
        </p:nvSpPr>
        <p:spPr>
          <a:xfrm xmlns:a="http://schemas.openxmlformats.org/drawingml/2006/main">
            <a:off x="4521200" y="2228850"/>
            <a:ext cx="3149600" cy="1190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Four identical channels amplify, mix and filter the reflections. The beat frequency carries range; the phase across the four receivers carries angle.</a:t>
            </a:r>
          </a:p>
        </p:txBody>
      </p:sp>
      <p:sp>
        <p:nvSpPr>
          <p:cNvPr id="17" name="">
            <a:extLst xmlns:a="http://schemas.openxmlformats.org/drawingml/2006/main">
              <a:ext uri="{FF2B5EF4-FFF2-40B4-BE49-F238E27FC236}">
                <a16:creationId xmlns:a16="http://schemas.microsoft.com/office/drawing/2014/main" id="{184D334C-2DF1-4086-A7DC-D7F3B9C844B9}"/>
              </a:ext>
            </a:extLst>
          </p:cNvPr>
          <p:cNvSpPr>
            <a:spLocks xmlns:a="http://schemas.openxmlformats.org/drawingml/2006/main" noGrp="1"/>
          </p:cNvSpPr>
          <p:nvPr/>
        </p:nvSpPr>
        <p:spPr>
          <a:xfrm xmlns:a="http://schemas.openxmlformats.org/drawingml/2006/main">
            <a:off x="8128000" y="1638300"/>
            <a:ext cx="3606800" cy="1990725"/>
          </a:xfrm>
          <a:prstGeom xmlns:a="http://schemas.openxmlformats.org/drawingml/2006/main" prst="roundRect">
            <a:avLst>
              <a:gd name="adj" fmla="val 3828"/>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85A8392D-2946-49B8-9798-60C38FCA02F7}"/>
              </a:ext>
            </a:extLst>
          </p:cNvPr>
          <p:cNvSpPr>
            <a:spLocks xmlns:a="http://schemas.openxmlformats.org/drawingml/2006/main" noGrp="1"/>
          </p:cNvSpPr>
          <p:nvPr/>
        </p:nvSpPr>
        <p:spPr>
          <a:xfrm xmlns:a="http://schemas.openxmlformats.org/drawingml/2006/main">
            <a:off x="8128000" y="1638300"/>
            <a:ext cx="57150" cy="199072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7E02C1F-E278-48FB-BACC-D9718D7BFA5C}"/>
              </a:ext>
            </a:extLst>
          </p:cNvPr>
          <p:cNvSpPr>
            <a:spLocks xmlns:a="http://schemas.openxmlformats.org/drawingml/2006/main" noGrp="1"/>
          </p:cNvSpPr>
          <p:nvPr/>
        </p:nvSpPr>
        <p:spPr>
          <a:xfrm xmlns:a="http://schemas.openxmlformats.org/drawingml/2006/main">
            <a:off x="8356600" y="1847850"/>
            <a:ext cx="318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Digitise and detect</a:t>
            </a:r>
          </a:p>
        </p:txBody>
      </p:sp>
      <p:sp>
        <p:nvSpPr>
          <p:cNvPr id="20" name="">
            <a:extLst xmlns:a="http://schemas.openxmlformats.org/drawingml/2006/main">
              <a:ext uri="{FF2B5EF4-FFF2-40B4-BE49-F238E27FC236}">
                <a16:creationId xmlns:a16="http://schemas.microsoft.com/office/drawing/2014/main" id="{D64231F2-FFB2-4ACB-9FDD-64C7A92D201D}"/>
              </a:ext>
            </a:extLst>
          </p:cNvPr>
          <p:cNvSpPr>
            <a:spLocks xmlns:a="http://schemas.openxmlformats.org/drawingml/2006/main" noGrp="1"/>
          </p:cNvSpPr>
          <p:nvPr/>
        </p:nvSpPr>
        <p:spPr>
          <a:xfrm xmlns:a="http://schemas.openxmlformats.org/drawingml/2006/main">
            <a:off x="8356600" y="2228850"/>
            <a:ext cx="3149600" cy="1190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Four 12-bit converters sample the IF. Range and Doppler FFTs, CFAR detection and angle estimation turn the samples into a list of tracked targets.</a:t>
            </a:r>
          </a:p>
        </p:txBody>
      </p:sp>
      <p:sp>
        <p:nvSpPr>
          <p:cNvPr id="21" name="">
            <a:extLst xmlns:a="http://schemas.openxmlformats.org/drawingml/2006/main">
              <a:ext uri="{FF2B5EF4-FFF2-40B4-BE49-F238E27FC236}">
                <a16:creationId xmlns:a16="http://schemas.microsoft.com/office/drawing/2014/main" id="{75ABF3EE-0580-4938-B49D-572084DA3606}"/>
              </a:ext>
            </a:extLst>
          </p:cNvPr>
          <p:cNvSpPr>
            <a:spLocks xmlns:a="http://schemas.openxmlformats.org/drawingml/2006/main" noGrp="1"/>
          </p:cNvSpPr>
          <p:nvPr/>
        </p:nvSpPr>
        <p:spPr>
          <a:xfrm xmlns:a="http://schemas.openxmlformats.org/drawingml/2006/main">
            <a:off x="457200" y="3876675"/>
            <a:ext cx="76200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TWO DIES, ONE BOUNDARY  ·  ARCHITECTURE TARGETS</a:t>
            </a:r>
          </a:p>
        </p:txBody>
      </p:sp>
      <p:sp>
        <p:nvSpPr>
          <p:cNvPr id="22" name="">
            <a:extLst xmlns:a="http://schemas.openxmlformats.org/drawingml/2006/main">
              <a:ext uri="{FF2B5EF4-FFF2-40B4-BE49-F238E27FC236}">
                <a16:creationId xmlns:a16="http://schemas.microsoft.com/office/drawing/2014/main" id="{B054E727-E0AC-451B-9A5B-93BF8E417534}"/>
              </a:ext>
            </a:extLst>
          </p:cNvPr>
          <p:cNvSpPr>
            <a:spLocks xmlns:a="http://schemas.openxmlformats.org/drawingml/2006/main" noGrp="1"/>
          </p:cNvSpPr>
          <p:nvPr/>
        </p:nvSpPr>
        <p:spPr>
          <a:xfrm xmlns:a="http://schemas.openxmlformats.org/drawingml/2006/main">
            <a:off x="457200" y="4200525"/>
            <a:ext cx="4781550" cy="13906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C9BC41B5-BA24-4CAC-BCE4-C6F5AA4ED781}"/>
              </a:ext>
            </a:extLst>
          </p:cNvPr>
          <p:cNvSpPr>
            <a:spLocks xmlns:a="http://schemas.openxmlformats.org/drawingml/2006/main" noGrp="1"/>
          </p:cNvSpPr>
          <p:nvPr/>
        </p:nvSpPr>
        <p:spPr>
          <a:xfrm xmlns:a="http://schemas.openxmlformats.org/drawingml/2006/main">
            <a:off x="457200" y="4200525"/>
            <a:ext cx="4781550" cy="38100"/>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62BD44EF-385B-4069-B17C-5BEC5CCD1E47}"/>
              </a:ext>
            </a:extLst>
          </p:cNvPr>
          <p:cNvSpPr>
            <a:spLocks xmlns:a="http://schemas.openxmlformats.org/drawingml/2006/main" noGrp="1"/>
          </p:cNvSpPr>
          <p:nvPr/>
        </p:nvSpPr>
        <p:spPr>
          <a:xfrm xmlns:a="http://schemas.openxmlformats.org/drawingml/2006/main">
            <a:off x="647700" y="4391025"/>
            <a:ext cx="4400550"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025" b="1">
                <a:solidFill>
                  <a:srgbClr val="1E293B"/>
                </a:solidFill>
                <a:latin typeface="Georgia"/>
                <a:ea typeface="Georgia"/>
                <a:cs typeface="Georgia"/>
              </a:defRPr>
            </a:pPr>
            <a:r>
              <a:t>SiGe die</a:t>
            </a:r>
          </a:p>
        </p:txBody>
      </p:sp>
      <p:sp>
        <p:nvSpPr>
          <p:cNvPr id="25" name="">
            <a:extLst xmlns:a="http://schemas.openxmlformats.org/drawingml/2006/main">
              <a:ext uri="{FF2B5EF4-FFF2-40B4-BE49-F238E27FC236}">
                <a16:creationId xmlns:a16="http://schemas.microsoft.com/office/drawing/2014/main" id="{8EC0571C-4556-46D3-810B-A2E28B2E674A}"/>
              </a:ext>
            </a:extLst>
          </p:cNvPr>
          <p:cNvSpPr>
            <a:spLocks xmlns:a="http://schemas.openxmlformats.org/drawingml/2006/main" noGrp="1"/>
          </p:cNvSpPr>
          <p:nvPr/>
        </p:nvSpPr>
        <p:spPr>
          <a:xfrm xmlns:a="http://schemas.openxmlformats.org/drawingml/2006/main">
            <a:off x="647700" y="4791075"/>
            <a:ext cx="4400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4B5563"/>
                </a:solidFill>
                <a:latin typeface="Arial"/>
                <a:ea typeface="Arial"/>
                <a:cs typeface="Arial"/>
              </a:defRPr>
            </a:pPr>
            <a:r>
              <a:t>130 nm SiGe BiCMOS (IHP SG13G2), fT above 350 GHz</a:t>
            </a:r>
          </a:p>
        </p:txBody>
      </p:sp>
      <p:sp>
        <p:nvSpPr>
          <p:cNvPr id="26" name="">
            <a:extLst xmlns:a="http://schemas.openxmlformats.org/drawingml/2006/main">
              <a:ext uri="{FF2B5EF4-FFF2-40B4-BE49-F238E27FC236}">
                <a16:creationId xmlns:a16="http://schemas.microsoft.com/office/drawing/2014/main" id="{D770E2DA-384B-40D1-83A7-7E1B6F4C5D6F}"/>
              </a:ext>
            </a:extLst>
          </p:cNvPr>
          <p:cNvSpPr>
            <a:spLocks xmlns:a="http://schemas.openxmlformats.org/drawingml/2006/main" noGrp="1"/>
          </p:cNvSpPr>
          <p:nvPr/>
        </p:nvSpPr>
        <p:spPr>
          <a:xfrm xmlns:a="http://schemas.openxmlformats.org/drawingml/2006/main">
            <a:off x="647700" y="5038725"/>
            <a:ext cx="4400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Chirp synthesis, two PAs, four receive chains</a:t>
            </a:r>
          </a:p>
        </p:txBody>
      </p:sp>
      <p:sp>
        <p:nvSpPr>
          <p:cNvPr id="27" name="">
            <a:extLst xmlns:a="http://schemas.openxmlformats.org/drawingml/2006/main">
              <a:ext uri="{FF2B5EF4-FFF2-40B4-BE49-F238E27FC236}">
                <a16:creationId xmlns:a16="http://schemas.microsoft.com/office/drawing/2014/main" id="{70A97FA0-8607-4720-A196-1F4529953269}"/>
              </a:ext>
            </a:extLst>
          </p:cNvPr>
          <p:cNvSpPr>
            <a:spLocks xmlns:a="http://schemas.openxmlformats.org/drawingml/2006/main" noGrp="1"/>
          </p:cNvSpPr>
          <p:nvPr/>
        </p:nvSpPr>
        <p:spPr>
          <a:xfrm xmlns:a="http://schemas.openxmlformats.org/drawingml/2006/main">
            <a:off x="6953250" y="4200525"/>
            <a:ext cx="4781550" cy="13906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76E5A672-4762-4EBA-9A0E-407E636968E5}"/>
              </a:ext>
            </a:extLst>
          </p:cNvPr>
          <p:cNvSpPr>
            <a:spLocks xmlns:a="http://schemas.openxmlformats.org/drawingml/2006/main" noGrp="1"/>
          </p:cNvSpPr>
          <p:nvPr/>
        </p:nvSpPr>
        <p:spPr>
          <a:xfrm xmlns:a="http://schemas.openxmlformats.org/drawingml/2006/main">
            <a:off x="6953250" y="4200525"/>
            <a:ext cx="4781550" cy="38100"/>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8DF5C054-F165-460F-9915-A4586FDAAFD2}"/>
              </a:ext>
            </a:extLst>
          </p:cNvPr>
          <p:cNvSpPr>
            <a:spLocks xmlns:a="http://schemas.openxmlformats.org/drawingml/2006/main" noGrp="1"/>
          </p:cNvSpPr>
          <p:nvPr/>
        </p:nvSpPr>
        <p:spPr>
          <a:xfrm xmlns:a="http://schemas.openxmlformats.org/drawingml/2006/main">
            <a:off x="7143750" y="4391025"/>
            <a:ext cx="4400550"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025" b="1">
                <a:solidFill>
                  <a:srgbClr val="1E293B"/>
                </a:solidFill>
                <a:latin typeface="Georgia"/>
                <a:ea typeface="Georgia"/>
                <a:cs typeface="Georgia"/>
              </a:defRPr>
            </a:pPr>
            <a:r>
              <a:t>CMOS die</a:t>
            </a:r>
          </a:p>
        </p:txBody>
      </p:sp>
      <p:sp>
        <p:nvSpPr>
          <p:cNvPr id="30" name="">
            <a:extLst xmlns:a="http://schemas.openxmlformats.org/drawingml/2006/main">
              <a:ext uri="{FF2B5EF4-FFF2-40B4-BE49-F238E27FC236}">
                <a16:creationId xmlns:a16="http://schemas.microsoft.com/office/drawing/2014/main" id="{CA3C325F-FE8D-4EA6-BF78-574E74968F4C}"/>
              </a:ext>
            </a:extLst>
          </p:cNvPr>
          <p:cNvSpPr>
            <a:spLocks xmlns:a="http://schemas.openxmlformats.org/drawingml/2006/main" noGrp="1"/>
          </p:cNvSpPr>
          <p:nvPr/>
        </p:nvSpPr>
        <p:spPr>
          <a:xfrm xmlns:a="http://schemas.openxmlformats.org/drawingml/2006/main">
            <a:off x="7143750" y="4791075"/>
            <a:ext cx="44005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4B5563"/>
                </a:solidFill>
                <a:latin typeface="Arial"/>
                <a:ea typeface="Arial"/>
                <a:cs typeface="Arial"/>
              </a:defRPr>
            </a:pPr>
            <a:r>
              <a:t>130 nm CMOS at 200 MHz</a:t>
            </a:r>
          </a:p>
        </p:txBody>
      </p:sp>
      <p:sp>
        <p:nvSpPr>
          <p:cNvPr id="31" name="">
            <a:extLst xmlns:a="http://schemas.openxmlformats.org/drawingml/2006/main">
              <a:ext uri="{FF2B5EF4-FFF2-40B4-BE49-F238E27FC236}">
                <a16:creationId xmlns:a16="http://schemas.microsoft.com/office/drawing/2014/main" id="{50E2321F-6390-4713-B264-28D00C1EAB7B}"/>
              </a:ext>
            </a:extLst>
          </p:cNvPr>
          <p:cNvSpPr>
            <a:spLocks xmlns:a="http://schemas.openxmlformats.org/drawingml/2006/main" noGrp="1"/>
          </p:cNvSpPr>
          <p:nvPr/>
        </p:nvSpPr>
        <p:spPr>
          <a:xfrm xmlns:a="http://schemas.openxmlformats.org/drawingml/2006/main">
            <a:off x="7143750" y="5038725"/>
            <a:ext cx="44005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Four 12-bit 40 MSPS converters, FFTs, CFAR, angle, tracker</a:t>
            </a:r>
          </a:p>
        </p:txBody>
      </p:sp>
      <p:sp>
        <p:nvSpPr>
          <p:cNvPr id="32" name="">
            <a:extLst xmlns:a="http://schemas.openxmlformats.org/drawingml/2006/main">
              <a:ext uri="{FF2B5EF4-FFF2-40B4-BE49-F238E27FC236}">
                <a16:creationId xmlns:a16="http://schemas.microsoft.com/office/drawing/2014/main" id="{C71E6B69-E9E6-4E54-A57C-A89BA798DAFF}"/>
              </a:ext>
            </a:extLst>
          </p:cNvPr>
          <p:cNvSpPr>
            <a:spLocks xmlns:a="http://schemas.openxmlformats.org/drawingml/2006/main" noGrp="1"/>
          </p:cNvSpPr>
          <p:nvPr/>
        </p:nvSpPr>
        <p:spPr>
          <a:xfrm xmlns:a="http://schemas.openxmlformats.org/drawingml/2006/main">
            <a:off x="5372100" y="4572000"/>
            <a:ext cx="1447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0077A3"/>
                </a:solidFill>
                <a:latin typeface="Arial"/>
                <a:ea typeface="Arial"/>
                <a:cs typeface="Arial"/>
              </a:defRPr>
            </a:pPr>
            <a:r>
              <a:t>IF SIGNALS × 4</a:t>
            </a:r>
          </a:p>
        </p:txBody>
      </p:sp>
      <p:sp>
        <p:nvSpPr>
          <p:cNvPr id="33" name="">
            <a:extLst xmlns:a="http://schemas.openxmlformats.org/drawingml/2006/main">
              <a:ext uri="{FF2B5EF4-FFF2-40B4-BE49-F238E27FC236}">
                <a16:creationId xmlns:a16="http://schemas.microsoft.com/office/drawing/2014/main" id="{8A70960D-9BC2-47D8-8177-DE93102CC33B}"/>
              </a:ext>
            </a:extLst>
          </p:cNvPr>
          <p:cNvSpPr>
            <a:spLocks xmlns:a="http://schemas.openxmlformats.org/drawingml/2006/main" noGrp="1"/>
          </p:cNvSpPr>
          <p:nvPr/>
        </p:nvSpPr>
        <p:spPr>
          <a:xfrm xmlns:a="http://schemas.openxmlformats.org/drawingml/2006/main">
            <a:off x="5467350" y="4800600"/>
            <a:ext cx="1257300" cy="20955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34" name="">
            <a:extLst xmlns:a="http://schemas.openxmlformats.org/drawingml/2006/main">
              <a:ext uri="{FF2B5EF4-FFF2-40B4-BE49-F238E27FC236}">
                <a16:creationId xmlns:a16="http://schemas.microsoft.com/office/drawing/2014/main" id="{6548FB67-8DEE-4F95-9192-6A1F15F5055A}"/>
              </a:ext>
            </a:extLst>
          </p:cNvPr>
          <p:cNvSpPr>
            <a:spLocks xmlns:a="http://schemas.openxmlformats.org/drawingml/2006/main" noGrp="1"/>
          </p:cNvSpPr>
          <p:nvPr/>
        </p:nvSpPr>
        <p:spPr>
          <a:xfrm xmlns:a="http://schemas.openxmlformats.org/drawingml/2006/main">
            <a:off x="5372100" y="5067300"/>
            <a:ext cx="1447800" cy="3429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4B5563"/>
                </a:solidFill>
                <a:latin typeface="Arial"/>
                <a:ea typeface="Arial"/>
                <a:cs typeface="Arial"/>
              </a:defRPr>
            </a:pPr>
            <a:r>
              <a:t>cross the package boundary</a:t>
            </a:r>
          </a:p>
        </p:txBody>
      </p:sp>
      <p:sp>
        <p:nvSpPr>
          <p:cNvPr id="35" name="">
            <a:extLst xmlns:a="http://schemas.openxmlformats.org/drawingml/2006/main">
              <a:ext uri="{FF2B5EF4-FFF2-40B4-BE49-F238E27FC236}">
                <a16:creationId xmlns:a16="http://schemas.microsoft.com/office/drawing/2014/main" id="{E920D5FC-6FB8-4D28-B499-8A6F7737E3D0}"/>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(SKU-7) and SKU-7 Architecture Guide. Pre-silicon design targets.</a:t>
            </a:r>
          </a:p>
        </p:txBody>
      </p:sp>
    </p:spTree>
    <p:extLst>
      <p:ext uri="{BB962C8B-B14F-4D97-AF65-F5344CB8AC3E}">
        <p14:creationId xmlns:p14="http://schemas.microsoft.com/office/powerpoint/2010/main" val="1547822904"/>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4E5E90E5-8D6D-42B9-9A2C-3FC5AA02E156}"/>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584C2B1-1F19-43F3-A42F-83F8D6E802A5}"/>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02 · WHY IT NEEDS ITS OWN SILICON</a:t>
            </a:r>
          </a:p>
        </p:txBody>
      </p:sp>
      <p:sp>
        <p:nvSpPr>
          <p:cNvPr id="3" name="">
            <a:extLst xmlns:a="http://schemas.openxmlformats.org/drawingml/2006/main">
              <a:ext uri="{FF2B5EF4-FFF2-40B4-BE49-F238E27FC236}">
                <a16:creationId xmlns:a16="http://schemas.microsoft.com/office/drawing/2014/main" id="{21DFB579-2908-4D26-BCA3-2521647296EA}"/>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77 GHz physics decides where each block sits</a:t>
            </a:r>
          </a:p>
        </p:txBody>
      </p:sp>
      <p:sp>
        <p:nvSpPr>
          <p:cNvPr id="4" name="">
            <a:extLst xmlns:a="http://schemas.openxmlformats.org/drawingml/2006/main">
              <a:ext uri="{FF2B5EF4-FFF2-40B4-BE49-F238E27FC236}">
                <a16:creationId xmlns:a16="http://schemas.microsoft.com/office/drawing/2014/main" id="{B61214EF-7EA1-4724-B28C-2F2DAB9D06D6}"/>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Three requirements each force one silicon choice, and together they split the radar across two dies.</a:t>
            </a:r>
          </a:p>
        </p:txBody>
      </p:sp>
      <p:sp>
        <p:nvSpPr>
          <p:cNvPr id="5" name="">
            <a:extLst xmlns:a="http://schemas.openxmlformats.org/drawingml/2006/main">
              <a:ext uri="{FF2B5EF4-FFF2-40B4-BE49-F238E27FC236}">
                <a16:creationId xmlns:a16="http://schemas.microsoft.com/office/drawing/2014/main" id="{A4AB51A9-1D04-42E1-AE84-6576CD3C8FA1}"/>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0F155BC-B909-4C0C-AC8C-E84418BCE58E}"/>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285B66B-198D-4E6C-89CE-3737F84C52BC}"/>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D2C4EA9F-8E56-4B7E-976B-1C0875E7263F}"/>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03</a:t>
            </a:r>
          </a:p>
        </p:txBody>
      </p:sp>
      <p:sp>
        <p:nvSpPr>
          <p:cNvPr id="9" name="">
            <a:extLst xmlns:a="http://schemas.openxmlformats.org/drawingml/2006/main">
              <a:ext uri="{FF2B5EF4-FFF2-40B4-BE49-F238E27FC236}">
                <a16:creationId xmlns:a16="http://schemas.microsoft.com/office/drawing/2014/main" id="{6F741CA4-FD3E-482A-9877-0E4F5321B460}"/>
              </a:ext>
            </a:extLst>
          </p:cNvPr>
          <p:cNvSpPr>
            <a:spLocks xmlns:a="http://schemas.openxmlformats.org/drawingml/2006/main" noGrp="1"/>
          </p:cNvSpPr>
          <p:nvPr/>
        </p:nvSpPr>
        <p:spPr>
          <a:xfrm xmlns:a="http://schemas.openxmlformats.org/drawingml/2006/main">
            <a:off x="457200" y="1638300"/>
            <a:ext cx="4953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REQUIREMENT</a:t>
            </a:r>
          </a:p>
        </p:txBody>
      </p:sp>
      <p:sp>
        <p:nvSpPr>
          <p:cNvPr id="10" name="">
            <a:extLst xmlns:a="http://schemas.openxmlformats.org/drawingml/2006/main">
              <a:ext uri="{FF2B5EF4-FFF2-40B4-BE49-F238E27FC236}">
                <a16:creationId xmlns:a16="http://schemas.microsoft.com/office/drawing/2014/main" id="{E1490E76-5868-483E-9685-3394AC9C8B4E}"/>
              </a:ext>
            </a:extLst>
          </p:cNvPr>
          <p:cNvSpPr>
            <a:spLocks xmlns:a="http://schemas.openxmlformats.org/drawingml/2006/main" noGrp="1"/>
          </p:cNvSpPr>
          <p:nvPr/>
        </p:nvSpPr>
        <p:spPr>
          <a:xfrm xmlns:a="http://schemas.openxmlformats.org/drawingml/2006/main">
            <a:off x="6096000" y="1638300"/>
            <a:ext cx="5638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SILICON CONSEQUENCE</a:t>
            </a:r>
          </a:p>
        </p:txBody>
      </p:sp>
      <p:sp>
        <p:nvSpPr>
          <p:cNvPr id="11" name="">
            <a:extLst xmlns:a="http://schemas.openxmlformats.org/drawingml/2006/main">
              <a:ext uri="{FF2B5EF4-FFF2-40B4-BE49-F238E27FC236}">
                <a16:creationId xmlns:a16="http://schemas.microsoft.com/office/drawing/2014/main" id="{1F01D908-E087-4FCD-9111-F64B4E24805B}"/>
              </a:ext>
            </a:extLst>
          </p:cNvPr>
          <p:cNvSpPr>
            <a:spLocks xmlns:a="http://schemas.openxmlformats.org/drawingml/2006/main" noGrp="1"/>
          </p:cNvSpPr>
          <p:nvPr/>
        </p:nvSpPr>
        <p:spPr>
          <a:xfrm xmlns:a="http://schemas.openxmlformats.org/drawingml/2006/main">
            <a:off x="457200" y="1943100"/>
            <a:ext cx="4953000" cy="12287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2" name="">
            <a:extLst xmlns:a="http://schemas.openxmlformats.org/drawingml/2006/main">
              <a:ext uri="{FF2B5EF4-FFF2-40B4-BE49-F238E27FC236}">
                <a16:creationId xmlns:a16="http://schemas.microsoft.com/office/drawing/2014/main" id="{1FFA4108-6906-4856-B8F6-8D5B31469EA9}"/>
              </a:ext>
            </a:extLst>
          </p:cNvPr>
          <p:cNvSpPr>
            <a:spLocks xmlns:a="http://schemas.openxmlformats.org/drawingml/2006/main" noGrp="1"/>
          </p:cNvSpPr>
          <p:nvPr/>
        </p:nvSpPr>
        <p:spPr>
          <a:xfrm xmlns:a="http://schemas.openxmlformats.org/drawingml/2006/main">
            <a:off x="457200" y="1943100"/>
            <a:ext cx="47625" cy="12287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345B44EF-56B3-49D8-A551-AC3A1619883D}"/>
              </a:ext>
            </a:extLst>
          </p:cNvPr>
          <p:cNvSpPr>
            <a:spLocks xmlns:a="http://schemas.openxmlformats.org/drawingml/2006/main" noGrp="1"/>
          </p:cNvSpPr>
          <p:nvPr/>
        </p:nvSpPr>
        <p:spPr>
          <a:xfrm xmlns:a="http://schemas.openxmlformats.org/drawingml/2006/main">
            <a:off x="6096000" y="1943100"/>
            <a:ext cx="5638800" cy="1228725"/>
          </a:xfrm>
          <a:prstGeom xmlns:a="http://schemas.openxmlformats.org/drawingml/2006/main" prst="rect">
            <a:avLst/>
          </a:prstGeom>
          <a:solidFill xmlns:a="http://schemas.openxmlformats.org/drawingml/2006/main">
            <a:srgbClr val="0F2F3F"/>
          </a:solidFill>
          <a:ln xmlns:a="http://schemas.openxmlformats.org/drawingml/2006/main" w="9525">
            <a:solidFill>
              <a:srgbClr val="1D5466"/>
            </a:solidFill>
            <a:prstDash val="solid"/>
          </a:ln>
        </p:spPr>
      </p:sp>
      <p:sp>
        <p:nvSpPr>
          <p:cNvPr id="14" name="">
            <a:extLst xmlns:a="http://schemas.openxmlformats.org/drawingml/2006/main">
              <a:ext uri="{FF2B5EF4-FFF2-40B4-BE49-F238E27FC236}">
                <a16:creationId xmlns:a16="http://schemas.microsoft.com/office/drawing/2014/main" id="{BD9BFE14-33E2-4B4D-9B7B-5C4B0EB766A0}"/>
              </a:ext>
            </a:extLst>
          </p:cNvPr>
          <p:cNvSpPr>
            <a:spLocks xmlns:a="http://schemas.openxmlformats.org/drawingml/2006/main" noGrp="1"/>
          </p:cNvSpPr>
          <p:nvPr/>
        </p:nvSpPr>
        <p:spPr>
          <a:xfrm xmlns:a="http://schemas.openxmlformats.org/drawingml/2006/main">
            <a:off x="6096000" y="1943100"/>
            <a:ext cx="47625" cy="12287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9CA0A6C-251A-4727-86A2-33ADB4517D61}"/>
              </a:ext>
            </a:extLst>
          </p:cNvPr>
          <p:cNvSpPr>
            <a:spLocks xmlns:a="http://schemas.openxmlformats.org/drawingml/2006/main" noGrp="1"/>
          </p:cNvSpPr>
          <p:nvPr/>
        </p:nvSpPr>
        <p:spPr>
          <a:xfrm xmlns:a="http://schemas.openxmlformats.org/drawingml/2006/main">
            <a:off x="5562600" y="2443163"/>
            <a:ext cx="3810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6" name="">
            <a:extLst xmlns:a="http://schemas.openxmlformats.org/drawingml/2006/main">
              <a:ext uri="{FF2B5EF4-FFF2-40B4-BE49-F238E27FC236}">
                <a16:creationId xmlns:a16="http://schemas.microsoft.com/office/drawing/2014/main" id="{20ABB805-427E-4D14-A1C3-CD5953B620A0}"/>
              </a:ext>
            </a:extLst>
          </p:cNvPr>
          <p:cNvSpPr>
            <a:spLocks xmlns:a="http://schemas.openxmlformats.org/drawingml/2006/main" noGrp="1"/>
          </p:cNvSpPr>
          <p:nvPr/>
        </p:nvSpPr>
        <p:spPr>
          <a:xfrm xmlns:a="http://schemas.openxmlformats.org/drawingml/2006/main">
            <a:off x="685800" y="2095500"/>
            <a:ext cx="4495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GAIN AT 77 GHZ</a:t>
            </a:r>
          </a:p>
        </p:txBody>
      </p:sp>
      <p:sp>
        <p:nvSpPr>
          <p:cNvPr id="17" name="">
            <a:extLst xmlns:a="http://schemas.openxmlformats.org/drawingml/2006/main">
              <a:ext uri="{FF2B5EF4-FFF2-40B4-BE49-F238E27FC236}">
                <a16:creationId xmlns:a16="http://schemas.microsoft.com/office/drawing/2014/main" id="{6E866952-430C-4816-8AB8-536B1E8940CD}"/>
              </a:ext>
            </a:extLst>
          </p:cNvPr>
          <p:cNvSpPr>
            <a:spLocks xmlns:a="http://schemas.openxmlformats.org/drawingml/2006/main" noGrp="1"/>
          </p:cNvSpPr>
          <p:nvPr/>
        </p:nvSpPr>
        <p:spPr>
          <a:xfrm xmlns:a="http://schemas.openxmlformats.org/drawingml/2006/main">
            <a:off x="685800" y="2381250"/>
            <a:ext cx="44958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The front end needs transistor gain at 77 GHz.</a:t>
            </a:r>
          </a:p>
        </p:txBody>
      </p:sp>
      <p:sp>
        <p:nvSpPr>
          <p:cNvPr id="18" name="">
            <a:extLst xmlns:a="http://schemas.openxmlformats.org/drawingml/2006/main">
              <a:ext uri="{FF2B5EF4-FFF2-40B4-BE49-F238E27FC236}">
                <a16:creationId xmlns:a16="http://schemas.microsoft.com/office/drawing/2014/main" id="{2B3081ED-AFF4-4026-AAB9-89C44ADDC6D7}"/>
              </a:ext>
            </a:extLst>
          </p:cNvPr>
          <p:cNvSpPr>
            <a:spLocks xmlns:a="http://schemas.openxmlformats.org/drawingml/2006/main" noGrp="1"/>
          </p:cNvSpPr>
          <p:nvPr/>
        </p:nvSpPr>
        <p:spPr>
          <a:xfrm xmlns:a="http://schemas.openxmlformats.org/drawingml/2006/main">
            <a:off x="6324600" y="2381250"/>
            <a:ext cx="51816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SiGe heterojunction transistors with transition frequency above 350 GHz; standard CMOS lacks the margin.</a:t>
            </a:r>
          </a:p>
        </p:txBody>
      </p:sp>
      <p:sp>
        <p:nvSpPr>
          <p:cNvPr id="19" name="">
            <a:extLst xmlns:a="http://schemas.openxmlformats.org/drawingml/2006/main">
              <a:ext uri="{FF2B5EF4-FFF2-40B4-BE49-F238E27FC236}">
                <a16:creationId xmlns:a16="http://schemas.microsoft.com/office/drawing/2014/main" id="{5B22562B-549D-44A6-95A3-E7D594D7ABDC}"/>
              </a:ext>
            </a:extLst>
          </p:cNvPr>
          <p:cNvSpPr>
            <a:spLocks xmlns:a="http://schemas.openxmlformats.org/drawingml/2006/main" noGrp="1"/>
          </p:cNvSpPr>
          <p:nvPr/>
        </p:nvSpPr>
        <p:spPr>
          <a:xfrm xmlns:a="http://schemas.openxmlformats.org/drawingml/2006/main">
            <a:off x="457200" y="3381375"/>
            <a:ext cx="4953000" cy="10382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20" name="">
            <a:extLst xmlns:a="http://schemas.openxmlformats.org/drawingml/2006/main">
              <a:ext uri="{FF2B5EF4-FFF2-40B4-BE49-F238E27FC236}">
                <a16:creationId xmlns:a16="http://schemas.microsoft.com/office/drawing/2014/main" id="{8DC3A518-21B9-429E-B66D-0D13E32EF69B}"/>
              </a:ext>
            </a:extLst>
          </p:cNvPr>
          <p:cNvSpPr>
            <a:spLocks xmlns:a="http://schemas.openxmlformats.org/drawingml/2006/main" noGrp="1"/>
          </p:cNvSpPr>
          <p:nvPr/>
        </p:nvSpPr>
        <p:spPr>
          <a:xfrm xmlns:a="http://schemas.openxmlformats.org/drawingml/2006/main">
            <a:off x="457200" y="3381375"/>
            <a:ext cx="47625" cy="10382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085CE4A-270B-4904-8A63-48F9978B1420}"/>
              </a:ext>
            </a:extLst>
          </p:cNvPr>
          <p:cNvSpPr>
            <a:spLocks xmlns:a="http://schemas.openxmlformats.org/drawingml/2006/main" noGrp="1"/>
          </p:cNvSpPr>
          <p:nvPr/>
        </p:nvSpPr>
        <p:spPr>
          <a:xfrm xmlns:a="http://schemas.openxmlformats.org/drawingml/2006/main">
            <a:off x="6096000" y="3381375"/>
            <a:ext cx="5638800" cy="1038225"/>
          </a:xfrm>
          <a:prstGeom xmlns:a="http://schemas.openxmlformats.org/drawingml/2006/main" prst="rect">
            <a:avLst/>
          </a:prstGeom>
          <a:solidFill xmlns:a="http://schemas.openxmlformats.org/drawingml/2006/main">
            <a:srgbClr val="0F2F3F"/>
          </a:solidFill>
          <a:ln xmlns:a="http://schemas.openxmlformats.org/drawingml/2006/main" w="9525">
            <a:solidFill>
              <a:srgbClr val="1D5466"/>
            </a:solidFill>
            <a:prstDash val="solid"/>
          </a:ln>
        </p:spPr>
      </p:sp>
      <p:sp>
        <p:nvSpPr>
          <p:cNvPr id="22" name="">
            <a:extLst xmlns:a="http://schemas.openxmlformats.org/drawingml/2006/main">
              <a:ext uri="{FF2B5EF4-FFF2-40B4-BE49-F238E27FC236}">
                <a16:creationId xmlns:a16="http://schemas.microsoft.com/office/drawing/2014/main" id="{51C056B0-8C2D-44FA-BFDD-8445A26D5EB3}"/>
              </a:ext>
            </a:extLst>
          </p:cNvPr>
          <p:cNvSpPr>
            <a:spLocks xmlns:a="http://schemas.openxmlformats.org/drawingml/2006/main" noGrp="1"/>
          </p:cNvSpPr>
          <p:nvPr/>
        </p:nvSpPr>
        <p:spPr>
          <a:xfrm xmlns:a="http://schemas.openxmlformats.org/drawingml/2006/main">
            <a:off x="6096000" y="3381375"/>
            <a:ext cx="47625" cy="10382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5E4BFB04-3624-4921-8A26-327C52E1EA69}"/>
              </a:ext>
            </a:extLst>
          </p:cNvPr>
          <p:cNvSpPr>
            <a:spLocks xmlns:a="http://schemas.openxmlformats.org/drawingml/2006/main" noGrp="1"/>
          </p:cNvSpPr>
          <p:nvPr/>
        </p:nvSpPr>
        <p:spPr>
          <a:xfrm xmlns:a="http://schemas.openxmlformats.org/drawingml/2006/main">
            <a:off x="5562600" y="3786188"/>
            <a:ext cx="3810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19C3E4DC-043D-4F87-85DE-018FA214F148}"/>
              </a:ext>
            </a:extLst>
          </p:cNvPr>
          <p:cNvSpPr>
            <a:spLocks xmlns:a="http://schemas.openxmlformats.org/drawingml/2006/main" noGrp="1"/>
          </p:cNvSpPr>
          <p:nvPr/>
        </p:nvSpPr>
        <p:spPr>
          <a:xfrm xmlns:a="http://schemas.openxmlformats.org/drawingml/2006/main">
            <a:off x="685800" y="3533775"/>
            <a:ext cx="4495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RANGE RESOLUTION OF 3.75 CM</a:t>
            </a:r>
          </a:p>
        </p:txBody>
      </p:sp>
      <p:sp>
        <p:nvSpPr>
          <p:cNvPr id="25" name="">
            <a:extLst xmlns:a="http://schemas.openxmlformats.org/drawingml/2006/main">
              <a:ext uri="{FF2B5EF4-FFF2-40B4-BE49-F238E27FC236}">
                <a16:creationId xmlns:a16="http://schemas.microsoft.com/office/drawing/2014/main" id="{2BC46B70-4A79-43AF-92CA-12AA1D95A1DA}"/>
              </a:ext>
            </a:extLst>
          </p:cNvPr>
          <p:cNvSpPr>
            <a:spLocks xmlns:a="http://schemas.openxmlformats.org/drawingml/2006/main" noGrp="1"/>
          </p:cNvSpPr>
          <p:nvPr/>
        </p:nvSpPr>
        <p:spPr>
          <a:xfrm xmlns:a="http://schemas.openxmlformats.org/drawingml/2006/main">
            <a:off x="685800" y="3819525"/>
            <a:ext cx="44958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Targets 3.75 cm apart must resolve as two returns.</a:t>
            </a:r>
          </a:p>
        </p:txBody>
      </p:sp>
      <p:sp>
        <p:nvSpPr>
          <p:cNvPr id="26" name="">
            <a:extLst xmlns:a="http://schemas.openxmlformats.org/drawingml/2006/main">
              <a:ext uri="{FF2B5EF4-FFF2-40B4-BE49-F238E27FC236}">
                <a16:creationId xmlns:a16="http://schemas.microsoft.com/office/drawing/2014/main" id="{DC75A0B7-22DA-4F5E-933E-D90D22F5D223}"/>
              </a:ext>
            </a:extLst>
          </p:cNvPr>
          <p:cNvSpPr>
            <a:spLocks xmlns:a="http://schemas.openxmlformats.org/drawingml/2006/main" noGrp="1"/>
          </p:cNvSpPr>
          <p:nvPr/>
        </p:nvSpPr>
        <p:spPr>
          <a:xfrm xmlns:a="http://schemas.openxmlformats.org/drawingml/2006/main">
            <a:off x="6324600" y="3819525"/>
            <a:ext cx="51816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A 4 GHz chirp sweep with a linear, low-noise frequency ramp.</a:t>
            </a:r>
          </a:p>
        </p:txBody>
      </p:sp>
      <p:sp>
        <p:nvSpPr>
          <p:cNvPr id="27" name="">
            <a:extLst xmlns:a="http://schemas.openxmlformats.org/drawingml/2006/main">
              <a:ext uri="{FF2B5EF4-FFF2-40B4-BE49-F238E27FC236}">
                <a16:creationId xmlns:a16="http://schemas.microsoft.com/office/drawing/2014/main" id="{DF13BA96-7155-4B30-AA9E-57AAD5120A8B}"/>
              </a:ext>
            </a:extLst>
          </p:cNvPr>
          <p:cNvSpPr>
            <a:spLocks xmlns:a="http://schemas.openxmlformats.org/drawingml/2006/main" noGrp="1"/>
          </p:cNvSpPr>
          <p:nvPr/>
        </p:nvSpPr>
        <p:spPr>
          <a:xfrm xmlns:a="http://schemas.openxmlformats.org/drawingml/2006/main">
            <a:off x="457200" y="4629150"/>
            <a:ext cx="4953000" cy="10382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28" name="">
            <a:extLst xmlns:a="http://schemas.openxmlformats.org/drawingml/2006/main">
              <a:ext uri="{FF2B5EF4-FFF2-40B4-BE49-F238E27FC236}">
                <a16:creationId xmlns:a16="http://schemas.microsoft.com/office/drawing/2014/main" id="{B298A3FD-3F29-4235-9D4A-DDDE88073BF6}"/>
              </a:ext>
            </a:extLst>
          </p:cNvPr>
          <p:cNvSpPr>
            <a:spLocks xmlns:a="http://schemas.openxmlformats.org/drawingml/2006/main" noGrp="1"/>
          </p:cNvSpPr>
          <p:nvPr/>
        </p:nvSpPr>
        <p:spPr>
          <a:xfrm xmlns:a="http://schemas.openxmlformats.org/drawingml/2006/main">
            <a:off x="457200" y="4629150"/>
            <a:ext cx="47625" cy="10382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DE6ADA5A-1C6C-421D-B903-59E172A0E0AE}"/>
              </a:ext>
            </a:extLst>
          </p:cNvPr>
          <p:cNvSpPr>
            <a:spLocks xmlns:a="http://schemas.openxmlformats.org/drawingml/2006/main" noGrp="1"/>
          </p:cNvSpPr>
          <p:nvPr/>
        </p:nvSpPr>
        <p:spPr>
          <a:xfrm xmlns:a="http://schemas.openxmlformats.org/drawingml/2006/main">
            <a:off x="6096000" y="4629150"/>
            <a:ext cx="5638800" cy="1038225"/>
          </a:xfrm>
          <a:prstGeom xmlns:a="http://schemas.openxmlformats.org/drawingml/2006/main" prst="rect">
            <a:avLst/>
          </a:prstGeom>
          <a:solidFill xmlns:a="http://schemas.openxmlformats.org/drawingml/2006/main">
            <a:srgbClr val="0F2F3F"/>
          </a:solidFill>
          <a:ln xmlns:a="http://schemas.openxmlformats.org/drawingml/2006/main" w="9525">
            <a:solidFill>
              <a:srgbClr val="1D5466"/>
            </a:solidFill>
            <a:prstDash val="solid"/>
          </a:ln>
        </p:spPr>
      </p:sp>
      <p:sp>
        <p:nvSpPr>
          <p:cNvPr id="30" name="">
            <a:extLst xmlns:a="http://schemas.openxmlformats.org/drawingml/2006/main">
              <a:ext uri="{FF2B5EF4-FFF2-40B4-BE49-F238E27FC236}">
                <a16:creationId xmlns:a16="http://schemas.microsoft.com/office/drawing/2014/main" id="{8153B401-A151-452A-940C-DD04D1491C9E}"/>
              </a:ext>
            </a:extLst>
          </p:cNvPr>
          <p:cNvSpPr>
            <a:spLocks xmlns:a="http://schemas.openxmlformats.org/drawingml/2006/main" noGrp="1"/>
          </p:cNvSpPr>
          <p:nvPr/>
        </p:nvSpPr>
        <p:spPr>
          <a:xfrm xmlns:a="http://schemas.openxmlformats.org/drawingml/2006/main">
            <a:off x="6096000" y="4629150"/>
            <a:ext cx="47625" cy="10382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CF00105E-9B4B-46DA-9C6B-07BFF6D7906C}"/>
              </a:ext>
            </a:extLst>
          </p:cNvPr>
          <p:cNvSpPr>
            <a:spLocks xmlns:a="http://schemas.openxmlformats.org/drawingml/2006/main" noGrp="1"/>
          </p:cNvSpPr>
          <p:nvPr/>
        </p:nvSpPr>
        <p:spPr>
          <a:xfrm xmlns:a="http://schemas.openxmlformats.org/drawingml/2006/main">
            <a:off x="5562600" y="5033963"/>
            <a:ext cx="3810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32" name="">
            <a:extLst xmlns:a="http://schemas.openxmlformats.org/drawingml/2006/main">
              <a:ext uri="{FF2B5EF4-FFF2-40B4-BE49-F238E27FC236}">
                <a16:creationId xmlns:a16="http://schemas.microsoft.com/office/drawing/2014/main" id="{8C049653-A9D1-495F-B118-F32CC297C27E}"/>
              </a:ext>
            </a:extLst>
          </p:cNvPr>
          <p:cNvSpPr>
            <a:spLocks xmlns:a="http://schemas.openxmlformats.org/drawingml/2006/main" noGrp="1"/>
          </p:cNvSpPr>
          <p:nvPr/>
        </p:nvSpPr>
        <p:spPr>
          <a:xfrm xmlns:a="http://schemas.openxmlformats.org/drawingml/2006/main">
            <a:off x="685800" y="4781550"/>
            <a:ext cx="4495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FAST CONVERTERS NEXT TO RF</a:t>
            </a:r>
          </a:p>
        </p:txBody>
      </p:sp>
      <p:sp>
        <p:nvSpPr>
          <p:cNvPr id="33" name="">
            <a:extLst xmlns:a="http://schemas.openxmlformats.org/drawingml/2006/main">
              <a:ext uri="{FF2B5EF4-FFF2-40B4-BE49-F238E27FC236}">
                <a16:creationId xmlns:a16="http://schemas.microsoft.com/office/drawing/2014/main" id="{C3904938-D562-4FCC-90E9-4B901D567282}"/>
              </a:ext>
            </a:extLst>
          </p:cNvPr>
          <p:cNvSpPr>
            <a:spLocks xmlns:a="http://schemas.openxmlformats.org/drawingml/2006/main" noGrp="1"/>
          </p:cNvSpPr>
          <p:nvPr/>
        </p:nvSpPr>
        <p:spPr>
          <a:xfrm xmlns:a="http://schemas.openxmlformats.org/drawingml/2006/main">
            <a:off x="685800" y="5067300"/>
            <a:ext cx="44958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Fast converters and FFTs must run close to sensitive receivers.</a:t>
            </a:r>
          </a:p>
        </p:txBody>
      </p:sp>
      <p:sp>
        <p:nvSpPr>
          <p:cNvPr id="34" name="">
            <a:extLst xmlns:a="http://schemas.openxmlformats.org/drawingml/2006/main">
              <a:ext uri="{FF2B5EF4-FFF2-40B4-BE49-F238E27FC236}">
                <a16:creationId xmlns:a16="http://schemas.microsoft.com/office/drawing/2014/main" id="{761064C0-E386-4414-B7BD-3F2361A38BD2}"/>
              </a:ext>
            </a:extLst>
          </p:cNvPr>
          <p:cNvSpPr>
            <a:spLocks xmlns:a="http://schemas.openxmlformats.org/drawingml/2006/main" noGrp="1"/>
          </p:cNvSpPr>
          <p:nvPr/>
        </p:nvSpPr>
        <p:spPr>
          <a:xfrm xmlns:a="http://schemas.openxmlformats.org/drawingml/2006/main">
            <a:off x="6324600" y="5067300"/>
            <a:ext cx="51816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The converters sit on the CMOS die, across a package boundary from the RF.</a:t>
            </a:r>
          </a:p>
        </p:txBody>
      </p:sp>
      <p:sp>
        <p:nvSpPr>
          <p:cNvPr id="35" name="">
            <a:extLst xmlns:a="http://schemas.openxmlformats.org/drawingml/2006/main">
              <a:ext uri="{FF2B5EF4-FFF2-40B4-BE49-F238E27FC236}">
                <a16:creationId xmlns:a16="http://schemas.microsoft.com/office/drawing/2014/main" id="{23D7931A-2791-4FF5-A7E7-70C3F8C6AE69}"/>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8FA2B7"/>
                </a:solidFill>
                <a:latin typeface="Arial"/>
                <a:ea typeface="Arial"/>
                <a:cs typeface="Arial"/>
              </a:defRPr>
            </a:pPr>
            <a:r>
              <a:t>Source: product specification (SKU-7), physical requirements. Pre-silicon design targets.</a:t>
            </a:r>
          </a:p>
        </p:txBody>
      </p:sp>
    </p:spTree>
    <p:extLst>
      <p:ext uri="{BB962C8B-B14F-4D97-AF65-F5344CB8AC3E}">
        <p14:creationId xmlns:p14="http://schemas.microsoft.com/office/powerpoint/2010/main" val="325805914"/>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96" name="">
            <a:extLst xmlns:a="http://schemas.openxmlformats.org/drawingml/2006/main">
              <a:ext uri="{FF2B5EF4-FFF2-40B4-BE49-F238E27FC236}">
                <a16:creationId xmlns:a16="http://schemas.microsoft.com/office/drawing/2014/main" id="{707E9970-ACEF-402C-962E-69C321D8858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31E7E73-1C28-4FD3-B5E6-3BACA441C7EC}"/>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03 · SYSTEM ARCHITECTURE</a:t>
            </a:r>
          </a:p>
        </p:txBody>
      </p:sp>
      <p:sp>
        <p:nvSpPr>
          <p:cNvPr id="3" name="">
            <a:extLst xmlns:a="http://schemas.openxmlformats.org/drawingml/2006/main">
              <a:ext uri="{FF2B5EF4-FFF2-40B4-BE49-F238E27FC236}">
                <a16:creationId xmlns:a16="http://schemas.microsoft.com/office/drawing/2014/main" id="{F06EAAA4-D638-444D-9255-D3B811F7209C}"/>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One chirp goes out; four echoes cross as IF</a:t>
            </a:r>
          </a:p>
        </p:txBody>
      </p:sp>
      <p:sp>
        <p:nvSpPr>
          <p:cNvPr id="4" name="">
            <a:extLst xmlns:a="http://schemas.openxmlformats.org/drawingml/2006/main">
              <a:ext uri="{FF2B5EF4-FFF2-40B4-BE49-F238E27FC236}">
                <a16:creationId xmlns:a16="http://schemas.microsoft.com/office/drawing/2014/main" id="{C32C9225-8182-43A7-9876-0F99AC24D839}"/>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Transmit and receive sit on the SiGe die; the IF crosses at 4 to the CMOS die, which finds the targets.</a:t>
            </a:r>
          </a:p>
        </p:txBody>
      </p:sp>
      <p:sp>
        <p:nvSpPr>
          <p:cNvPr id="5" name="">
            <a:extLst xmlns:a="http://schemas.openxmlformats.org/drawingml/2006/main">
              <a:ext uri="{FF2B5EF4-FFF2-40B4-BE49-F238E27FC236}">
                <a16:creationId xmlns:a16="http://schemas.microsoft.com/office/drawing/2014/main" id="{36607047-8ABA-4E90-8964-6D0080218ADF}"/>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C52F847-59E9-4298-9481-A84D55F6040F}"/>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E854250-FAB7-4DAE-8F0D-631B8286F3FE}"/>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EBFBD0BB-13B8-4A9F-89C0-5BB1A1678C9A}"/>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04</a:t>
            </a:r>
          </a:p>
        </p:txBody>
      </p:sp>
      <p:sp>
        <p:nvSpPr>
          <p:cNvPr id="9" name="">
            <a:extLst xmlns:a="http://schemas.openxmlformats.org/drawingml/2006/main">
              <a:ext uri="{FF2B5EF4-FFF2-40B4-BE49-F238E27FC236}">
                <a16:creationId xmlns:a16="http://schemas.microsoft.com/office/drawing/2014/main" id="{7733A6D0-B0DA-4D8F-B0F6-F10BE483FD6F}"/>
              </a:ext>
            </a:extLst>
          </p:cNvPr>
          <p:cNvSpPr>
            <a:spLocks xmlns:a="http://schemas.openxmlformats.org/drawingml/2006/main" noGrp="1"/>
          </p:cNvSpPr>
          <p:nvPr/>
        </p:nvSpPr>
        <p:spPr>
          <a:xfrm xmlns:a="http://schemas.openxmlformats.org/drawingml/2006/main">
            <a:off x="457200" y="1504950"/>
            <a:ext cx="4476750" cy="2286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51F0727-76C6-44E8-B22F-6D40CF61421A}"/>
              </a:ext>
            </a:extLst>
          </p:cNvPr>
          <p:cNvSpPr>
            <a:spLocks xmlns:a="http://schemas.openxmlformats.org/drawingml/2006/main" noGrp="1"/>
          </p:cNvSpPr>
          <p:nvPr/>
        </p:nvSpPr>
        <p:spPr>
          <a:xfrm xmlns:a="http://schemas.openxmlformats.org/drawingml/2006/main">
            <a:off x="5410200" y="1504950"/>
            <a:ext cx="3657600" cy="2286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DDDDBFC-4B6E-464D-A09D-9252C284B086}"/>
              </a:ext>
            </a:extLst>
          </p:cNvPr>
          <p:cNvSpPr>
            <a:spLocks xmlns:a="http://schemas.openxmlformats.org/drawingml/2006/main" noGrp="1"/>
          </p:cNvSpPr>
          <p:nvPr/>
        </p:nvSpPr>
        <p:spPr>
          <a:xfrm xmlns:a="http://schemas.openxmlformats.org/drawingml/2006/main">
            <a:off x="5162550" y="15049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22FB1F8-C6F8-4A4C-8B96-92605720F3FE}"/>
              </a:ext>
            </a:extLst>
          </p:cNvPr>
          <p:cNvSpPr>
            <a:spLocks xmlns:a="http://schemas.openxmlformats.org/drawingml/2006/main" noGrp="1"/>
          </p:cNvSpPr>
          <p:nvPr/>
        </p:nvSpPr>
        <p:spPr>
          <a:xfrm xmlns:a="http://schemas.openxmlformats.org/drawingml/2006/main">
            <a:off x="5162550" y="16192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E8CE335C-15FF-4760-82E8-42D7D3A72DA6}"/>
              </a:ext>
            </a:extLst>
          </p:cNvPr>
          <p:cNvSpPr>
            <a:spLocks xmlns:a="http://schemas.openxmlformats.org/drawingml/2006/main" noGrp="1"/>
          </p:cNvSpPr>
          <p:nvPr/>
        </p:nvSpPr>
        <p:spPr>
          <a:xfrm xmlns:a="http://schemas.openxmlformats.org/drawingml/2006/main">
            <a:off x="5162550" y="17335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4195427-CF53-4AEC-9D3B-B5ECBD07C05C}"/>
              </a:ext>
            </a:extLst>
          </p:cNvPr>
          <p:cNvSpPr>
            <a:spLocks xmlns:a="http://schemas.openxmlformats.org/drawingml/2006/main" noGrp="1"/>
          </p:cNvSpPr>
          <p:nvPr/>
        </p:nvSpPr>
        <p:spPr>
          <a:xfrm xmlns:a="http://schemas.openxmlformats.org/drawingml/2006/main">
            <a:off x="5162550" y="18478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CE52378-6B58-4AF4-B65C-BEC69B2DBD9C}"/>
              </a:ext>
            </a:extLst>
          </p:cNvPr>
          <p:cNvSpPr>
            <a:spLocks xmlns:a="http://schemas.openxmlformats.org/drawingml/2006/main" noGrp="1"/>
          </p:cNvSpPr>
          <p:nvPr/>
        </p:nvSpPr>
        <p:spPr>
          <a:xfrm xmlns:a="http://schemas.openxmlformats.org/drawingml/2006/main">
            <a:off x="5162550" y="19621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439C119-C451-420A-B550-6E1FE4EC5EFF}"/>
              </a:ext>
            </a:extLst>
          </p:cNvPr>
          <p:cNvSpPr>
            <a:spLocks xmlns:a="http://schemas.openxmlformats.org/drawingml/2006/main" noGrp="1"/>
          </p:cNvSpPr>
          <p:nvPr/>
        </p:nvSpPr>
        <p:spPr>
          <a:xfrm xmlns:a="http://schemas.openxmlformats.org/drawingml/2006/main">
            <a:off x="5162550" y="20764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7C9F027-3F63-4CB8-9128-CF4FB499A3F2}"/>
              </a:ext>
            </a:extLst>
          </p:cNvPr>
          <p:cNvSpPr>
            <a:spLocks xmlns:a="http://schemas.openxmlformats.org/drawingml/2006/main" noGrp="1"/>
          </p:cNvSpPr>
          <p:nvPr/>
        </p:nvSpPr>
        <p:spPr>
          <a:xfrm xmlns:a="http://schemas.openxmlformats.org/drawingml/2006/main">
            <a:off x="5162550" y="21907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D339C49-478D-4AE9-936F-A359F0A80E82}"/>
              </a:ext>
            </a:extLst>
          </p:cNvPr>
          <p:cNvSpPr>
            <a:spLocks xmlns:a="http://schemas.openxmlformats.org/drawingml/2006/main" noGrp="1"/>
          </p:cNvSpPr>
          <p:nvPr/>
        </p:nvSpPr>
        <p:spPr>
          <a:xfrm xmlns:a="http://schemas.openxmlformats.org/drawingml/2006/main">
            <a:off x="5162550" y="23050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F0939F0-D579-4289-94B3-ADF7264207D5}"/>
              </a:ext>
            </a:extLst>
          </p:cNvPr>
          <p:cNvSpPr>
            <a:spLocks xmlns:a="http://schemas.openxmlformats.org/drawingml/2006/main" noGrp="1"/>
          </p:cNvSpPr>
          <p:nvPr/>
        </p:nvSpPr>
        <p:spPr>
          <a:xfrm xmlns:a="http://schemas.openxmlformats.org/drawingml/2006/main">
            <a:off x="5162550" y="24193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D640B34-D7D6-471D-8169-68FCDB3B1064}"/>
              </a:ext>
            </a:extLst>
          </p:cNvPr>
          <p:cNvSpPr>
            <a:spLocks xmlns:a="http://schemas.openxmlformats.org/drawingml/2006/main" noGrp="1"/>
          </p:cNvSpPr>
          <p:nvPr/>
        </p:nvSpPr>
        <p:spPr>
          <a:xfrm xmlns:a="http://schemas.openxmlformats.org/drawingml/2006/main">
            <a:off x="5162550" y="25336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880264A-81F6-47F2-A1F9-F5F2FD4BF9A3}"/>
              </a:ext>
            </a:extLst>
          </p:cNvPr>
          <p:cNvSpPr>
            <a:spLocks xmlns:a="http://schemas.openxmlformats.org/drawingml/2006/main" noGrp="1"/>
          </p:cNvSpPr>
          <p:nvPr/>
        </p:nvSpPr>
        <p:spPr>
          <a:xfrm xmlns:a="http://schemas.openxmlformats.org/drawingml/2006/main">
            <a:off x="5162550" y="26479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DF14883A-9C99-452E-8603-44A960A4AA61}"/>
              </a:ext>
            </a:extLst>
          </p:cNvPr>
          <p:cNvSpPr>
            <a:spLocks xmlns:a="http://schemas.openxmlformats.org/drawingml/2006/main" noGrp="1"/>
          </p:cNvSpPr>
          <p:nvPr/>
        </p:nvSpPr>
        <p:spPr>
          <a:xfrm xmlns:a="http://schemas.openxmlformats.org/drawingml/2006/main">
            <a:off x="5162550" y="27622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E0A3537-B4A0-4CAA-A87E-F8BB893E2A71}"/>
              </a:ext>
            </a:extLst>
          </p:cNvPr>
          <p:cNvSpPr>
            <a:spLocks xmlns:a="http://schemas.openxmlformats.org/drawingml/2006/main" noGrp="1"/>
          </p:cNvSpPr>
          <p:nvPr/>
        </p:nvSpPr>
        <p:spPr>
          <a:xfrm xmlns:a="http://schemas.openxmlformats.org/drawingml/2006/main">
            <a:off x="5162550" y="28765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45B47018-9F3A-47DD-8641-0EE89E58F7A6}"/>
              </a:ext>
            </a:extLst>
          </p:cNvPr>
          <p:cNvSpPr>
            <a:spLocks xmlns:a="http://schemas.openxmlformats.org/drawingml/2006/main" noGrp="1"/>
          </p:cNvSpPr>
          <p:nvPr/>
        </p:nvSpPr>
        <p:spPr>
          <a:xfrm xmlns:a="http://schemas.openxmlformats.org/drawingml/2006/main">
            <a:off x="5162550" y="29908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FF03C141-1FF8-413B-9F6E-83C9B08D3129}"/>
              </a:ext>
            </a:extLst>
          </p:cNvPr>
          <p:cNvSpPr>
            <a:spLocks xmlns:a="http://schemas.openxmlformats.org/drawingml/2006/main" noGrp="1"/>
          </p:cNvSpPr>
          <p:nvPr/>
        </p:nvSpPr>
        <p:spPr>
          <a:xfrm xmlns:a="http://schemas.openxmlformats.org/drawingml/2006/main">
            <a:off x="5162550" y="31051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92D156B0-DD67-4148-8434-5736C5459F36}"/>
              </a:ext>
            </a:extLst>
          </p:cNvPr>
          <p:cNvSpPr>
            <a:spLocks xmlns:a="http://schemas.openxmlformats.org/drawingml/2006/main" noGrp="1"/>
          </p:cNvSpPr>
          <p:nvPr/>
        </p:nvSpPr>
        <p:spPr>
          <a:xfrm xmlns:a="http://schemas.openxmlformats.org/drawingml/2006/main">
            <a:off x="5162550" y="32194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9CE8B6F8-863F-4C6C-97B8-778C365D25AF}"/>
              </a:ext>
            </a:extLst>
          </p:cNvPr>
          <p:cNvSpPr>
            <a:spLocks xmlns:a="http://schemas.openxmlformats.org/drawingml/2006/main" noGrp="1"/>
          </p:cNvSpPr>
          <p:nvPr/>
        </p:nvSpPr>
        <p:spPr>
          <a:xfrm xmlns:a="http://schemas.openxmlformats.org/drawingml/2006/main">
            <a:off x="5162550" y="33337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4D23DCD1-18BF-4667-BB44-D5D3616530B1}"/>
              </a:ext>
            </a:extLst>
          </p:cNvPr>
          <p:cNvSpPr>
            <a:spLocks xmlns:a="http://schemas.openxmlformats.org/drawingml/2006/main" noGrp="1"/>
          </p:cNvSpPr>
          <p:nvPr/>
        </p:nvSpPr>
        <p:spPr>
          <a:xfrm xmlns:a="http://schemas.openxmlformats.org/drawingml/2006/main">
            <a:off x="5162550" y="34480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81A214D7-A810-4F77-86A6-718F547DEFCE}"/>
              </a:ext>
            </a:extLst>
          </p:cNvPr>
          <p:cNvSpPr>
            <a:spLocks xmlns:a="http://schemas.openxmlformats.org/drawingml/2006/main" noGrp="1"/>
          </p:cNvSpPr>
          <p:nvPr/>
        </p:nvSpPr>
        <p:spPr>
          <a:xfrm xmlns:a="http://schemas.openxmlformats.org/drawingml/2006/main">
            <a:off x="5162550" y="35623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56A8CA27-A4C3-41AA-ACD4-AEEDD755CD91}"/>
              </a:ext>
            </a:extLst>
          </p:cNvPr>
          <p:cNvSpPr>
            <a:spLocks xmlns:a="http://schemas.openxmlformats.org/drawingml/2006/main" noGrp="1"/>
          </p:cNvSpPr>
          <p:nvPr/>
        </p:nvSpPr>
        <p:spPr>
          <a:xfrm xmlns:a="http://schemas.openxmlformats.org/drawingml/2006/main">
            <a:off x="5162550" y="36766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F8741A6E-EC2B-4EBF-B75A-F5447F72FAED}"/>
              </a:ext>
            </a:extLst>
          </p:cNvPr>
          <p:cNvSpPr>
            <a:spLocks xmlns:a="http://schemas.openxmlformats.org/drawingml/2006/main" noGrp="1"/>
          </p:cNvSpPr>
          <p:nvPr/>
        </p:nvSpPr>
        <p:spPr>
          <a:xfrm xmlns:a="http://schemas.openxmlformats.org/drawingml/2006/main">
            <a:off x="5162550" y="37909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272CB850-DFFC-4863-8CB8-CEFC87CFC8D6}"/>
              </a:ext>
            </a:extLst>
          </p:cNvPr>
          <p:cNvSpPr>
            <a:spLocks xmlns:a="http://schemas.openxmlformats.org/drawingml/2006/main" noGrp="1"/>
          </p:cNvSpPr>
          <p:nvPr/>
        </p:nvSpPr>
        <p:spPr>
          <a:xfrm xmlns:a="http://schemas.openxmlformats.org/drawingml/2006/main">
            <a:off x="5162550" y="39052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2070FBB3-9D23-4FED-9632-25EC62067654}"/>
              </a:ext>
            </a:extLst>
          </p:cNvPr>
          <p:cNvSpPr>
            <a:spLocks xmlns:a="http://schemas.openxmlformats.org/drawingml/2006/main" noGrp="1"/>
          </p:cNvSpPr>
          <p:nvPr/>
        </p:nvSpPr>
        <p:spPr>
          <a:xfrm xmlns:a="http://schemas.openxmlformats.org/drawingml/2006/main">
            <a:off x="5162550" y="40195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8291AEF8-A0EC-4AB1-BC5A-3A93F6166E6F}"/>
              </a:ext>
            </a:extLst>
          </p:cNvPr>
          <p:cNvSpPr>
            <a:spLocks xmlns:a="http://schemas.openxmlformats.org/drawingml/2006/main" noGrp="1"/>
          </p:cNvSpPr>
          <p:nvPr/>
        </p:nvSpPr>
        <p:spPr>
          <a:xfrm xmlns:a="http://schemas.openxmlformats.org/drawingml/2006/main">
            <a:off x="5162550" y="41338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11465138-7A35-4837-924D-4A3A93A47812}"/>
              </a:ext>
            </a:extLst>
          </p:cNvPr>
          <p:cNvSpPr>
            <a:spLocks xmlns:a="http://schemas.openxmlformats.org/drawingml/2006/main" noGrp="1"/>
          </p:cNvSpPr>
          <p:nvPr/>
        </p:nvSpPr>
        <p:spPr>
          <a:xfrm xmlns:a="http://schemas.openxmlformats.org/drawingml/2006/main">
            <a:off x="5162550" y="42481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36340B9A-B576-45FB-9CF0-11F08E5D22D0}"/>
              </a:ext>
            </a:extLst>
          </p:cNvPr>
          <p:cNvSpPr>
            <a:spLocks xmlns:a="http://schemas.openxmlformats.org/drawingml/2006/main" noGrp="1"/>
          </p:cNvSpPr>
          <p:nvPr/>
        </p:nvSpPr>
        <p:spPr>
          <a:xfrm xmlns:a="http://schemas.openxmlformats.org/drawingml/2006/main">
            <a:off x="5162550" y="43624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D168FDDD-AEF3-42A2-8B4D-FB6D7755A824}"/>
              </a:ext>
            </a:extLst>
          </p:cNvPr>
          <p:cNvSpPr>
            <a:spLocks xmlns:a="http://schemas.openxmlformats.org/drawingml/2006/main" noGrp="1"/>
          </p:cNvSpPr>
          <p:nvPr/>
        </p:nvSpPr>
        <p:spPr>
          <a:xfrm xmlns:a="http://schemas.openxmlformats.org/drawingml/2006/main">
            <a:off x="5162550" y="44767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1D3A6FD8-0E66-4487-8F4F-5A8ECB59E897}"/>
              </a:ext>
            </a:extLst>
          </p:cNvPr>
          <p:cNvSpPr>
            <a:spLocks xmlns:a="http://schemas.openxmlformats.org/drawingml/2006/main" noGrp="1"/>
          </p:cNvSpPr>
          <p:nvPr/>
        </p:nvSpPr>
        <p:spPr>
          <a:xfrm xmlns:a="http://schemas.openxmlformats.org/drawingml/2006/main">
            <a:off x="5162550" y="45910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7428A00B-A353-4115-96BA-34B11A2670A7}"/>
              </a:ext>
            </a:extLst>
          </p:cNvPr>
          <p:cNvSpPr>
            <a:spLocks xmlns:a="http://schemas.openxmlformats.org/drawingml/2006/main" noGrp="1"/>
          </p:cNvSpPr>
          <p:nvPr/>
        </p:nvSpPr>
        <p:spPr>
          <a:xfrm xmlns:a="http://schemas.openxmlformats.org/drawingml/2006/main">
            <a:off x="5162550" y="47053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93714E93-21EB-43DE-86E8-199CD755D6EE}"/>
              </a:ext>
            </a:extLst>
          </p:cNvPr>
          <p:cNvSpPr>
            <a:spLocks xmlns:a="http://schemas.openxmlformats.org/drawingml/2006/main" noGrp="1"/>
          </p:cNvSpPr>
          <p:nvPr/>
        </p:nvSpPr>
        <p:spPr>
          <a:xfrm xmlns:a="http://schemas.openxmlformats.org/drawingml/2006/main">
            <a:off x="5162550" y="48196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CCEDA7E8-F958-405B-9939-C65583D51563}"/>
              </a:ext>
            </a:extLst>
          </p:cNvPr>
          <p:cNvSpPr>
            <a:spLocks xmlns:a="http://schemas.openxmlformats.org/drawingml/2006/main" noGrp="1"/>
          </p:cNvSpPr>
          <p:nvPr/>
        </p:nvSpPr>
        <p:spPr>
          <a:xfrm xmlns:a="http://schemas.openxmlformats.org/drawingml/2006/main">
            <a:off x="5162550" y="49339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928DA789-B529-4B6D-8E37-F7ECBA95A10F}"/>
              </a:ext>
            </a:extLst>
          </p:cNvPr>
          <p:cNvSpPr>
            <a:spLocks xmlns:a="http://schemas.openxmlformats.org/drawingml/2006/main" noGrp="1"/>
          </p:cNvSpPr>
          <p:nvPr/>
        </p:nvSpPr>
        <p:spPr>
          <a:xfrm xmlns:a="http://schemas.openxmlformats.org/drawingml/2006/main">
            <a:off x="5162550" y="50482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4314B19E-56DD-4DF9-9B57-016E969EF6D4}"/>
              </a:ext>
            </a:extLst>
          </p:cNvPr>
          <p:cNvSpPr>
            <a:spLocks xmlns:a="http://schemas.openxmlformats.org/drawingml/2006/main" noGrp="1"/>
          </p:cNvSpPr>
          <p:nvPr/>
        </p:nvSpPr>
        <p:spPr>
          <a:xfrm xmlns:a="http://schemas.openxmlformats.org/drawingml/2006/main">
            <a:off x="5162550" y="51625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95B4B65E-4A2B-48D2-861D-B504FE72140E}"/>
              </a:ext>
            </a:extLst>
          </p:cNvPr>
          <p:cNvSpPr>
            <a:spLocks xmlns:a="http://schemas.openxmlformats.org/drawingml/2006/main" noGrp="1"/>
          </p:cNvSpPr>
          <p:nvPr/>
        </p:nvSpPr>
        <p:spPr>
          <a:xfrm xmlns:a="http://schemas.openxmlformats.org/drawingml/2006/main">
            <a:off x="5162550" y="52768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0AB4D431-4CD9-434F-A5D5-6394CA1B04CC}"/>
              </a:ext>
            </a:extLst>
          </p:cNvPr>
          <p:cNvSpPr>
            <a:spLocks xmlns:a="http://schemas.openxmlformats.org/drawingml/2006/main" noGrp="1"/>
          </p:cNvSpPr>
          <p:nvPr/>
        </p:nvSpPr>
        <p:spPr>
          <a:xfrm xmlns:a="http://schemas.openxmlformats.org/drawingml/2006/main">
            <a:off x="5162550" y="53911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6" name="">
            <a:extLst xmlns:a="http://schemas.openxmlformats.org/drawingml/2006/main">
              <a:ext uri="{FF2B5EF4-FFF2-40B4-BE49-F238E27FC236}">
                <a16:creationId xmlns:a16="http://schemas.microsoft.com/office/drawing/2014/main" id="{F3D113F5-3AEF-4663-87EF-B752B765F92D}"/>
              </a:ext>
            </a:extLst>
          </p:cNvPr>
          <p:cNvSpPr>
            <a:spLocks xmlns:a="http://schemas.openxmlformats.org/drawingml/2006/main" noGrp="1"/>
          </p:cNvSpPr>
          <p:nvPr/>
        </p:nvSpPr>
        <p:spPr>
          <a:xfrm xmlns:a="http://schemas.openxmlformats.org/drawingml/2006/main">
            <a:off x="5162550" y="55054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6B46C234-1C81-4C9C-A16D-287386A5872F}"/>
              </a:ext>
            </a:extLst>
          </p:cNvPr>
          <p:cNvSpPr>
            <a:spLocks xmlns:a="http://schemas.openxmlformats.org/drawingml/2006/main" noGrp="1"/>
          </p:cNvSpPr>
          <p:nvPr/>
        </p:nvSpPr>
        <p:spPr>
          <a:xfrm xmlns:a="http://schemas.openxmlformats.org/drawingml/2006/main">
            <a:off x="5162550" y="56197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8" name="">
            <a:extLst xmlns:a="http://schemas.openxmlformats.org/drawingml/2006/main">
              <a:ext uri="{FF2B5EF4-FFF2-40B4-BE49-F238E27FC236}">
                <a16:creationId xmlns:a16="http://schemas.microsoft.com/office/drawing/2014/main" id="{FD6B6381-CD4E-488B-911A-C24431AB86D0}"/>
              </a:ext>
            </a:extLst>
          </p:cNvPr>
          <p:cNvSpPr>
            <a:spLocks xmlns:a="http://schemas.openxmlformats.org/drawingml/2006/main" noGrp="1"/>
          </p:cNvSpPr>
          <p:nvPr/>
        </p:nvSpPr>
        <p:spPr>
          <a:xfrm xmlns:a="http://schemas.openxmlformats.org/drawingml/2006/main">
            <a:off x="5162550" y="5734050"/>
            <a:ext cx="19050" cy="66675"/>
          </a:xfrm>
          <a:prstGeom xmlns:a="http://schemas.openxmlformats.org/drawingml/2006/main" prst="rect">
            <a:avLst/>
          </a:prstGeom>
          <a:solidFill xmlns:a="http://schemas.openxmlformats.org/drawingml/2006/main">
            <a:srgbClr val="94A3B8"/>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36CE5E79-91E9-4078-A24C-0AF0B4792AE2}"/>
              </a:ext>
            </a:extLst>
          </p:cNvPr>
          <p:cNvSpPr>
            <a:spLocks xmlns:a="http://schemas.openxmlformats.org/drawingml/2006/main" noGrp="1"/>
          </p:cNvSpPr>
          <p:nvPr/>
        </p:nvSpPr>
        <p:spPr>
          <a:xfrm xmlns:a="http://schemas.openxmlformats.org/drawingml/2006/main">
            <a:off x="457200" y="1828800"/>
            <a:ext cx="4476750" cy="1885950"/>
          </a:xfrm>
          <a:prstGeom xmlns:a="http://schemas.openxmlformats.org/drawingml/2006/main" prst="rect">
            <a:avLst/>
          </a:prstGeom>
          <a:solidFill xmlns:a="http://schemas.openxmlformats.org/drawingml/2006/main">
            <a:srgbClr val="FEF6E7"/>
          </a:solidFill>
          <a:ln xmlns:a="http://schemas.openxmlformats.org/drawingml/2006/main" w="9525">
            <a:solidFill>
              <a:srgbClr val="F2CE8A"/>
            </a:solidFill>
            <a:prstDash val="solid"/>
          </a:ln>
        </p:spPr>
      </p:sp>
      <p:sp>
        <p:nvSpPr>
          <p:cNvPr id="50" name="">
            <a:extLst xmlns:a="http://schemas.openxmlformats.org/drawingml/2006/main">
              <a:ext uri="{FF2B5EF4-FFF2-40B4-BE49-F238E27FC236}">
                <a16:creationId xmlns:a16="http://schemas.microsoft.com/office/drawing/2014/main" id="{1B773BE2-C152-4ECD-8B8A-99833536C038}"/>
              </a:ext>
            </a:extLst>
          </p:cNvPr>
          <p:cNvSpPr>
            <a:spLocks xmlns:a="http://schemas.openxmlformats.org/drawingml/2006/main" noGrp="1"/>
          </p:cNvSpPr>
          <p:nvPr/>
        </p:nvSpPr>
        <p:spPr>
          <a:xfrm xmlns:a="http://schemas.openxmlformats.org/drawingml/2006/main">
            <a:off x="533400" y="2095500"/>
            <a:ext cx="136525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F2CE8A"/>
            </a:solidFill>
            <a:prstDash val="solid"/>
          </a:ln>
        </p:spPr>
      </p:sp>
      <p:sp>
        <p:nvSpPr>
          <p:cNvPr id="51" name="">
            <a:extLst xmlns:a="http://schemas.openxmlformats.org/drawingml/2006/main">
              <a:ext uri="{FF2B5EF4-FFF2-40B4-BE49-F238E27FC236}">
                <a16:creationId xmlns:a16="http://schemas.microsoft.com/office/drawing/2014/main" id="{A9A5E8CF-C6A7-4AE0-BC6A-1F9653D55669}"/>
              </a:ext>
            </a:extLst>
          </p:cNvPr>
          <p:cNvSpPr>
            <a:spLocks xmlns:a="http://schemas.openxmlformats.org/drawingml/2006/main" noGrp="1"/>
          </p:cNvSpPr>
          <p:nvPr/>
        </p:nvSpPr>
        <p:spPr>
          <a:xfrm xmlns:a="http://schemas.openxmlformats.org/drawingml/2006/main">
            <a:off x="533400" y="2095500"/>
            <a:ext cx="1365250" cy="285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79E37267-652E-4162-BAA9-FEC9FD0F0513}"/>
              </a:ext>
            </a:extLst>
          </p:cNvPr>
          <p:cNvSpPr>
            <a:spLocks xmlns:a="http://schemas.openxmlformats.org/drawingml/2006/main" noGrp="1"/>
          </p:cNvSpPr>
          <p:nvPr/>
        </p:nvSpPr>
        <p:spPr>
          <a:xfrm xmlns:a="http://schemas.openxmlformats.org/drawingml/2006/main">
            <a:off x="2012950" y="2095500"/>
            <a:ext cx="136525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F2CE8A"/>
            </a:solidFill>
            <a:prstDash val="solid"/>
          </a:ln>
        </p:spPr>
      </p:sp>
      <p:sp>
        <p:nvSpPr>
          <p:cNvPr id="53" name="">
            <a:extLst xmlns:a="http://schemas.openxmlformats.org/drawingml/2006/main">
              <a:ext uri="{FF2B5EF4-FFF2-40B4-BE49-F238E27FC236}">
                <a16:creationId xmlns:a16="http://schemas.microsoft.com/office/drawing/2014/main" id="{8E06BAAC-2B35-45A3-9796-FB0CD1E3556B}"/>
              </a:ext>
            </a:extLst>
          </p:cNvPr>
          <p:cNvSpPr>
            <a:spLocks xmlns:a="http://schemas.openxmlformats.org/drawingml/2006/main" noGrp="1"/>
          </p:cNvSpPr>
          <p:nvPr/>
        </p:nvSpPr>
        <p:spPr>
          <a:xfrm xmlns:a="http://schemas.openxmlformats.org/drawingml/2006/main">
            <a:off x="2012950" y="2095500"/>
            <a:ext cx="1365250" cy="285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54" name="">
            <a:extLst xmlns:a="http://schemas.openxmlformats.org/drawingml/2006/main">
              <a:ext uri="{FF2B5EF4-FFF2-40B4-BE49-F238E27FC236}">
                <a16:creationId xmlns:a16="http://schemas.microsoft.com/office/drawing/2014/main" id="{6A5CA9DA-EF00-4D5B-989B-8D367F7DF349}"/>
              </a:ext>
            </a:extLst>
          </p:cNvPr>
          <p:cNvSpPr>
            <a:spLocks xmlns:a="http://schemas.openxmlformats.org/drawingml/2006/main" noGrp="1"/>
          </p:cNvSpPr>
          <p:nvPr/>
        </p:nvSpPr>
        <p:spPr>
          <a:xfrm xmlns:a="http://schemas.openxmlformats.org/drawingml/2006/main">
            <a:off x="3492500" y="2095500"/>
            <a:ext cx="136525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F2CE8A"/>
            </a:solidFill>
            <a:prstDash val="solid"/>
          </a:ln>
        </p:spPr>
      </p:sp>
      <p:sp>
        <p:nvSpPr>
          <p:cNvPr id="55" name="">
            <a:extLst xmlns:a="http://schemas.openxmlformats.org/drawingml/2006/main">
              <a:ext uri="{FF2B5EF4-FFF2-40B4-BE49-F238E27FC236}">
                <a16:creationId xmlns:a16="http://schemas.microsoft.com/office/drawing/2014/main" id="{29AECD08-C6C1-4D00-A23E-863BE5E30EFD}"/>
              </a:ext>
            </a:extLst>
          </p:cNvPr>
          <p:cNvSpPr>
            <a:spLocks xmlns:a="http://schemas.openxmlformats.org/drawingml/2006/main" noGrp="1"/>
          </p:cNvSpPr>
          <p:nvPr/>
        </p:nvSpPr>
        <p:spPr>
          <a:xfrm xmlns:a="http://schemas.openxmlformats.org/drawingml/2006/main">
            <a:off x="3492500" y="2095500"/>
            <a:ext cx="1365250" cy="285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2A3449F4-9FB0-4C62-A82E-AABA23F36A02}"/>
              </a:ext>
            </a:extLst>
          </p:cNvPr>
          <p:cNvSpPr>
            <a:spLocks xmlns:a="http://schemas.openxmlformats.org/drawingml/2006/main" noGrp="1"/>
          </p:cNvSpPr>
          <p:nvPr/>
        </p:nvSpPr>
        <p:spPr>
          <a:xfrm xmlns:a="http://schemas.openxmlformats.org/drawingml/2006/main">
            <a:off x="533400" y="2838450"/>
            <a:ext cx="136525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F2CE8A"/>
            </a:solidFill>
            <a:prstDash val="solid"/>
          </a:ln>
        </p:spPr>
      </p:sp>
      <p:sp>
        <p:nvSpPr>
          <p:cNvPr id="57" name="">
            <a:extLst xmlns:a="http://schemas.openxmlformats.org/drawingml/2006/main">
              <a:ext uri="{FF2B5EF4-FFF2-40B4-BE49-F238E27FC236}">
                <a16:creationId xmlns:a16="http://schemas.microsoft.com/office/drawing/2014/main" id="{9A38A1F5-0993-4670-A65A-4C0EAD915557}"/>
              </a:ext>
            </a:extLst>
          </p:cNvPr>
          <p:cNvSpPr>
            <a:spLocks xmlns:a="http://schemas.openxmlformats.org/drawingml/2006/main" noGrp="1"/>
          </p:cNvSpPr>
          <p:nvPr/>
        </p:nvSpPr>
        <p:spPr>
          <a:xfrm xmlns:a="http://schemas.openxmlformats.org/drawingml/2006/main">
            <a:off x="533400" y="2838450"/>
            <a:ext cx="1365250" cy="285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58" name="">
            <a:extLst xmlns:a="http://schemas.openxmlformats.org/drawingml/2006/main">
              <a:ext uri="{FF2B5EF4-FFF2-40B4-BE49-F238E27FC236}">
                <a16:creationId xmlns:a16="http://schemas.microsoft.com/office/drawing/2014/main" id="{61F93087-E380-4EE9-9D38-23134A450111}"/>
              </a:ext>
            </a:extLst>
          </p:cNvPr>
          <p:cNvSpPr>
            <a:spLocks xmlns:a="http://schemas.openxmlformats.org/drawingml/2006/main" noGrp="1"/>
          </p:cNvSpPr>
          <p:nvPr/>
        </p:nvSpPr>
        <p:spPr>
          <a:xfrm xmlns:a="http://schemas.openxmlformats.org/drawingml/2006/main">
            <a:off x="2012950" y="2838450"/>
            <a:ext cx="136525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F2CE8A"/>
            </a:solidFill>
            <a:prstDash val="solid"/>
          </a:ln>
        </p:spPr>
      </p:sp>
      <p:sp>
        <p:nvSpPr>
          <p:cNvPr id="59" name="">
            <a:extLst xmlns:a="http://schemas.openxmlformats.org/drawingml/2006/main">
              <a:ext uri="{FF2B5EF4-FFF2-40B4-BE49-F238E27FC236}">
                <a16:creationId xmlns:a16="http://schemas.microsoft.com/office/drawing/2014/main" id="{12F22D2B-EF67-411C-B415-EA150E9670F0}"/>
              </a:ext>
            </a:extLst>
          </p:cNvPr>
          <p:cNvSpPr>
            <a:spLocks xmlns:a="http://schemas.openxmlformats.org/drawingml/2006/main" noGrp="1"/>
          </p:cNvSpPr>
          <p:nvPr/>
        </p:nvSpPr>
        <p:spPr>
          <a:xfrm xmlns:a="http://schemas.openxmlformats.org/drawingml/2006/main">
            <a:off x="2012950" y="2838450"/>
            <a:ext cx="1365250" cy="285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09FD159B-C813-4A5F-AE86-AC74F5713E8A}"/>
              </a:ext>
            </a:extLst>
          </p:cNvPr>
          <p:cNvSpPr>
            <a:spLocks xmlns:a="http://schemas.openxmlformats.org/drawingml/2006/main" noGrp="1"/>
          </p:cNvSpPr>
          <p:nvPr/>
        </p:nvSpPr>
        <p:spPr>
          <a:xfrm xmlns:a="http://schemas.openxmlformats.org/drawingml/2006/main">
            <a:off x="3492500" y="2838450"/>
            <a:ext cx="136525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F2CE8A"/>
            </a:solidFill>
            <a:prstDash val="solid"/>
          </a:ln>
        </p:spPr>
      </p:sp>
      <p:sp>
        <p:nvSpPr>
          <p:cNvPr id="61" name="">
            <a:extLst xmlns:a="http://schemas.openxmlformats.org/drawingml/2006/main">
              <a:ext uri="{FF2B5EF4-FFF2-40B4-BE49-F238E27FC236}">
                <a16:creationId xmlns:a16="http://schemas.microsoft.com/office/drawing/2014/main" id="{2C3AF1A8-F594-4E59-9EA9-83E8203CEB7F}"/>
              </a:ext>
            </a:extLst>
          </p:cNvPr>
          <p:cNvSpPr>
            <a:spLocks xmlns:a="http://schemas.openxmlformats.org/drawingml/2006/main" noGrp="1"/>
          </p:cNvSpPr>
          <p:nvPr/>
        </p:nvSpPr>
        <p:spPr>
          <a:xfrm xmlns:a="http://schemas.openxmlformats.org/drawingml/2006/main">
            <a:off x="3492500" y="2838450"/>
            <a:ext cx="1365250" cy="285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37B549EC-674F-4D5B-90BA-F4293967D79B}"/>
              </a:ext>
            </a:extLst>
          </p:cNvPr>
          <p:cNvSpPr>
            <a:spLocks xmlns:a="http://schemas.openxmlformats.org/drawingml/2006/main" noGrp="1"/>
          </p:cNvSpPr>
          <p:nvPr/>
        </p:nvSpPr>
        <p:spPr>
          <a:xfrm xmlns:a="http://schemas.openxmlformats.org/drawingml/2006/main">
            <a:off x="5410200" y="1828800"/>
            <a:ext cx="3657600" cy="1885950"/>
          </a:xfrm>
          <a:prstGeom xmlns:a="http://schemas.openxmlformats.org/drawingml/2006/main" prst="rect">
            <a:avLst/>
          </a:prstGeom>
          <a:solidFill xmlns:a="http://schemas.openxmlformats.org/drawingml/2006/main">
            <a:srgbClr val="F4EFFA"/>
          </a:solidFill>
          <a:ln xmlns:a="http://schemas.openxmlformats.org/drawingml/2006/main" w="9525">
            <a:solidFill>
              <a:srgbClr val="C9B3E6"/>
            </a:solidFill>
            <a:prstDash val="solid"/>
          </a:ln>
        </p:spPr>
      </p:sp>
      <p:sp>
        <p:nvSpPr>
          <p:cNvPr id="63" name="">
            <a:extLst xmlns:a="http://schemas.openxmlformats.org/drawingml/2006/main">
              <a:ext uri="{FF2B5EF4-FFF2-40B4-BE49-F238E27FC236}">
                <a16:creationId xmlns:a16="http://schemas.microsoft.com/office/drawing/2014/main" id="{C3A037AD-5816-4881-BFB2-26F3FF08DDED}"/>
              </a:ext>
            </a:extLst>
          </p:cNvPr>
          <p:cNvSpPr>
            <a:spLocks xmlns:a="http://schemas.openxmlformats.org/drawingml/2006/main" noGrp="1"/>
          </p:cNvSpPr>
          <p:nvPr/>
        </p:nvSpPr>
        <p:spPr>
          <a:xfrm xmlns:a="http://schemas.openxmlformats.org/drawingml/2006/main">
            <a:off x="5486400" y="2095500"/>
            <a:ext cx="1695450"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C9B3E6"/>
            </a:solidFill>
            <a:prstDash val="solid"/>
          </a:ln>
        </p:spPr>
      </p:sp>
      <p:sp>
        <p:nvSpPr>
          <p:cNvPr id="64" name="">
            <a:extLst xmlns:a="http://schemas.openxmlformats.org/drawingml/2006/main">
              <a:ext uri="{FF2B5EF4-FFF2-40B4-BE49-F238E27FC236}">
                <a16:creationId xmlns:a16="http://schemas.microsoft.com/office/drawing/2014/main" id="{24359D58-572A-4C30-9EE6-C25B4794074B}"/>
              </a:ext>
            </a:extLst>
          </p:cNvPr>
          <p:cNvSpPr>
            <a:spLocks xmlns:a="http://schemas.openxmlformats.org/drawingml/2006/main" noGrp="1"/>
          </p:cNvSpPr>
          <p:nvPr/>
        </p:nvSpPr>
        <p:spPr>
          <a:xfrm xmlns:a="http://schemas.openxmlformats.org/drawingml/2006/main">
            <a:off x="5486400" y="2095500"/>
            <a:ext cx="1695450" cy="285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65" name="">
            <a:extLst xmlns:a="http://schemas.openxmlformats.org/drawingml/2006/main">
              <a:ext uri="{FF2B5EF4-FFF2-40B4-BE49-F238E27FC236}">
                <a16:creationId xmlns:a16="http://schemas.microsoft.com/office/drawing/2014/main" id="{81EA80A2-FE86-4545-A6CA-32FEDF77A56B}"/>
              </a:ext>
            </a:extLst>
          </p:cNvPr>
          <p:cNvSpPr>
            <a:spLocks xmlns:a="http://schemas.openxmlformats.org/drawingml/2006/main" noGrp="1"/>
          </p:cNvSpPr>
          <p:nvPr/>
        </p:nvSpPr>
        <p:spPr>
          <a:xfrm xmlns:a="http://schemas.openxmlformats.org/drawingml/2006/main">
            <a:off x="7296150" y="2095500"/>
            <a:ext cx="1695450"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C9B3E6"/>
            </a:solidFill>
            <a:prstDash val="solid"/>
          </a:ln>
        </p:spPr>
      </p:sp>
      <p:sp>
        <p:nvSpPr>
          <p:cNvPr id="66" name="">
            <a:extLst xmlns:a="http://schemas.openxmlformats.org/drawingml/2006/main">
              <a:ext uri="{FF2B5EF4-FFF2-40B4-BE49-F238E27FC236}">
                <a16:creationId xmlns:a16="http://schemas.microsoft.com/office/drawing/2014/main" id="{AB6D4B9C-6286-4914-95F2-1B3A72FF1CB2}"/>
              </a:ext>
            </a:extLst>
          </p:cNvPr>
          <p:cNvSpPr>
            <a:spLocks xmlns:a="http://schemas.openxmlformats.org/drawingml/2006/main" noGrp="1"/>
          </p:cNvSpPr>
          <p:nvPr/>
        </p:nvSpPr>
        <p:spPr>
          <a:xfrm xmlns:a="http://schemas.openxmlformats.org/drawingml/2006/main">
            <a:off x="7296150" y="2095500"/>
            <a:ext cx="1695450" cy="285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67" name="">
            <a:extLst xmlns:a="http://schemas.openxmlformats.org/drawingml/2006/main">
              <a:ext uri="{FF2B5EF4-FFF2-40B4-BE49-F238E27FC236}">
                <a16:creationId xmlns:a16="http://schemas.microsoft.com/office/drawing/2014/main" id="{912155C0-3263-4955-9765-7C2C61D0FD7C}"/>
              </a:ext>
            </a:extLst>
          </p:cNvPr>
          <p:cNvSpPr>
            <a:spLocks xmlns:a="http://schemas.openxmlformats.org/drawingml/2006/main" noGrp="1"/>
          </p:cNvSpPr>
          <p:nvPr/>
        </p:nvSpPr>
        <p:spPr>
          <a:xfrm xmlns:a="http://schemas.openxmlformats.org/drawingml/2006/main">
            <a:off x="5486400" y="2667000"/>
            <a:ext cx="3505200"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C9B3E6"/>
            </a:solidFill>
            <a:prstDash val="solid"/>
          </a:ln>
        </p:spPr>
      </p:sp>
      <p:sp>
        <p:nvSpPr>
          <p:cNvPr id="68" name="">
            <a:extLst xmlns:a="http://schemas.openxmlformats.org/drawingml/2006/main">
              <a:ext uri="{FF2B5EF4-FFF2-40B4-BE49-F238E27FC236}">
                <a16:creationId xmlns:a16="http://schemas.microsoft.com/office/drawing/2014/main" id="{1FD44879-B1A9-4A7A-B06D-3EB1C0DEF0D3}"/>
              </a:ext>
            </a:extLst>
          </p:cNvPr>
          <p:cNvSpPr>
            <a:spLocks xmlns:a="http://schemas.openxmlformats.org/drawingml/2006/main" noGrp="1"/>
          </p:cNvSpPr>
          <p:nvPr/>
        </p:nvSpPr>
        <p:spPr>
          <a:xfrm xmlns:a="http://schemas.openxmlformats.org/drawingml/2006/main">
            <a:off x="5486400" y="2667000"/>
            <a:ext cx="3505200" cy="285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69" name="">
            <a:extLst xmlns:a="http://schemas.openxmlformats.org/drawingml/2006/main">
              <a:ext uri="{FF2B5EF4-FFF2-40B4-BE49-F238E27FC236}">
                <a16:creationId xmlns:a16="http://schemas.microsoft.com/office/drawing/2014/main" id="{E2BC6562-9D7F-4142-A9BE-4528EA9F197B}"/>
              </a:ext>
            </a:extLst>
          </p:cNvPr>
          <p:cNvSpPr>
            <a:spLocks xmlns:a="http://schemas.openxmlformats.org/drawingml/2006/main" noGrp="1"/>
          </p:cNvSpPr>
          <p:nvPr/>
        </p:nvSpPr>
        <p:spPr>
          <a:xfrm xmlns:a="http://schemas.openxmlformats.org/drawingml/2006/main">
            <a:off x="5486400" y="3238500"/>
            <a:ext cx="3505200" cy="400050"/>
          </a:xfrm>
          <a:prstGeom xmlns:a="http://schemas.openxmlformats.org/drawingml/2006/main" prst="rect">
            <a:avLst/>
          </a:prstGeom>
          <a:solidFill xmlns:a="http://schemas.openxmlformats.org/drawingml/2006/main">
            <a:srgbClr val="0A1628"/>
          </a:solidFill>
          <a:ln xmlns:a="http://schemas.openxmlformats.org/drawingml/2006/main" w="9525">
            <a:solidFill>
              <a:srgbClr val="C9B3E6"/>
            </a:solidFill>
            <a:prstDash val="solid"/>
          </a:ln>
        </p:spPr>
      </p:sp>
      <p:sp>
        <p:nvSpPr>
          <p:cNvPr id="70" name="">
            <a:extLst xmlns:a="http://schemas.openxmlformats.org/drawingml/2006/main">
              <a:ext uri="{FF2B5EF4-FFF2-40B4-BE49-F238E27FC236}">
                <a16:creationId xmlns:a16="http://schemas.microsoft.com/office/drawing/2014/main" id="{0CEB9D92-B6F1-430E-9130-7C8049754FB8}"/>
              </a:ext>
            </a:extLst>
          </p:cNvPr>
          <p:cNvSpPr>
            <a:spLocks xmlns:a="http://schemas.openxmlformats.org/drawingml/2006/main" noGrp="1"/>
          </p:cNvSpPr>
          <p:nvPr/>
        </p:nvSpPr>
        <p:spPr>
          <a:xfrm xmlns:a="http://schemas.openxmlformats.org/drawingml/2006/main">
            <a:off x="5486400" y="3238500"/>
            <a:ext cx="3505200" cy="285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71" name="">
            <a:extLst xmlns:a="http://schemas.openxmlformats.org/drawingml/2006/main">
              <a:ext uri="{FF2B5EF4-FFF2-40B4-BE49-F238E27FC236}">
                <a16:creationId xmlns:a16="http://schemas.microsoft.com/office/drawing/2014/main" id="{327A2B6E-318E-4A96-AEA9-382FCF91011F}"/>
              </a:ext>
            </a:extLst>
          </p:cNvPr>
          <p:cNvSpPr>
            <a:spLocks xmlns:a="http://schemas.openxmlformats.org/drawingml/2006/main" noGrp="1"/>
          </p:cNvSpPr>
          <p:nvPr/>
        </p:nvSpPr>
        <p:spPr>
          <a:xfrm xmlns:a="http://schemas.openxmlformats.org/drawingml/2006/main">
            <a:off x="457200" y="4095750"/>
            <a:ext cx="4476750" cy="1752600"/>
          </a:xfrm>
          <a:prstGeom xmlns:a="http://schemas.openxmlformats.org/drawingml/2006/main" prst="rect">
            <a:avLst/>
          </a:prstGeom>
          <a:solidFill xmlns:a="http://schemas.openxmlformats.org/drawingml/2006/main">
            <a:srgbClr val="EDF3FB"/>
          </a:solidFill>
          <a:ln xmlns:a="http://schemas.openxmlformats.org/drawingml/2006/main" w="9525">
            <a:solidFill>
              <a:srgbClr val="A9C3E6"/>
            </a:solidFill>
            <a:prstDash val="solid"/>
          </a:ln>
        </p:spPr>
      </p:sp>
      <p:sp>
        <p:nvSpPr>
          <p:cNvPr id="72" name="">
            <a:extLst xmlns:a="http://schemas.openxmlformats.org/drawingml/2006/main">
              <a:ext uri="{FF2B5EF4-FFF2-40B4-BE49-F238E27FC236}">
                <a16:creationId xmlns:a16="http://schemas.microsoft.com/office/drawing/2014/main" id="{B695F5ED-5D33-47F1-8474-15F64EABBF84}"/>
              </a:ext>
            </a:extLst>
          </p:cNvPr>
          <p:cNvSpPr>
            <a:spLocks xmlns:a="http://schemas.openxmlformats.org/drawingml/2006/main" noGrp="1"/>
          </p:cNvSpPr>
          <p:nvPr/>
        </p:nvSpPr>
        <p:spPr>
          <a:xfrm xmlns:a="http://schemas.openxmlformats.org/drawingml/2006/main">
            <a:off x="533400" y="4362450"/>
            <a:ext cx="995363"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73" name="">
            <a:extLst xmlns:a="http://schemas.openxmlformats.org/drawingml/2006/main">
              <a:ext uri="{FF2B5EF4-FFF2-40B4-BE49-F238E27FC236}">
                <a16:creationId xmlns:a16="http://schemas.microsoft.com/office/drawing/2014/main" id="{BBBD9CC0-3F42-42B1-B6B1-E43CD84A17E4}"/>
              </a:ext>
            </a:extLst>
          </p:cNvPr>
          <p:cNvSpPr>
            <a:spLocks xmlns:a="http://schemas.openxmlformats.org/drawingml/2006/main" noGrp="1"/>
          </p:cNvSpPr>
          <p:nvPr/>
        </p:nvSpPr>
        <p:spPr>
          <a:xfrm xmlns:a="http://schemas.openxmlformats.org/drawingml/2006/main">
            <a:off x="533400" y="4362450"/>
            <a:ext cx="995363"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74" name="">
            <a:extLst xmlns:a="http://schemas.openxmlformats.org/drawingml/2006/main">
              <a:ext uri="{FF2B5EF4-FFF2-40B4-BE49-F238E27FC236}">
                <a16:creationId xmlns:a16="http://schemas.microsoft.com/office/drawing/2014/main" id="{0E23D795-FA5E-4510-90F2-CA845AC8555D}"/>
              </a:ext>
            </a:extLst>
          </p:cNvPr>
          <p:cNvSpPr>
            <a:spLocks xmlns:a="http://schemas.openxmlformats.org/drawingml/2006/main" noGrp="1"/>
          </p:cNvSpPr>
          <p:nvPr/>
        </p:nvSpPr>
        <p:spPr>
          <a:xfrm xmlns:a="http://schemas.openxmlformats.org/drawingml/2006/main">
            <a:off x="1643063" y="4362450"/>
            <a:ext cx="995363"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75" name="">
            <a:extLst xmlns:a="http://schemas.openxmlformats.org/drawingml/2006/main">
              <a:ext uri="{FF2B5EF4-FFF2-40B4-BE49-F238E27FC236}">
                <a16:creationId xmlns:a16="http://schemas.microsoft.com/office/drawing/2014/main" id="{EAE336F4-741E-461B-8F91-AA02C0F07FC6}"/>
              </a:ext>
            </a:extLst>
          </p:cNvPr>
          <p:cNvSpPr>
            <a:spLocks xmlns:a="http://schemas.openxmlformats.org/drawingml/2006/main" noGrp="1"/>
          </p:cNvSpPr>
          <p:nvPr/>
        </p:nvSpPr>
        <p:spPr>
          <a:xfrm xmlns:a="http://schemas.openxmlformats.org/drawingml/2006/main">
            <a:off x="1643063" y="4362450"/>
            <a:ext cx="995363"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76" name="">
            <a:extLst xmlns:a="http://schemas.openxmlformats.org/drawingml/2006/main">
              <a:ext uri="{FF2B5EF4-FFF2-40B4-BE49-F238E27FC236}">
                <a16:creationId xmlns:a16="http://schemas.microsoft.com/office/drawing/2014/main" id="{282F6D9A-172D-4702-A243-D3797419738F}"/>
              </a:ext>
            </a:extLst>
          </p:cNvPr>
          <p:cNvSpPr>
            <a:spLocks xmlns:a="http://schemas.openxmlformats.org/drawingml/2006/main" noGrp="1"/>
          </p:cNvSpPr>
          <p:nvPr/>
        </p:nvSpPr>
        <p:spPr>
          <a:xfrm xmlns:a="http://schemas.openxmlformats.org/drawingml/2006/main">
            <a:off x="2752725" y="4362450"/>
            <a:ext cx="995363"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77" name="">
            <a:extLst xmlns:a="http://schemas.openxmlformats.org/drawingml/2006/main">
              <a:ext uri="{FF2B5EF4-FFF2-40B4-BE49-F238E27FC236}">
                <a16:creationId xmlns:a16="http://schemas.microsoft.com/office/drawing/2014/main" id="{DC62DE38-751D-4A57-AE13-7B07B62BF0F2}"/>
              </a:ext>
            </a:extLst>
          </p:cNvPr>
          <p:cNvSpPr>
            <a:spLocks xmlns:a="http://schemas.openxmlformats.org/drawingml/2006/main" noGrp="1"/>
          </p:cNvSpPr>
          <p:nvPr/>
        </p:nvSpPr>
        <p:spPr>
          <a:xfrm xmlns:a="http://schemas.openxmlformats.org/drawingml/2006/main">
            <a:off x="2752725" y="4362450"/>
            <a:ext cx="995363"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78" name="">
            <a:extLst xmlns:a="http://schemas.openxmlformats.org/drawingml/2006/main">
              <a:ext uri="{FF2B5EF4-FFF2-40B4-BE49-F238E27FC236}">
                <a16:creationId xmlns:a16="http://schemas.microsoft.com/office/drawing/2014/main" id="{5D87C3CE-EC38-4C53-B98F-7FB8D703D8CE}"/>
              </a:ext>
            </a:extLst>
          </p:cNvPr>
          <p:cNvSpPr>
            <a:spLocks xmlns:a="http://schemas.openxmlformats.org/drawingml/2006/main" noGrp="1"/>
          </p:cNvSpPr>
          <p:nvPr/>
        </p:nvSpPr>
        <p:spPr>
          <a:xfrm xmlns:a="http://schemas.openxmlformats.org/drawingml/2006/main">
            <a:off x="3862388" y="4362450"/>
            <a:ext cx="995363"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A9C3E6"/>
            </a:solidFill>
            <a:prstDash val="solid"/>
          </a:ln>
        </p:spPr>
      </p:sp>
      <p:sp>
        <p:nvSpPr>
          <p:cNvPr id="79" name="">
            <a:extLst xmlns:a="http://schemas.openxmlformats.org/drawingml/2006/main">
              <a:ext uri="{FF2B5EF4-FFF2-40B4-BE49-F238E27FC236}">
                <a16:creationId xmlns:a16="http://schemas.microsoft.com/office/drawing/2014/main" id="{6B4995A3-B37F-4CA6-8F16-4F81AFD24C5A}"/>
              </a:ext>
            </a:extLst>
          </p:cNvPr>
          <p:cNvSpPr>
            <a:spLocks xmlns:a="http://schemas.openxmlformats.org/drawingml/2006/main" noGrp="1"/>
          </p:cNvSpPr>
          <p:nvPr/>
        </p:nvSpPr>
        <p:spPr>
          <a:xfrm xmlns:a="http://schemas.openxmlformats.org/drawingml/2006/main">
            <a:off x="3862388" y="4362450"/>
            <a:ext cx="995363"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80" name="">
            <a:extLst xmlns:a="http://schemas.openxmlformats.org/drawingml/2006/main">
              <a:ext uri="{FF2B5EF4-FFF2-40B4-BE49-F238E27FC236}">
                <a16:creationId xmlns:a16="http://schemas.microsoft.com/office/drawing/2014/main" id="{D0165321-AE33-4CF7-B418-036F94A25BD8}"/>
              </a:ext>
            </a:extLst>
          </p:cNvPr>
          <p:cNvSpPr>
            <a:spLocks xmlns:a="http://schemas.openxmlformats.org/drawingml/2006/main" noGrp="1"/>
          </p:cNvSpPr>
          <p:nvPr/>
        </p:nvSpPr>
        <p:spPr>
          <a:xfrm xmlns:a="http://schemas.openxmlformats.org/drawingml/2006/main">
            <a:off x="533400" y="5105400"/>
            <a:ext cx="4324350" cy="533400"/>
          </a:xfrm>
          <a:prstGeom xmlns:a="http://schemas.openxmlformats.org/drawingml/2006/main" prst="rect">
            <a:avLst/>
          </a:prstGeom>
          <a:solidFill xmlns:a="http://schemas.openxmlformats.org/drawingml/2006/main">
            <a:srgbClr val="F8FAFC"/>
          </a:solidFill>
          <a:ln xmlns:a="http://schemas.openxmlformats.org/drawingml/2006/main" w="9525">
            <a:solidFill>
              <a:srgbClr val="A9C3E6"/>
            </a:solidFill>
            <a:prstDash val="solid"/>
          </a:ln>
        </p:spPr>
      </p:sp>
      <p:sp>
        <p:nvSpPr>
          <p:cNvPr id="81" name="">
            <a:extLst xmlns:a="http://schemas.openxmlformats.org/drawingml/2006/main">
              <a:ext uri="{FF2B5EF4-FFF2-40B4-BE49-F238E27FC236}">
                <a16:creationId xmlns:a16="http://schemas.microsoft.com/office/drawing/2014/main" id="{4E02D0DC-3686-4F00-B561-79142A15D978}"/>
              </a:ext>
            </a:extLst>
          </p:cNvPr>
          <p:cNvSpPr>
            <a:spLocks xmlns:a="http://schemas.openxmlformats.org/drawingml/2006/main" noGrp="1"/>
          </p:cNvSpPr>
          <p:nvPr/>
        </p:nvSpPr>
        <p:spPr>
          <a:xfrm xmlns:a="http://schemas.openxmlformats.org/drawingml/2006/main">
            <a:off x="533400" y="5105400"/>
            <a:ext cx="4324350" cy="285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82" name="">
            <a:extLst xmlns:a="http://schemas.openxmlformats.org/drawingml/2006/main">
              <a:ext uri="{FF2B5EF4-FFF2-40B4-BE49-F238E27FC236}">
                <a16:creationId xmlns:a16="http://schemas.microsoft.com/office/drawing/2014/main" id="{6E3DF89E-F707-40FC-9E46-0B0E233EBBBA}"/>
              </a:ext>
            </a:extLst>
          </p:cNvPr>
          <p:cNvSpPr>
            <a:spLocks xmlns:a="http://schemas.openxmlformats.org/drawingml/2006/main" noGrp="1"/>
          </p:cNvSpPr>
          <p:nvPr/>
        </p:nvSpPr>
        <p:spPr>
          <a:xfrm xmlns:a="http://schemas.openxmlformats.org/drawingml/2006/main">
            <a:off x="5410200" y="4095750"/>
            <a:ext cx="3657600" cy="1752600"/>
          </a:xfrm>
          <a:prstGeom xmlns:a="http://schemas.openxmlformats.org/drawingml/2006/main" prst="rect">
            <a:avLst/>
          </a:prstGeom>
          <a:solidFill xmlns:a="http://schemas.openxmlformats.org/drawingml/2006/main">
            <a:srgbClr val="ECF7F1"/>
          </a:solidFill>
          <a:ln xmlns:a="http://schemas.openxmlformats.org/drawingml/2006/main" w="9525">
            <a:solidFill>
              <a:srgbClr val="9FD3B9"/>
            </a:solidFill>
            <a:prstDash val="solid"/>
          </a:ln>
        </p:spPr>
      </p:sp>
      <p:sp>
        <p:nvSpPr>
          <p:cNvPr id="83" name="">
            <a:extLst xmlns:a="http://schemas.openxmlformats.org/drawingml/2006/main">
              <a:ext uri="{FF2B5EF4-FFF2-40B4-BE49-F238E27FC236}">
                <a16:creationId xmlns:a16="http://schemas.microsoft.com/office/drawing/2014/main" id="{7FF1C6F1-E485-4BC4-B7DD-5C3E58F3911F}"/>
              </a:ext>
            </a:extLst>
          </p:cNvPr>
          <p:cNvSpPr>
            <a:spLocks xmlns:a="http://schemas.openxmlformats.org/drawingml/2006/main" noGrp="1"/>
          </p:cNvSpPr>
          <p:nvPr/>
        </p:nvSpPr>
        <p:spPr>
          <a:xfrm xmlns:a="http://schemas.openxmlformats.org/drawingml/2006/main">
            <a:off x="5486400" y="4362450"/>
            <a:ext cx="229870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84" name="">
            <a:extLst xmlns:a="http://schemas.openxmlformats.org/drawingml/2006/main">
              <a:ext uri="{FF2B5EF4-FFF2-40B4-BE49-F238E27FC236}">
                <a16:creationId xmlns:a16="http://schemas.microsoft.com/office/drawing/2014/main" id="{57E7F6BB-1151-4934-867D-61F2D17298A6}"/>
              </a:ext>
            </a:extLst>
          </p:cNvPr>
          <p:cNvSpPr>
            <a:spLocks xmlns:a="http://schemas.openxmlformats.org/drawingml/2006/main" noGrp="1"/>
          </p:cNvSpPr>
          <p:nvPr/>
        </p:nvSpPr>
        <p:spPr>
          <a:xfrm xmlns:a="http://schemas.openxmlformats.org/drawingml/2006/main">
            <a:off x="5486400" y="4362450"/>
            <a:ext cx="2298700"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85" name="">
            <a:extLst xmlns:a="http://schemas.openxmlformats.org/drawingml/2006/main">
              <a:ext uri="{FF2B5EF4-FFF2-40B4-BE49-F238E27FC236}">
                <a16:creationId xmlns:a16="http://schemas.microsoft.com/office/drawing/2014/main" id="{EAAFEDDD-313F-423C-BCD5-6426B82F7844}"/>
              </a:ext>
            </a:extLst>
          </p:cNvPr>
          <p:cNvSpPr>
            <a:spLocks xmlns:a="http://schemas.openxmlformats.org/drawingml/2006/main" noGrp="1"/>
          </p:cNvSpPr>
          <p:nvPr/>
        </p:nvSpPr>
        <p:spPr>
          <a:xfrm xmlns:a="http://schemas.openxmlformats.org/drawingml/2006/main">
            <a:off x="7899400" y="4362450"/>
            <a:ext cx="1092200" cy="53340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86" name="">
            <a:extLst xmlns:a="http://schemas.openxmlformats.org/drawingml/2006/main">
              <a:ext uri="{FF2B5EF4-FFF2-40B4-BE49-F238E27FC236}">
                <a16:creationId xmlns:a16="http://schemas.microsoft.com/office/drawing/2014/main" id="{5758231E-4E79-41D6-B914-0930B54EE6F6}"/>
              </a:ext>
            </a:extLst>
          </p:cNvPr>
          <p:cNvSpPr>
            <a:spLocks xmlns:a="http://schemas.openxmlformats.org/drawingml/2006/main" noGrp="1"/>
          </p:cNvSpPr>
          <p:nvPr/>
        </p:nvSpPr>
        <p:spPr>
          <a:xfrm xmlns:a="http://schemas.openxmlformats.org/drawingml/2006/main">
            <a:off x="7899400" y="4362450"/>
            <a:ext cx="1092200"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87" name="">
            <a:extLst xmlns:a="http://schemas.openxmlformats.org/drawingml/2006/main">
              <a:ext uri="{FF2B5EF4-FFF2-40B4-BE49-F238E27FC236}">
                <a16:creationId xmlns:a16="http://schemas.microsoft.com/office/drawing/2014/main" id="{E7852913-AAA8-49FE-9686-E6C597449274}"/>
              </a:ext>
            </a:extLst>
          </p:cNvPr>
          <p:cNvSpPr>
            <a:spLocks xmlns:a="http://schemas.openxmlformats.org/drawingml/2006/main" noGrp="1"/>
          </p:cNvSpPr>
          <p:nvPr/>
        </p:nvSpPr>
        <p:spPr>
          <a:xfrm xmlns:a="http://schemas.openxmlformats.org/drawingml/2006/main">
            <a:off x="5486400" y="5105400"/>
            <a:ext cx="1092200" cy="66675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88" name="">
            <a:extLst xmlns:a="http://schemas.openxmlformats.org/drawingml/2006/main">
              <a:ext uri="{FF2B5EF4-FFF2-40B4-BE49-F238E27FC236}">
                <a16:creationId xmlns:a16="http://schemas.microsoft.com/office/drawing/2014/main" id="{EAB05A78-C870-4200-BC7B-85E4993D022F}"/>
              </a:ext>
            </a:extLst>
          </p:cNvPr>
          <p:cNvSpPr>
            <a:spLocks xmlns:a="http://schemas.openxmlformats.org/drawingml/2006/main" noGrp="1"/>
          </p:cNvSpPr>
          <p:nvPr/>
        </p:nvSpPr>
        <p:spPr>
          <a:xfrm xmlns:a="http://schemas.openxmlformats.org/drawingml/2006/main">
            <a:off x="5486400" y="5105400"/>
            <a:ext cx="1092200"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89" name="">
            <a:extLst xmlns:a="http://schemas.openxmlformats.org/drawingml/2006/main">
              <a:ext uri="{FF2B5EF4-FFF2-40B4-BE49-F238E27FC236}">
                <a16:creationId xmlns:a16="http://schemas.microsoft.com/office/drawing/2014/main" id="{D4276043-69F3-4B07-A889-789E69E106A1}"/>
              </a:ext>
            </a:extLst>
          </p:cNvPr>
          <p:cNvSpPr>
            <a:spLocks xmlns:a="http://schemas.openxmlformats.org/drawingml/2006/main" noGrp="1"/>
          </p:cNvSpPr>
          <p:nvPr/>
        </p:nvSpPr>
        <p:spPr>
          <a:xfrm xmlns:a="http://schemas.openxmlformats.org/drawingml/2006/main">
            <a:off x="6692900" y="5105400"/>
            <a:ext cx="1092200" cy="66675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90" name="">
            <a:extLst xmlns:a="http://schemas.openxmlformats.org/drawingml/2006/main">
              <a:ext uri="{FF2B5EF4-FFF2-40B4-BE49-F238E27FC236}">
                <a16:creationId xmlns:a16="http://schemas.microsoft.com/office/drawing/2014/main" id="{83706217-52D1-4A1B-83F3-0FB11C5BCCBC}"/>
              </a:ext>
            </a:extLst>
          </p:cNvPr>
          <p:cNvSpPr>
            <a:spLocks xmlns:a="http://schemas.openxmlformats.org/drawingml/2006/main" noGrp="1"/>
          </p:cNvSpPr>
          <p:nvPr/>
        </p:nvSpPr>
        <p:spPr>
          <a:xfrm xmlns:a="http://schemas.openxmlformats.org/drawingml/2006/main">
            <a:off x="6692900" y="5105400"/>
            <a:ext cx="1092200"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91" name="">
            <a:extLst xmlns:a="http://schemas.openxmlformats.org/drawingml/2006/main">
              <a:ext uri="{FF2B5EF4-FFF2-40B4-BE49-F238E27FC236}">
                <a16:creationId xmlns:a16="http://schemas.microsoft.com/office/drawing/2014/main" id="{8572C1C4-CAF3-4343-9A3B-4ADA54149AD2}"/>
              </a:ext>
            </a:extLst>
          </p:cNvPr>
          <p:cNvSpPr>
            <a:spLocks xmlns:a="http://schemas.openxmlformats.org/drawingml/2006/main" noGrp="1"/>
          </p:cNvSpPr>
          <p:nvPr/>
        </p:nvSpPr>
        <p:spPr>
          <a:xfrm xmlns:a="http://schemas.openxmlformats.org/drawingml/2006/main">
            <a:off x="7899400" y="5105400"/>
            <a:ext cx="1092200" cy="666750"/>
          </a:xfrm>
          <a:prstGeom xmlns:a="http://schemas.openxmlformats.org/drawingml/2006/main" prst="rect">
            <a:avLst/>
          </a:prstGeom>
          <a:solidFill xmlns:a="http://schemas.openxmlformats.org/drawingml/2006/main">
            <a:srgbClr val="FFFFFF"/>
          </a:solidFill>
          <a:ln xmlns:a="http://schemas.openxmlformats.org/drawingml/2006/main" w="9525">
            <a:solidFill>
              <a:srgbClr val="9FD3B9"/>
            </a:solidFill>
            <a:prstDash val="solid"/>
          </a:ln>
        </p:spPr>
      </p:sp>
      <p:sp>
        <p:nvSpPr>
          <p:cNvPr id="92" name="">
            <a:extLst xmlns:a="http://schemas.openxmlformats.org/drawingml/2006/main">
              <a:ext uri="{FF2B5EF4-FFF2-40B4-BE49-F238E27FC236}">
                <a16:creationId xmlns:a16="http://schemas.microsoft.com/office/drawing/2014/main" id="{FE109914-3A1D-4A0B-80E6-E63F28AC3AA9}"/>
              </a:ext>
            </a:extLst>
          </p:cNvPr>
          <p:cNvSpPr>
            <a:spLocks xmlns:a="http://schemas.openxmlformats.org/drawingml/2006/main" noGrp="1"/>
          </p:cNvSpPr>
          <p:nvPr/>
        </p:nvSpPr>
        <p:spPr>
          <a:xfrm xmlns:a="http://schemas.openxmlformats.org/drawingml/2006/main">
            <a:off x="7899400" y="5105400"/>
            <a:ext cx="1092200" cy="285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93" name="">
            <a:extLst xmlns:a="http://schemas.openxmlformats.org/drawingml/2006/main">
              <a:ext uri="{FF2B5EF4-FFF2-40B4-BE49-F238E27FC236}">
                <a16:creationId xmlns:a16="http://schemas.microsoft.com/office/drawing/2014/main" id="{1FF3E95F-9648-4686-BB0E-53B80331ED37}"/>
              </a:ext>
            </a:extLst>
          </p:cNvPr>
          <p:cNvSpPr>
            <a:spLocks xmlns:a="http://schemas.openxmlformats.org/drawingml/2006/main" noGrp="1"/>
          </p:cNvSpPr>
          <p:nvPr/>
        </p:nvSpPr>
        <p:spPr>
          <a:xfrm xmlns:a="http://schemas.openxmlformats.org/drawingml/2006/main">
            <a:off x="9296400" y="1504950"/>
            <a:ext cx="2438400" cy="3848100"/>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94" name="">
            <a:extLst xmlns:a="http://schemas.openxmlformats.org/drawingml/2006/main">
              <a:ext uri="{FF2B5EF4-FFF2-40B4-BE49-F238E27FC236}">
                <a16:creationId xmlns:a16="http://schemas.microsoft.com/office/drawing/2014/main" id="{F8E5A2D0-033A-44CA-8FA0-006F888F43A4}"/>
              </a:ext>
            </a:extLst>
          </p:cNvPr>
          <p:cNvSpPr>
            <a:spLocks xmlns:a="http://schemas.openxmlformats.org/drawingml/2006/main" noGrp="1"/>
          </p:cNvSpPr>
          <p:nvPr/>
        </p:nvSpPr>
        <p:spPr>
          <a:xfrm xmlns:a="http://schemas.openxmlformats.org/drawingml/2006/main">
            <a:off x="552450" y="1543050"/>
            <a:ext cx="42862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FFFFFF"/>
                </a:solidFill>
                <a:latin typeface="Arial"/>
                <a:ea typeface="Arial"/>
                <a:cs typeface="Arial"/>
              </a:defRPr>
            </a:pPr>
            <a:r>
              <a:t>SIGE DIE  ·  130 NM SIGE BICMOS, IHP SG13G2</a:t>
            </a:r>
          </a:p>
        </p:txBody>
      </p:sp>
      <p:sp>
        <p:nvSpPr>
          <p:cNvPr id="95" name="">
            <a:extLst xmlns:a="http://schemas.openxmlformats.org/drawingml/2006/main">
              <a:ext uri="{FF2B5EF4-FFF2-40B4-BE49-F238E27FC236}">
                <a16:creationId xmlns:a16="http://schemas.microsoft.com/office/drawing/2014/main" id="{79435DD0-E059-46EB-93BC-65455E0248E6}"/>
              </a:ext>
            </a:extLst>
          </p:cNvPr>
          <p:cNvSpPr>
            <a:spLocks xmlns:a="http://schemas.openxmlformats.org/drawingml/2006/main" noGrp="1"/>
          </p:cNvSpPr>
          <p:nvPr/>
        </p:nvSpPr>
        <p:spPr>
          <a:xfrm xmlns:a="http://schemas.openxmlformats.org/drawingml/2006/main">
            <a:off x="5505450" y="1543050"/>
            <a:ext cx="3467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FFFFFF"/>
                </a:solidFill>
                <a:latin typeface="Arial"/>
                <a:ea typeface="Arial"/>
                <a:cs typeface="Arial"/>
              </a:defRPr>
            </a:pPr>
            <a:r>
              <a:t>CMOS DIE  ·  130 NM CMOS AT 200 MHZ</a:t>
            </a:r>
          </a:p>
        </p:txBody>
      </p:sp>
      <p:sp>
        <p:nvSpPr>
          <p:cNvPr id="96" name="">
            <a:extLst xmlns:a="http://schemas.openxmlformats.org/drawingml/2006/main">
              <a:ext uri="{FF2B5EF4-FFF2-40B4-BE49-F238E27FC236}">
                <a16:creationId xmlns:a16="http://schemas.microsoft.com/office/drawing/2014/main" id="{69DC913C-1D46-4794-91D4-65A5630F75CA}"/>
              </a:ext>
            </a:extLst>
          </p:cNvPr>
          <p:cNvSpPr>
            <a:spLocks xmlns:a="http://schemas.openxmlformats.org/drawingml/2006/main" noGrp="1"/>
          </p:cNvSpPr>
          <p:nvPr/>
        </p:nvSpPr>
        <p:spPr>
          <a:xfrm xmlns:a="http://schemas.openxmlformats.org/drawingml/2006/main">
            <a:off x="552450" y="1905000"/>
            <a:ext cx="43053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A4B08"/>
                </a:solidFill>
                <a:latin typeface="Arial"/>
                <a:ea typeface="Arial"/>
                <a:cs typeface="Arial"/>
              </a:defRPr>
            </a:pPr>
            <a:r>
              <a:t>CHIRP SYNTHESIS + TRANSMIT</a:t>
            </a:r>
          </a:p>
        </p:txBody>
      </p:sp>
      <p:sp>
        <p:nvSpPr>
          <p:cNvPr id="97" name="">
            <a:extLst xmlns:a="http://schemas.openxmlformats.org/drawingml/2006/main">
              <a:ext uri="{FF2B5EF4-FFF2-40B4-BE49-F238E27FC236}">
                <a16:creationId xmlns:a16="http://schemas.microsoft.com/office/drawing/2014/main" id="{7C75CCEA-43E2-44C3-B95A-0AE0B86909CE}"/>
              </a:ext>
            </a:extLst>
          </p:cNvPr>
          <p:cNvSpPr>
            <a:spLocks xmlns:a="http://schemas.openxmlformats.org/drawingml/2006/main" noGrp="1"/>
          </p:cNvSpPr>
          <p:nvPr/>
        </p:nvSpPr>
        <p:spPr>
          <a:xfrm xmlns:a="http://schemas.openxmlformats.org/drawingml/2006/main">
            <a:off x="581025" y="2152650"/>
            <a:ext cx="12700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XTAL</a:t>
            </a:r>
          </a:p>
        </p:txBody>
      </p:sp>
      <p:sp>
        <p:nvSpPr>
          <p:cNvPr id="98" name="">
            <a:extLst xmlns:a="http://schemas.openxmlformats.org/drawingml/2006/main">
              <a:ext uri="{FF2B5EF4-FFF2-40B4-BE49-F238E27FC236}">
                <a16:creationId xmlns:a16="http://schemas.microsoft.com/office/drawing/2014/main" id="{DE9C6241-72E8-49AB-99E8-57B2E435C6D2}"/>
              </a:ext>
            </a:extLst>
          </p:cNvPr>
          <p:cNvSpPr>
            <a:spLocks xmlns:a="http://schemas.openxmlformats.org/drawingml/2006/main" noGrp="1"/>
          </p:cNvSpPr>
          <p:nvPr/>
        </p:nvSpPr>
        <p:spPr>
          <a:xfrm xmlns:a="http://schemas.openxmlformats.org/drawingml/2006/main">
            <a:off x="581025" y="2314575"/>
            <a:ext cx="12700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40 MHz</a:t>
            </a:r>
          </a:p>
        </p:txBody>
      </p:sp>
      <p:sp>
        <p:nvSpPr>
          <p:cNvPr id="99" name="">
            <a:extLst xmlns:a="http://schemas.openxmlformats.org/drawingml/2006/main">
              <a:ext uri="{FF2B5EF4-FFF2-40B4-BE49-F238E27FC236}">
                <a16:creationId xmlns:a16="http://schemas.microsoft.com/office/drawing/2014/main" id="{FFE41409-29B7-475D-BE1F-E53B7FF3F0C5}"/>
              </a:ext>
            </a:extLst>
          </p:cNvPr>
          <p:cNvSpPr>
            <a:spLocks xmlns:a="http://schemas.openxmlformats.org/drawingml/2006/main" noGrp="1"/>
          </p:cNvSpPr>
          <p:nvPr/>
        </p:nvSpPr>
        <p:spPr>
          <a:xfrm xmlns:a="http://schemas.openxmlformats.org/drawingml/2006/main">
            <a:off x="2060575" y="2152650"/>
            <a:ext cx="12700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Ramp gen</a:t>
            </a:r>
          </a:p>
        </p:txBody>
      </p:sp>
      <p:sp>
        <p:nvSpPr>
          <p:cNvPr id="100" name="">
            <a:extLst xmlns:a="http://schemas.openxmlformats.org/drawingml/2006/main">
              <a:ext uri="{FF2B5EF4-FFF2-40B4-BE49-F238E27FC236}">
                <a16:creationId xmlns:a16="http://schemas.microsoft.com/office/drawing/2014/main" id="{F8DE7C50-F8E0-4F1B-AFA8-82EE77ECD693}"/>
              </a:ext>
            </a:extLst>
          </p:cNvPr>
          <p:cNvSpPr>
            <a:spLocks xmlns:a="http://schemas.openxmlformats.org/drawingml/2006/main" noGrp="1"/>
          </p:cNvSpPr>
          <p:nvPr/>
        </p:nvSpPr>
        <p:spPr>
          <a:xfrm xmlns:a="http://schemas.openxmlformats.org/drawingml/2006/main">
            <a:off x="2060575" y="2314575"/>
            <a:ext cx="12700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sawtooth / triangle</a:t>
            </a:r>
          </a:p>
        </p:txBody>
      </p:sp>
      <p:sp>
        <p:nvSpPr>
          <p:cNvPr id="101" name="">
            <a:extLst xmlns:a="http://schemas.openxmlformats.org/drawingml/2006/main">
              <a:ext uri="{FF2B5EF4-FFF2-40B4-BE49-F238E27FC236}">
                <a16:creationId xmlns:a16="http://schemas.microsoft.com/office/drawing/2014/main" id="{4DB83D53-DEED-4AAF-9D8D-4900CE3489AD}"/>
              </a:ext>
            </a:extLst>
          </p:cNvPr>
          <p:cNvSpPr>
            <a:spLocks xmlns:a="http://schemas.openxmlformats.org/drawingml/2006/main" noGrp="1"/>
          </p:cNvSpPr>
          <p:nvPr/>
        </p:nvSpPr>
        <p:spPr>
          <a:xfrm xmlns:a="http://schemas.openxmlformats.org/drawingml/2006/main">
            <a:off x="3540125" y="2152650"/>
            <a:ext cx="12700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PLL</a:t>
            </a:r>
          </a:p>
        </p:txBody>
      </p:sp>
      <p:sp>
        <p:nvSpPr>
          <p:cNvPr id="102" name="">
            <a:extLst xmlns:a="http://schemas.openxmlformats.org/drawingml/2006/main">
              <a:ext uri="{FF2B5EF4-FFF2-40B4-BE49-F238E27FC236}">
                <a16:creationId xmlns:a16="http://schemas.microsoft.com/office/drawing/2014/main" id="{9AEF0254-E7B2-45FE-A535-C075E4CF64EC}"/>
              </a:ext>
            </a:extLst>
          </p:cNvPr>
          <p:cNvSpPr>
            <a:spLocks xmlns:a="http://schemas.openxmlformats.org/drawingml/2006/main" noGrp="1"/>
          </p:cNvSpPr>
          <p:nvPr/>
        </p:nvSpPr>
        <p:spPr>
          <a:xfrm xmlns:a="http://schemas.openxmlformats.org/drawingml/2006/main">
            <a:off x="3540125" y="2314575"/>
            <a:ext cx="12700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fractional-N · 1 MHz loop BW</a:t>
            </a:r>
          </a:p>
        </p:txBody>
      </p:sp>
      <p:sp>
        <p:nvSpPr>
          <p:cNvPr id="103" name="">
            <a:extLst xmlns:a="http://schemas.openxmlformats.org/drawingml/2006/main">
              <a:ext uri="{FF2B5EF4-FFF2-40B4-BE49-F238E27FC236}">
                <a16:creationId xmlns:a16="http://schemas.microsoft.com/office/drawing/2014/main" id="{2D0E6CC7-5EE5-4EA5-BC17-6E51FEF26909}"/>
              </a:ext>
            </a:extLst>
          </p:cNvPr>
          <p:cNvSpPr>
            <a:spLocks xmlns:a="http://schemas.openxmlformats.org/drawingml/2006/main" noGrp="1"/>
          </p:cNvSpPr>
          <p:nvPr/>
        </p:nvSpPr>
        <p:spPr>
          <a:xfrm xmlns:a="http://schemas.openxmlformats.org/drawingml/2006/main">
            <a:off x="581025" y="2895600"/>
            <a:ext cx="12700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PA · TX1, TX2</a:t>
            </a:r>
          </a:p>
        </p:txBody>
      </p:sp>
      <p:sp>
        <p:nvSpPr>
          <p:cNvPr id="104" name="">
            <a:extLst xmlns:a="http://schemas.openxmlformats.org/drawingml/2006/main">
              <a:ext uri="{FF2B5EF4-FFF2-40B4-BE49-F238E27FC236}">
                <a16:creationId xmlns:a16="http://schemas.microsoft.com/office/drawing/2014/main" id="{9238107D-7401-4E65-A282-0685F66850A4}"/>
              </a:ext>
            </a:extLst>
          </p:cNvPr>
          <p:cNvSpPr>
            <a:spLocks xmlns:a="http://schemas.openxmlformats.org/drawingml/2006/main" noGrp="1"/>
          </p:cNvSpPr>
          <p:nvPr/>
        </p:nvSpPr>
        <p:spPr>
          <a:xfrm xmlns:a="http://schemas.openxmlformats.org/drawingml/2006/main">
            <a:off x="581025" y="3057525"/>
            <a:ext cx="12700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13 dBm each</a:t>
            </a:r>
          </a:p>
        </p:txBody>
      </p:sp>
      <p:sp>
        <p:nvSpPr>
          <p:cNvPr id="105" name="">
            <a:extLst xmlns:a="http://schemas.openxmlformats.org/drawingml/2006/main">
              <a:ext uri="{FF2B5EF4-FFF2-40B4-BE49-F238E27FC236}">
                <a16:creationId xmlns:a16="http://schemas.microsoft.com/office/drawing/2014/main" id="{8FF6A820-2EFE-4598-BEEB-9CC40B9521E2}"/>
              </a:ext>
            </a:extLst>
          </p:cNvPr>
          <p:cNvSpPr>
            <a:spLocks xmlns:a="http://schemas.openxmlformats.org/drawingml/2006/main" noGrp="1"/>
          </p:cNvSpPr>
          <p:nvPr/>
        </p:nvSpPr>
        <p:spPr>
          <a:xfrm xmlns:a="http://schemas.openxmlformats.org/drawingml/2006/main">
            <a:off x="2060575" y="2895600"/>
            <a:ext cx="12700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 2</a:t>
            </a:r>
          </a:p>
        </p:txBody>
      </p:sp>
      <p:sp>
        <p:nvSpPr>
          <p:cNvPr id="106" name="">
            <a:extLst xmlns:a="http://schemas.openxmlformats.org/drawingml/2006/main">
              <a:ext uri="{FF2B5EF4-FFF2-40B4-BE49-F238E27FC236}">
                <a16:creationId xmlns:a16="http://schemas.microsoft.com/office/drawing/2014/main" id="{E024E82A-5EA1-4E9D-B8AA-C6D9F659037D}"/>
              </a:ext>
            </a:extLst>
          </p:cNvPr>
          <p:cNvSpPr>
            <a:spLocks xmlns:a="http://schemas.openxmlformats.org/drawingml/2006/main" noGrp="1"/>
          </p:cNvSpPr>
          <p:nvPr/>
        </p:nvSpPr>
        <p:spPr>
          <a:xfrm xmlns:a="http://schemas.openxmlformats.org/drawingml/2006/main">
            <a:off x="2060575" y="3057525"/>
            <a:ext cx="12700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to 77 GHz · LO out</a:t>
            </a:r>
          </a:p>
        </p:txBody>
      </p:sp>
      <p:sp>
        <p:nvSpPr>
          <p:cNvPr id="107" name="">
            <a:extLst xmlns:a="http://schemas.openxmlformats.org/drawingml/2006/main">
              <a:ext uri="{FF2B5EF4-FFF2-40B4-BE49-F238E27FC236}">
                <a16:creationId xmlns:a16="http://schemas.microsoft.com/office/drawing/2014/main" id="{2F027F0E-24B2-4F3A-B051-AB5FB125424E}"/>
              </a:ext>
            </a:extLst>
          </p:cNvPr>
          <p:cNvSpPr>
            <a:spLocks xmlns:a="http://schemas.openxmlformats.org/drawingml/2006/main" noGrp="1"/>
          </p:cNvSpPr>
          <p:nvPr/>
        </p:nvSpPr>
        <p:spPr>
          <a:xfrm xmlns:a="http://schemas.openxmlformats.org/drawingml/2006/main">
            <a:off x="3540125" y="2895600"/>
            <a:ext cx="12700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VCO</a:t>
            </a:r>
          </a:p>
        </p:txBody>
      </p:sp>
      <p:sp>
        <p:nvSpPr>
          <p:cNvPr id="108" name="">
            <a:extLst xmlns:a="http://schemas.openxmlformats.org/drawingml/2006/main">
              <a:ext uri="{FF2B5EF4-FFF2-40B4-BE49-F238E27FC236}">
                <a16:creationId xmlns:a16="http://schemas.microsoft.com/office/drawing/2014/main" id="{5D0F64DC-41D9-4F51-9B2A-039392E0DF08}"/>
              </a:ext>
            </a:extLst>
          </p:cNvPr>
          <p:cNvSpPr>
            <a:spLocks xmlns:a="http://schemas.openxmlformats.org/drawingml/2006/main" noGrp="1"/>
          </p:cNvSpPr>
          <p:nvPr/>
        </p:nvSpPr>
        <p:spPr>
          <a:xfrm xmlns:a="http://schemas.openxmlformats.org/drawingml/2006/main">
            <a:off x="3540125" y="3057525"/>
            <a:ext cx="12700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38.5 GHz · SiGe HBT</a:t>
            </a:r>
          </a:p>
        </p:txBody>
      </p:sp>
      <p:sp>
        <p:nvSpPr>
          <p:cNvPr id="109" name="">
            <a:extLst xmlns:a="http://schemas.openxmlformats.org/drawingml/2006/main">
              <a:ext uri="{FF2B5EF4-FFF2-40B4-BE49-F238E27FC236}">
                <a16:creationId xmlns:a16="http://schemas.microsoft.com/office/drawing/2014/main" id="{4558C215-1FE1-4421-802F-F0C688D5261E}"/>
              </a:ext>
            </a:extLst>
          </p:cNvPr>
          <p:cNvSpPr>
            <a:spLocks xmlns:a="http://schemas.openxmlformats.org/drawingml/2006/main" noGrp="1"/>
          </p:cNvSpPr>
          <p:nvPr/>
        </p:nvSpPr>
        <p:spPr>
          <a:xfrm xmlns:a="http://schemas.openxmlformats.org/drawingml/2006/main">
            <a:off x="5505450" y="1905000"/>
            <a:ext cx="34861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5B2A86"/>
                </a:solidFill>
                <a:latin typeface="Arial"/>
                <a:ea typeface="Arial"/>
                <a:cs typeface="Arial"/>
              </a:defRPr>
            </a:pPr>
            <a:r>
              <a:t>DETECTION + OUTPUT</a:t>
            </a:r>
          </a:p>
        </p:txBody>
      </p:sp>
      <p:sp>
        <p:nvSpPr>
          <p:cNvPr id="110" name="">
            <a:extLst xmlns:a="http://schemas.openxmlformats.org/drawingml/2006/main">
              <a:ext uri="{FF2B5EF4-FFF2-40B4-BE49-F238E27FC236}">
                <a16:creationId xmlns:a16="http://schemas.microsoft.com/office/drawing/2014/main" id="{3C028562-FFD4-4CF1-9456-92593CD55789}"/>
              </a:ext>
            </a:extLst>
          </p:cNvPr>
          <p:cNvSpPr>
            <a:spLocks xmlns:a="http://schemas.openxmlformats.org/drawingml/2006/main" noGrp="1"/>
          </p:cNvSpPr>
          <p:nvPr/>
        </p:nvSpPr>
        <p:spPr>
          <a:xfrm xmlns:a="http://schemas.openxmlformats.org/drawingml/2006/main">
            <a:off x="5534025" y="2152650"/>
            <a:ext cx="16002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CFAR</a:t>
            </a:r>
          </a:p>
        </p:txBody>
      </p:sp>
      <p:sp>
        <p:nvSpPr>
          <p:cNvPr id="111" name="">
            <a:extLst xmlns:a="http://schemas.openxmlformats.org/drawingml/2006/main">
              <a:ext uri="{FF2B5EF4-FFF2-40B4-BE49-F238E27FC236}">
                <a16:creationId xmlns:a16="http://schemas.microsoft.com/office/drawing/2014/main" id="{D0BFC624-F958-4081-AFCC-FA21706410AA}"/>
              </a:ext>
            </a:extLst>
          </p:cNvPr>
          <p:cNvSpPr>
            <a:spLocks xmlns:a="http://schemas.openxmlformats.org/drawingml/2006/main" noGrp="1"/>
          </p:cNvSpPr>
          <p:nvPr/>
        </p:nvSpPr>
        <p:spPr>
          <a:xfrm xmlns:a="http://schemas.openxmlformats.org/drawingml/2006/main">
            <a:off x="5534025" y="2314575"/>
            <a:ext cx="16002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cell-averaging</a:t>
            </a:r>
          </a:p>
        </p:txBody>
      </p:sp>
      <p:sp>
        <p:nvSpPr>
          <p:cNvPr id="112" name="">
            <a:extLst xmlns:a="http://schemas.openxmlformats.org/drawingml/2006/main">
              <a:ext uri="{FF2B5EF4-FFF2-40B4-BE49-F238E27FC236}">
                <a16:creationId xmlns:a16="http://schemas.microsoft.com/office/drawing/2014/main" id="{3871724C-A445-429A-B9B6-EE36F6ECB307}"/>
              </a:ext>
            </a:extLst>
          </p:cNvPr>
          <p:cNvSpPr>
            <a:spLocks xmlns:a="http://schemas.openxmlformats.org/drawingml/2006/main" noGrp="1"/>
          </p:cNvSpPr>
          <p:nvPr/>
        </p:nvSpPr>
        <p:spPr>
          <a:xfrm xmlns:a="http://schemas.openxmlformats.org/drawingml/2006/main">
            <a:off x="7343775" y="2152650"/>
            <a:ext cx="16002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Angle est</a:t>
            </a:r>
          </a:p>
        </p:txBody>
      </p:sp>
      <p:sp>
        <p:nvSpPr>
          <p:cNvPr id="113" name="">
            <a:extLst xmlns:a="http://schemas.openxmlformats.org/drawingml/2006/main">
              <a:ext uri="{FF2B5EF4-FFF2-40B4-BE49-F238E27FC236}">
                <a16:creationId xmlns:a16="http://schemas.microsoft.com/office/drawing/2014/main" id="{811D80DE-A95D-4A7C-9AF7-D82FFF08234E}"/>
              </a:ext>
            </a:extLst>
          </p:cNvPr>
          <p:cNvSpPr>
            <a:spLocks xmlns:a="http://schemas.openxmlformats.org/drawingml/2006/main" noGrp="1"/>
          </p:cNvSpPr>
          <p:nvPr/>
        </p:nvSpPr>
        <p:spPr>
          <a:xfrm xmlns:a="http://schemas.openxmlformats.org/drawingml/2006/main">
            <a:off x="7343775" y="2314575"/>
            <a:ext cx="16002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digital beamform · 15°</a:t>
            </a:r>
          </a:p>
        </p:txBody>
      </p:sp>
      <p:sp>
        <p:nvSpPr>
          <p:cNvPr id="114" name="">
            <a:extLst xmlns:a="http://schemas.openxmlformats.org/drawingml/2006/main">
              <a:ext uri="{FF2B5EF4-FFF2-40B4-BE49-F238E27FC236}">
                <a16:creationId xmlns:a16="http://schemas.microsoft.com/office/drawing/2014/main" id="{5A84B32D-C4E8-4F2A-A579-7A2F04D45B98}"/>
              </a:ext>
            </a:extLst>
          </p:cNvPr>
          <p:cNvSpPr>
            <a:spLocks xmlns:a="http://schemas.openxmlformats.org/drawingml/2006/main" noGrp="1"/>
          </p:cNvSpPr>
          <p:nvPr/>
        </p:nvSpPr>
        <p:spPr>
          <a:xfrm xmlns:a="http://schemas.openxmlformats.org/drawingml/2006/main">
            <a:off x="5534025" y="2724150"/>
            <a:ext cx="34099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Target list</a:t>
            </a:r>
          </a:p>
        </p:txBody>
      </p:sp>
      <p:sp>
        <p:nvSpPr>
          <p:cNvPr id="115" name="">
            <a:extLst xmlns:a="http://schemas.openxmlformats.org/drawingml/2006/main">
              <a:ext uri="{FF2B5EF4-FFF2-40B4-BE49-F238E27FC236}">
                <a16:creationId xmlns:a16="http://schemas.microsoft.com/office/drawing/2014/main" id="{E6051201-772F-496C-B09E-EB94EE36847C}"/>
              </a:ext>
            </a:extLst>
          </p:cNvPr>
          <p:cNvSpPr>
            <a:spLocks xmlns:a="http://schemas.openxmlformats.org/drawingml/2006/main" noGrp="1"/>
          </p:cNvSpPr>
          <p:nvPr/>
        </p:nvSpPr>
        <p:spPr>
          <a:xfrm xmlns:a="http://schemas.openxmlformats.org/drawingml/2006/main">
            <a:off x="5534025" y="2886075"/>
            <a:ext cx="34099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range · velocity · angle · RCS · up to 64 tracks</a:t>
            </a:r>
          </a:p>
        </p:txBody>
      </p:sp>
      <p:sp>
        <p:nvSpPr>
          <p:cNvPr id="116" name="">
            <a:extLst xmlns:a="http://schemas.openxmlformats.org/drawingml/2006/main">
              <a:ext uri="{FF2B5EF4-FFF2-40B4-BE49-F238E27FC236}">
                <a16:creationId xmlns:a16="http://schemas.microsoft.com/office/drawing/2014/main" id="{A7427809-7540-4DDA-A8E6-C7F7876F6671}"/>
              </a:ext>
            </a:extLst>
          </p:cNvPr>
          <p:cNvSpPr>
            <a:spLocks xmlns:a="http://schemas.openxmlformats.org/drawingml/2006/main" noGrp="1"/>
          </p:cNvSpPr>
          <p:nvPr/>
        </p:nvSpPr>
        <p:spPr>
          <a:xfrm xmlns:a="http://schemas.openxmlformats.org/drawingml/2006/main">
            <a:off x="5534025" y="3295650"/>
            <a:ext cx="34099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To the ECU</a:t>
            </a:r>
          </a:p>
        </p:txBody>
      </p:sp>
      <p:sp>
        <p:nvSpPr>
          <p:cNvPr id="117" name="">
            <a:extLst xmlns:a="http://schemas.openxmlformats.org/drawingml/2006/main">
              <a:ext uri="{FF2B5EF4-FFF2-40B4-BE49-F238E27FC236}">
                <a16:creationId xmlns:a16="http://schemas.microsoft.com/office/drawing/2014/main" id="{19B5953B-89E2-41A5-B1AF-E088D5AB88C0}"/>
              </a:ext>
            </a:extLst>
          </p:cNvPr>
          <p:cNvSpPr>
            <a:spLocks xmlns:a="http://schemas.openxmlformats.org/drawingml/2006/main" noGrp="1"/>
          </p:cNvSpPr>
          <p:nvPr/>
        </p:nvSpPr>
        <p:spPr>
          <a:xfrm xmlns:a="http://schemas.openxmlformats.org/drawingml/2006/main">
            <a:off x="5534025" y="3457575"/>
            <a:ext cx="34099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D5E0EC"/>
                </a:solidFill>
                <a:latin typeface="Arial"/>
                <a:ea typeface="Arial"/>
                <a:cs typeface="Arial"/>
              </a:defRPr>
            </a:pPr>
            <a:r>
              <a:t>CAN-FD · 100BASE-T1 · MIPI CSI-2</a:t>
            </a:r>
          </a:p>
        </p:txBody>
      </p:sp>
      <p:sp>
        <p:nvSpPr>
          <p:cNvPr id="118" name="">
            <a:extLst xmlns:a="http://schemas.openxmlformats.org/drawingml/2006/main">
              <a:ext uri="{FF2B5EF4-FFF2-40B4-BE49-F238E27FC236}">
                <a16:creationId xmlns:a16="http://schemas.microsoft.com/office/drawing/2014/main" id="{62FEBC60-CC36-412D-9927-0FF5C4E38B71}"/>
              </a:ext>
            </a:extLst>
          </p:cNvPr>
          <p:cNvSpPr>
            <a:spLocks xmlns:a="http://schemas.openxmlformats.org/drawingml/2006/main" noGrp="1"/>
          </p:cNvSpPr>
          <p:nvPr/>
        </p:nvSpPr>
        <p:spPr>
          <a:xfrm xmlns:a="http://schemas.openxmlformats.org/drawingml/2006/main">
            <a:off x="552450" y="4171950"/>
            <a:ext cx="43053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4E8C"/>
                </a:solidFill>
                <a:latin typeface="Arial"/>
                <a:ea typeface="Arial"/>
                <a:cs typeface="Arial"/>
              </a:defRPr>
            </a:pPr>
            <a:r>
              <a:t>RECEIVE · 4 CHANNELS</a:t>
            </a:r>
          </a:p>
        </p:txBody>
      </p:sp>
      <p:sp>
        <p:nvSpPr>
          <p:cNvPr id="119" name="">
            <a:extLst xmlns:a="http://schemas.openxmlformats.org/drawingml/2006/main">
              <a:ext uri="{FF2B5EF4-FFF2-40B4-BE49-F238E27FC236}">
                <a16:creationId xmlns:a16="http://schemas.microsoft.com/office/drawing/2014/main" id="{78479118-5547-44F4-837B-7F6A0C58A9CA}"/>
              </a:ext>
            </a:extLst>
          </p:cNvPr>
          <p:cNvSpPr>
            <a:spLocks xmlns:a="http://schemas.openxmlformats.org/drawingml/2006/main" noGrp="1"/>
          </p:cNvSpPr>
          <p:nvPr/>
        </p:nvSpPr>
        <p:spPr>
          <a:xfrm xmlns:a="http://schemas.openxmlformats.org/drawingml/2006/main">
            <a:off x="581025" y="4419600"/>
            <a:ext cx="900113"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LNA × 4</a:t>
            </a:r>
          </a:p>
        </p:txBody>
      </p:sp>
      <p:sp>
        <p:nvSpPr>
          <p:cNvPr id="120" name="">
            <a:extLst xmlns:a="http://schemas.openxmlformats.org/drawingml/2006/main">
              <a:ext uri="{FF2B5EF4-FFF2-40B4-BE49-F238E27FC236}">
                <a16:creationId xmlns:a16="http://schemas.microsoft.com/office/drawing/2014/main" id="{4F93D5EE-3A39-42BB-8820-9B040B8BFB2E}"/>
              </a:ext>
            </a:extLst>
          </p:cNvPr>
          <p:cNvSpPr>
            <a:spLocks xmlns:a="http://schemas.openxmlformats.org/drawingml/2006/main" noGrp="1"/>
          </p:cNvSpPr>
          <p:nvPr/>
        </p:nvSpPr>
        <p:spPr>
          <a:xfrm xmlns:a="http://schemas.openxmlformats.org/drawingml/2006/main">
            <a:off x="581025" y="4581525"/>
            <a:ext cx="900113"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3.5 dB NF</a:t>
            </a:r>
          </a:p>
        </p:txBody>
      </p:sp>
      <p:sp>
        <p:nvSpPr>
          <p:cNvPr id="121" name="">
            <a:extLst xmlns:a="http://schemas.openxmlformats.org/drawingml/2006/main">
              <a:ext uri="{FF2B5EF4-FFF2-40B4-BE49-F238E27FC236}">
                <a16:creationId xmlns:a16="http://schemas.microsoft.com/office/drawing/2014/main" id="{D262013E-F3A1-4850-909B-D17E29E0BE1F}"/>
              </a:ext>
            </a:extLst>
          </p:cNvPr>
          <p:cNvSpPr>
            <a:spLocks xmlns:a="http://schemas.openxmlformats.org/drawingml/2006/main" noGrp="1"/>
          </p:cNvSpPr>
          <p:nvPr/>
        </p:nvSpPr>
        <p:spPr>
          <a:xfrm xmlns:a="http://schemas.openxmlformats.org/drawingml/2006/main">
            <a:off x="1690688" y="4419600"/>
            <a:ext cx="900113"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Mixer × 4</a:t>
            </a:r>
          </a:p>
        </p:txBody>
      </p:sp>
      <p:sp>
        <p:nvSpPr>
          <p:cNvPr id="122" name="">
            <a:extLst xmlns:a="http://schemas.openxmlformats.org/drawingml/2006/main">
              <a:ext uri="{FF2B5EF4-FFF2-40B4-BE49-F238E27FC236}">
                <a16:creationId xmlns:a16="http://schemas.microsoft.com/office/drawing/2014/main" id="{9898B970-86F3-4470-8E90-2B2A22DC2CFE}"/>
              </a:ext>
            </a:extLst>
          </p:cNvPr>
          <p:cNvSpPr>
            <a:spLocks xmlns:a="http://schemas.openxmlformats.org/drawingml/2006/main" noGrp="1"/>
          </p:cNvSpPr>
          <p:nvPr/>
        </p:nvSpPr>
        <p:spPr>
          <a:xfrm xmlns:a="http://schemas.openxmlformats.org/drawingml/2006/main">
            <a:off x="1690688" y="4581525"/>
            <a:ext cx="900113"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LO from the × 2</a:t>
            </a:r>
          </a:p>
        </p:txBody>
      </p:sp>
      <p:sp>
        <p:nvSpPr>
          <p:cNvPr id="123" name="">
            <a:extLst xmlns:a="http://schemas.openxmlformats.org/drawingml/2006/main">
              <a:ext uri="{FF2B5EF4-FFF2-40B4-BE49-F238E27FC236}">
                <a16:creationId xmlns:a16="http://schemas.microsoft.com/office/drawing/2014/main" id="{EA887D04-5F8F-40AD-8678-9B789A0C1FA6}"/>
              </a:ext>
            </a:extLst>
          </p:cNvPr>
          <p:cNvSpPr>
            <a:spLocks xmlns:a="http://schemas.openxmlformats.org/drawingml/2006/main" noGrp="1"/>
          </p:cNvSpPr>
          <p:nvPr/>
        </p:nvSpPr>
        <p:spPr>
          <a:xfrm xmlns:a="http://schemas.openxmlformats.org/drawingml/2006/main">
            <a:off x="2800350" y="4419600"/>
            <a:ext cx="900113"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IF amp × 4</a:t>
            </a:r>
          </a:p>
        </p:txBody>
      </p:sp>
      <p:sp>
        <p:nvSpPr>
          <p:cNvPr id="124" name="">
            <a:extLst xmlns:a="http://schemas.openxmlformats.org/drawingml/2006/main">
              <a:ext uri="{FF2B5EF4-FFF2-40B4-BE49-F238E27FC236}">
                <a16:creationId xmlns:a16="http://schemas.microsoft.com/office/drawing/2014/main" id="{E23B771B-3F18-4AF2-8DF7-687A2397B997}"/>
              </a:ext>
            </a:extLst>
          </p:cNvPr>
          <p:cNvSpPr>
            <a:spLocks xmlns:a="http://schemas.openxmlformats.org/drawingml/2006/main" noGrp="1"/>
          </p:cNvSpPr>
          <p:nvPr/>
        </p:nvSpPr>
        <p:spPr>
          <a:xfrm xmlns:a="http://schemas.openxmlformats.org/drawingml/2006/main">
            <a:off x="2800350" y="4581525"/>
            <a:ext cx="900113"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beat frequency</a:t>
            </a:r>
          </a:p>
        </p:txBody>
      </p:sp>
      <p:sp>
        <p:nvSpPr>
          <p:cNvPr id="125" name="">
            <a:extLst xmlns:a="http://schemas.openxmlformats.org/drawingml/2006/main">
              <a:ext uri="{FF2B5EF4-FFF2-40B4-BE49-F238E27FC236}">
                <a16:creationId xmlns:a16="http://schemas.microsoft.com/office/drawing/2014/main" id="{17403E3D-39A1-477A-A87E-E29F402459A9}"/>
              </a:ext>
            </a:extLst>
          </p:cNvPr>
          <p:cNvSpPr>
            <a:spLocks xmlns:a="http://schemas.openxmlformats.org/drawingml/2006/main" noGrp="1"/>
          </p:cNvSpPr>
          <p:nvPr/>
        </p:nvSpPr>
        <p:spPr>
          <a:xfrm xmlns:a="http://schemas.openxmlformats.org/drawingml/2006/main">
            <a:off x="3910013" y="4419600"/>
            <a:ext cx="900113"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AAF × 4</a:t>
            </a:r>
          </a:p>
        </p:txBody>
      </p:sp>
      <p:sp>
        <p:nvSpPr>
          <p:cNvPr id="126" name="">
            <a:extLst xmlns:a="http://schemas.openxmlformats.org/drawingml/2006/main">
              <a:ext uri="{FF2B5EF4-FFF2-40B4-BE49-F238E27FC236}">
                <a16:creationId xmlns:a16="http://schemas.microsoft.com/office/drawing/2014/main" id="{5E1F8A7C-B67A-43F7-8846-B62BC9EE0692}"/>
              </a:ext>
            </a:extLst>
          </p:cNvPr>
          <p:cNvSpPr>
            <a:spLocks xmlns:a="http://schemas.openxmlformats.org/drawingml/2006/main" noGrp="1"/>
          </p:cNvSpPr>
          <p:nvPr/>
        </p:nvSpPr>
        <p:spPr>
          <a:xfrm xmlns:a="http://schemas.openxmlformats.org/drawingml/2006/main">
            <a:off x="3910013" y="4581525"/>
            <a:ext cx="900113"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10 MHz LP</a:t>
            </a:r>
          </a:p>
        </p:txBody>
      </p:sp>
      <p:sp>
        <p:nvSpPr>
          <p:cNvPr id="127" name="">
            <a:extLst xmlns:a="http://schemas.openxmlformats.org/drawingml/2006/main">
              <a:ext uri="{FF2B5EF4-FFF2-40B4-BE49-F238E27FC236}">
                <a16:creationId xmlns:a16="http://schemas.microsoft.com/office/drawing/2014/main" id="{5630CC53-0B75-44CB-BDE2-0959BFCC8737}"/>
              </a:ext>
            </a:extLst>
          </p:cNvPr>
          <p:cNvSpPr>
            <a:spLocks xmlns:a="http://schemas.openxmlformats.org/drawingml/2006/main" noGrp="1"/>
          </p:cNvSpPr>
          <p:nvPr/>
        </p:nvSpPr>
        <p:spPr>
          <a:xfrm xmlns:a="http://schemas.openxmlformats.org/drawingml/2006/main">
            <a:off x="581025" y="5162550"/>
            <a:ext cx="4229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Range and angle</a:t>
            </a:r>
          </a:p>
        </p:txBody>
      </p:sp>
      <p:sp>
        <p:nvSpPr>
          <p:cNvPr id="128" name="">
            <a:extLst xmlns:a="http://schemas.openxmlformats.org/drawingml/2006/main">
              <a:ext uri="{FF2B5EF4-FFF2-40B4-BE49-F238E27FC236}">
                <a16:creationId xmlns:a16="http://schemas.microsoft.com/office/drawing/2014/main" id="{FFB19EB5-7647-40C1-A56B-7C63D5248502}"/>
              </a:ext>
            </a:extLst>
          </p:cNvPr>
          <p:cNvSpPr>
            <a:spLocks xmlns:a="http://schemas.openxmlformats.org/drawingml/2006/main" noGrp="1"/>
          </p:cNvSpPr>
          <p:nvPr/>
        </p:nvSpPr>
        <p:spPr>
          <a:xfrm xmlns:a="http://schemas.openxmlformats.org/drawingml/2006/main">
            <a:off x="581025" y="5324475"/>
            <a:ext cx="42291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beat frequency carries range; phase across the four receivers carries angle</a:t>
            </a:r>
          </a:p>
        </p:txBody>
      </p:sp>
      <p:sp>
        <p:nvSpPr>
          <p:cNvPr id="129" name="">
            <a:extLst xmlns:a="http://schemas.openxmlformats.org/drawingml/2006/main">
              <a:ext uri="{FF2B5EF4-FFF2-40B4-BE49-F238E27FC236}">
                <a16:creationId xmlns:a16="http://schemas.microsoft.com/office/drawing/2014/main" id="{5CFA5A62-19F1-4FFF-BEB9-9697512C636C}"/>
              </a:ext>
            </a:extLst>
          </p:cNvPr>
          <p:cNvSpPr>
            <a:spLocks xmlns:a="http://schemas.openxmlformats.org/drawingml/2006/main" noGrp="1"/>
          </p:cNvSpPr>
          <p:nvPr/>
        </p:nvSpPr>
        <p:spPr>
          <a:xfrm xmlns:a="http://schemas.openxmlformats.org/drawingml/2006/main">
            <a:off x="5505450" y="4171950"/>
            <a:ext cx="34861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0B6B47"/>
                </a:solidFill>
                <a:latin typeface="Arial"/>
                <a:ea typeface="Arial"/>
                <a:cs typeface="Arial"/>
              </a:defRPr>
            </a:pPr>
            <a:r>
              <a:t>DIGITISE + TRANSFORM</a:t>
            </a:r>
          </a:p>
        </p:txBody>
      </p:sp>
      <p:sp>
        <p:nvSpPr>
          <p:cNvPr id="130" name="">
            <a:extLst xmlns:a="http://schemas.openxmlformats.org/drawingml/2006/main">
              <a:ext uri="{FF2B5EF4-FFF2-40B4-BE49-F238E27FC236}">
                <a16:creationId xmlns:a16="http://schemas.microsoft.com/office/drawing/2014/main" id="{BC4720A9-E272-4C73-B845-9A66D3F32810}"/>
              </a:ext>
            </a:extLst>
          </p:cNvPr>
          <p:cNvSpPr>
            <a:spLocks xmlns:a="http://schemas.openxmlformats.org/drawingml/2006/main" noGrp="1"/>
          </p:cNvSpPr>
          <p:nvPr/>
        </p:nvSpPr>
        <p:spPr>
          <a:xfrm xmlns:a="http://schemas.openxmlformats.org/drawingml/2006/main">
            <a:off x="5534025" y="4419600"/>
            <a:ext cx="22034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Range-Doppler map</a:t>
            </a:r>
          </a:p>
        </p:txBody>
      </p:sp>
      <p:sp>
        <p:nvSpPr>
          <p:cNvPr id="131" name="">
            <a:extLst xmlns:a="http://schemas.openxmlformats.org/drawingml/2006/main">
              <a:ext uri="{FF2B5EF4-FFF2-40B4-BE49-F238E27FC236}">
                <a16:creationId xmlns:a16="http://schemas.microsoft.com/office/drawing/2014/main" id="{80E07179-0C50-48C2-B8F8-4C04DB86BF69}"/>
              </a:ext>
            </a:extLst>
          </p:cNvPr>
          <p:cNvSpPr>
            <a:spLocks xmlns:a="http://schemas.openxmlformats.org/drawingml/2006/main" noGrp="1"/>
          </p:cNvSpPr>
          <p:nvPr/>
        </p:nvSpPr>
        <p:spPr>
          <a:xfrm xmlns:a="http://schemas.openxmlformats.org/drawingml/2006/main">
            <a:off x="5534025" y="4581525"/>
            <a:ext cx="22034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SRAM 512 KB</a:t>
            </a:r>
          </a:p>
        </p:txBody>
      </p:sp>
      <p:sp>
        <p:nvSpPr>
          <p:cNvPr id="132" name="">
            <a:extLst xmlns:a="http://schemas.openxmlformats.org/drawingml/2006/main">
              <a:ext uri="{FF2B5EF4-FFF2-40B4-BE49-F238E27FC236}">
                <a16:creationId xmlns:a16="http://schemas.microsoft.com/office/drawing/2014/main" id="{62C54429-B58E-4E3D-98BA-0F3F12052989}"/>
              </a:ext>
            </a:extLst>
          </p:cNvPr>
          <p:cNvSpPr>
            <a:spLocks xmlns:a="http://schemas.openxmlformats.org/drawingml/2006/main" noGrp="1"/>
          </p:cNvSpPr>
          <p:nvPr/>
        </p:nvSpPr>
        <p:spPr>
          <a:xfrm xmlns:a="http://schemas.openxmlformats.org/drawingml/2006/main">
            <a:off x="7947025" y="4419600"/>
            <a:ext cx="9969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Doppler FFT</a:t>
            </a:r>
          </a:p>
        </p:txBody>
      </p:sp>
      <p:sp>
        <p:nvSpPr>
          <p:cNvPr id="133" name="">
            <a:extLst xmlns:a="http://schemas.openxmlformats.org/drawingml/2006/main">
              <a:ext uri="{FF2B5EF4-FFF2-40B4-BE49-F238E27FC236}">
                <a16:creationId xmlns:a16="http://schemas.microsoft.com/office/drawing/2014/main" id="{EE0BBC87-0F8F-4F2D-9907-EC104DD3DDA0}"/>
              </a:ext>
            </a:extLst>
          </p:cNvPr>
          <p:cNvSpPr>
            <a:spLocks xmlns:a="http://schemas.openxmlformats.org/drawingml/2006/main" noGrp="1"/>
          </p:cNvSpPr>
          <p:nvPr/>
        </p:nvSpPr>
        <p:spPr>
          <a:xfrm xmlns:a="http://schemas.openxmlformats.org/drawingml/2006/main">
            <a:off x="7947025" y="4581525"/>
            <a:ext cx="996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128-pt across chirps</a:t>
            </a:r>
          </a:p>
        </p:txBody>
      </p:sp>
      <p:sp>
        <p:nvSpPr>
          <p:cNvPr id="134" name="">
            <a:extLst xmlns:a="http://schemas.openxmlformats.org/drawingml/2006/main">
              <a:ext uri="{FF2B5EF4-FFF2-40B4-BE49-F238E27FC236}">
                <a16:creationId xmlns:a16="http://schemas.microsoft.com/office/drawing/2014/main" id="{94DBD43D-EE1F-4C6B-A0CA-EBB4CAE2811B}"/>
              </a:ext>
            </a:extLst>
          </p:cNvPr>
          <p:cNvSpPr>
            <a:spLocks xmlns:a="http://schemas.openxmlformats.org/drawingml/2006/main" noGrp="1"/>
          </p:cNvSpPr>
          <p:nvPr/>
        </p:nvSpPr>
        <p:spPr>
          <a:xfrm xmlns:a="http://schemas.openxmlformats.org/drawingml/2006/main">
            <a:off x="5534025" y="5162550"/>
            <a:ext cx="9969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ADC × 4</a:t>
            </a:r>
          </a:p>
        </p:txBody>
      </p:sp>
      <p:sp>
        <p:nvSpPr>
          <p:cNvPr id="135" name="">
            <a:extLst xmlns:a="http://schemas.openxmlformats.org/drawingml/2006/main">
              <a:ext uri="{FF2B5EF4-FFF2-40B4-BE49-F238E27FC236}">
                <a16:creationId xmlns:a16="http://schemas.microsoft.com/office/drawing/2014/main" id="{0477331F-6D74-4350-99A1-196B7D13350B}"/>
              </a:ext>
            </a:extLst>
          </p:cNvPr>
          <p:cNvSpPr>
            <a:spLocks xmlns:a="http://schemas.openxmlformats.org/drawingml/2006/main" noGrp="1"/>
          </p:cNvSpPr>
          <p:nvPr/>
        </p:nvSpPr>
        <p:spPr>
          <a:xfrm xmlns:a="http://schemas.openxmlformats.org/drawingml/2006/main">
            <a:off x="5534025" y="5324475"/>
            <a:ext cx="996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12-bit · 40 MSPS</a:t>
            </a:r>
          </a:p>
        </p:txBody>
      </p:sp>
      <p:sp>
        <p:nvSpPr>
          <p:cNvPr id="136" name="">
            <a:extLst xmlns:a="http://schemas.openxmlformats.org/drawingml/2006/main">
              <a:ext uri="{FF2B5EF4-FFF2-40B4-BE49-F238E27FC236}">
                <a16:creationId xmlns:a16="http://schemas.microsoft.com/office/drawing/2014/main" id="{BDA24BF6-B72E-4D94-A818-B49820933670}"/>
              </a:ext>
            </a:extLst>
          </p:cNvPr>
          <p:cNvSpPr>
            <a:spLocks xmlns:a="http://schemas.openxmlformats.org/drawingml/2006/main" noGrp="1"/>
          </p:cNvSpPr>
          <p:nvPr/>
        </p:nvSpPr>
        <p:spPr>
          <a:xfrm xmlns:a="http://schemas.openxmlformats.org/drawingml/2006/main">
            <a:off x="6740525" y="5162550"/>
            <a:ext cx="9969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Windowing</a:t>
            </a:r>
          </a:p>
        </p:txBody>
      </p:sp>
      <p:sp>
        <p:nvSpPr>
          <p:cNvPr id="137" name="">
            <a:extLst xmlns:a="http://schemas.openxmlformats.org/drawingml/2006/main">
              <a:ext uri="{FF2B5EF4-FFF2-40B4-BE49-F238E27FC236}">
                <a16:creationId xmlns:a16="http://schemas.microsoft.com/office/drawing/2014/main" id="{D19EE71C-46BC-4847-A611-6EA7C6BB83C7}"/>
              </a:ext>
            </a:extLst>
          </p:cNvPr>
          <p:cNvSpPr>
            <a:spLocks xmlns:a="http://schemas.openxmlformats.org/drawingml/2006/main" noGrp="1"/>
          </p:cNvSpPr>
          <p:nvPr/>
        </p:nvSpPr>
        <p:spPr>
          <a:xfrm xmlns:a="http://schemas.openxmlformats.org/drawingml/2006/main">
            <a:off x="6740525" y="5324475"/>
            <a:ext cx="996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Hann / Blackman</a:t>
            </a:r>
          </a:p>
        </p:txBody>
      </p:sp>
      <p:sp>
        <p:nvSpPr>
          <p:cNvPr id="138" name="">
            <a:extLst xmlns:a="http://schemas.openxmlformats.org/drawingml/2006/main">
              <a:ext uri="{FF2B5EF4-FFF2-40B4-BE49-F238E27FC236}">
                <a16:creationId xmlns:a16="http://schemas.microsoft.com/office/drawing/2014/main" id="{6854FC18-8511-4231-AF5F-9D102E5D04FF}"/>
              </a:ext>
            </a:extLst>
          </p:cNvPr>
          <p:cNvSpPr>
            <a:spLocks xmlns:a="http://schemas.openxmlformats.org/drawingml/2006/main" noGrp="1"/>
          </p:cNvSpPr>
          <p:nvPr/>
        </p:nvSpPr>
        <p:spPr>
          <a:xfrm xmlns:a="http://schemas.openxmlformats.org/drawingml/2006/main">
            <a:off x="7947025" y="5162550"/>
            <a:ext cx="9969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Range FFT</a:t>
            </a:r>
          </a:p>
        </p:txBody>
      </p:sp>
      <p:sp>
        <p:nvSpPr>
          <p:cNvPr id="139" name="">
            <a:extLst xmlns:a="http://schemas.openxmlformats.org/drawingml/2006/main">
              <a:ext uri="{FF2B5EF4-FFF2-40B4-BE49-F238E27FC236}">
                <a16:creationId xmlns:a16="http://schemas.microsoft.com/office/drawing/2014/main" id="{0047E0D7-4E2F-4AAF-A9F8-6004B297181D}"/>
              </a:ext>
            </a:extLst>
          </p:cNvPr>
          <p:cNvSpPr>
            <a:spLocks xmlns:a="http://schemas.openxmlformats.org/drawingml/2006/main" noGrp="1"/>
          </p:cNvSpPr>
          <p:nvPr/>
        </p:nvSpPr>
        <p:spPr>
          <a:xfrm xmlns:a="http://schemas.openxmlformats.org/drawingml/2006/main">
            <a:off x="7947025" y="5324475"/>
            <a:ext cx="99695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a:solidFill>
                  <a:srgbClr val="4B5563"/>
                </a:solidFill>
                <a:latin typeface="Arial"/>
                <a:ea typeface="Arial"/>
                <a:cs typeface="Arial"/>
              </a:defRPr>
            </a:pPr>
            <a:r>
              <a:t>1024-pt radix-4 · 26 µs per chirp</a:t>
            </a:r>
          </a:p>
        </p:txBody>
      </p:sp>
      <p:sp>
        <p:nvSpPr>
          <p:cNvPr id="140" name="">
            <a:extLst xmlns:a="http://schemas.openxmlformats.org/drawingml/2006/main">
              <a:ext uri="{FF2B5EF4-FFF2-40B4-BE49-F238E27FC236}">
                <a16:creationId xmlns:a16="http://schemas.microsoft.com/office/drawing/2014/main" id="{5C6FA0BF-91B0-44D1-B605-529143DFA4DF}"/>
              </a:ext>
            </a:extLst>
          </p:cNvPr>
          <p:cNvSpPr>
            <a:spLocks xmlns:a="http://schemas.openxmlformats.org/drawingml/2006/main" noGrp="1"/>
          </p:cNvSpPr>
          <p:nvPr/>
        </p:nvSpPr>
        <p:spPr>
          <a:xfrm xmlns:a="http://schemas.openxmlformats.org/drawingml/2006/main">
            <a:off x="2771775" y="3810000"/>
            <a:ext cx="28575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5B2A86"/>
                </a:solidFill>
                <a:latin typeface="Arial"/>
                <a:ea typeface="Arial"/>
                <a:cs typeface="Arial"/>
              </a:defRPr>
            </a:pPr>
            <a:r>
              <a:t>LO</a:t>
            </a:r>
          </a:p>
        </p:txBody>
      </p:sp>
      <p:sp>
        <p:nvSpPr>
          <p:cNvPr id="141" name="">
            <a:extLst xmlns:a="http://schemas.openxmlformats.org/drawingml/2006/main">
              <a:ext uri="{FF2B5EF4-FFF2-40B4-BE49-F238E27FC236}">
                <a16:creationId xmlns:a16="http://schemas.microsoft.com/office/drawing/2014/main" id="{9F1B149A-9AE4-4298-806D-5C673644806C}"/>
              </a:ext>
            </a:extLst>
          </p:cNvPr>
          <p:cNvSpPr>
            <a:spLocks xmlns:a="http://schemas.openxmlformats.org/drawingml/2006/main" noGrp="1"/>
          </p:cNvSpPr>
          <p:nvPr/>
        </p:nvSpPr>
        <p:spPr>
          <a:xfrm xmlns:a="http://schemas.openxmlformats.org/drawingml/2006/main">
            <a:off x="9448800" y="1581150"/>
            <a:ext cx="21336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READING PATH</a:t>
            </a:r>
          </a:p>
        </p:txBody>
      </p:sp>
      <p:sp>
        <p:nvSpPr>
          <p:cNvPr id="142" name="">
            <a:extLst xmlns:a="http://schemas.openxmlformats.org/drawingml/2006/main">
              <a:ext uri="{FF2B5EF4-FFF2-40B4-BE49-F238E27FC236}">
                <a16:creationId xmlns:a16="http://schemas.microsoft.com/office/drawing/2014/main" id="{A88442AF-B354-4A98-8DE3-25157505C9D5}"/>
              </a:ext>
            </a:extLst>
          </p:cNvPr>
          <p:cNvSpPr>
            <a:spLocks xmlns:a="http://schemas.openxmlformats.org/drawingml/2006/main" noGrp="1"/>
          </p:cNvSpPr>
          <p:nvPr/>
        </p:nvSpPr>
        <p:spPr>
          <a:xfrm xmlns:a="http://schemas.openxmlformats.org/drawingml/2006/main">
            <a:off x="9734550" y="1866900"/>
            <a:ext cx="1866900" cy="5143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050">
                <a:solidFill>
                  <a:srgbClr val="1E293B"/>
                </a:solidFill>
                <a:latin typeface="Arial"/>
                <a:ea typeface="Arial"/>
                <a:cs typeface="Arial"/>
              </a:defRPr>
            </a:pPr>
            <a:r>
              <a:t>The crystal, ramp generator, PLL and VCO synthesise the chirp.</a:t>
            </a:r>
          </a:p>
        </p:txBody>
      </p:sp>
      <p:sp>
        <p:nvSpPr>
          <p:cNvPr id="143" name="">
            <a:extLst xmlns:a="http://schemas.openxmlformats.org/drawingml/2006/main">
              <a:ext uri="{FF2B5EF4-FFF2-40B4-BE49-F238E27FC236}">
                <a16:creationId xmlns:a16="http://schemas.microsoft.com/office/drawing/2014/main" id="{2715B727-3280-4538-AD90-A869A61FACE8}"/>
              </a:ext>
            </a:extLst>
          </p:cNvPr>
          <p:cNvSpPr>
            <a:spLocks xmlns:a="http://schemas.openxmlformats.org/drawingml/2006/main" noGrp="1"/>
          </p:cNvSpPr>
          <p:nvPr/>
        </p:nvSpPr>
        <p:spPr>
          <a:xfrm xmlns:a="http://schemas.openxmlformats.org/drawingml/2006/main">
            <a:off x="9734550" y="2476500"/>
            <a:ext cx="1866900" cy="5143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050">
                <a:solidFill>
                  <a:srgbClr val="1E293B"/>
                </a:solidFill>
                <a:latin typeface="Arial"/>
                <a:ea typeface="Arial"/>
                <a:cs typeface="Arial"/>
              </a:defRPr>
            </a:pPr>
            <a:r>
              <a:t>The doubler reaches 77 GHz and the two PAs transmit.</a:t>
            </a:r>
          </a:p>
        </p:txBody>
      </p:sp>
      <p:sp>
        <p:nvSpPr>
          <p:cNvPr id="144" name="">
            <a:extLst xmlns:a="http://schemas.openxmlformats.org/drawingml/2006/main">
              <a:ext uri="{FF2B5EF4-FFF2-40B4-BE49-F238E27FC236}">
                <a16:creationId xmlns:a16="http://schemas.microsoft.com/office/drawing/2014/main" id="{36BB01C0-A9F1-4544-97A2-EFEE6482E210}"/>
              </a:ext>
            </a:extLst>
          </p:cNvPr>
          <p:cNvSpPr>
            <a:spLocks xmlns:a="http://schemas.openxmlformats.org/drawingml/2006/main" noGrp="1"/>
          </p:cNvSpPr>
          <p:nvPr/>
        </p:nvSpPr>
        <p:spPr>
          <a:xfrm xmlns:a="http://schemas.openxmlformats.org/drawingml/2006/main">
            <a:off x="9734550" y="3086100"/>
            <a:ext cx="1866900" cy="5143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050">
                <a:solidFill>
                  <a:srgbClr val="1E293B"/>
                </a:solidFill>
                <a:latin typeface="Arial"/>
                <a:ea typeface="Arial"/>
                <a:cs typeface="Arial"/>
              </a:defRPr>
            </a:pPr>
            <a:r>
              <a:t>Each of four echoes is amplified, mixed with the LO and filtered.</a:t>
            </a:r>
          </a:p>
        </p:txBody>
      </p:sp>
      <p:sp>
        <p:nvSpPr>
          <p:cNvPr id="145" name="">
            <a:extLst xmlns:a="http://schemas.openxmlformats.org/drawingml/2006/main">
              <a:ext uri="{FF2B5EF4-FFF2-40B4-BE49-F238E27FC236}">
                <a16:creationId xmlns:a16="http://schemas.microsoft.com/office/drawing/2014/main" id="{AE3D4131-C166-4F5E-9AD4-50E1CB03C332}"/>
              </a:ext>
            </a:extLst>
          </p:cNvPr>
          <p:cNvSpPr>
            <a:spLocks xmlns:a="http://schemas.openxmlformats.org/drawingml/2006/main" noGrp="1"/>
          </p:cNvSpPr>
          <p:nvPr/>
        </p:nvSpPr>
        <p:spPr>
          <a:xfrm xmlns:a="http://schemas.openxmlformats.org/drawingml/2006/main">
            <a:off x="9734550" y="3695700"/>
            <a:ext cx="1866900" cy="5143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050">
                <a:solidFill>
                  <a:srgbClr val="1E293B"/>
                </a:solidFill>
                <a:latin typeface="Arial"/>
                <a:ea typeface="Arial"/>
                <a:cs typeface="Arial"/>
              </a:defRPr>
            </a:pPr>
            <a:r>
              <a:t>The IF signals cross to the CMOS die and are digitised.</a:t>
            </a:r>
          </a:p>
        </p:txBody>
      </p:sp>
      <p:sp>
        <p:nvSpPr>
          <p:cNvPr id="146" name="">
            <a:extLst xmlns:a="http://schemas.openxmlformats.org/drawingml/2006/main">
              <a:ext uri="{FF2B5EF4-FFF2-40B4-BE49-F238E27FC236}">
                <a16:creationId xmlns:a16="http://schemas.microsoft.com/office/drawing/2014/main" id="{C67D72BF-8974-4371-BBF8-1C2AA5372D5B}"/>
              </a:ext>
            </a:extLst>
          </p:cNvPr>
          <p:cNvSpPr>
            <a:spLocks xmlns:a="http://schemas.openxmlformats.org/drawingml/2006/main" noGrp="1"/>
          </p:cNvSpPr>
          <p:nvPr/>
        </p:nvSpPr>
        <p:spPr>
          <a:xfrm xmlns:a="http://schemas.openxmlformats.org/drawingml/2006/main">
            <a:off x="9734550" y="4305300"/>
            <a:ext cx="1866900" cy="5143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050">
                <a:solidFill>
                  <a:srgbClr val="1E293B"/>
                </a:solidFill>
                <a:latin typeface="Arial"/>
                <a:ea typeface="Arial"/>
                <a:cs typeface="Arial"/>
              </a:defRPr>
            </a:pPr>
            <a:r>
              <a:t>The range-Doppler map feeds CFAR detection and angle estimation.</a:t>
            </a:r>
          </a:p>
        </p:txBody>
      </p:sp>
      <p:sp>
        <p:nvSpPr>
          <p:cNvPr id="147" name="">
            <a:extLst xmlns:a="http://schemas.openxmlformats.org/drawingml/2006/main">
              <a:ext uri="{FF2B5EF4-FFF2-40B4-BE49-F238E27FC236}">
                <a16:creationId xmlns:a16="http://schemas.microsoft.com/office/drawing/2014/main" id="{99EA12D2-3D03-4256-80F0-CF5976ADBE30}"/>
              </a:ext>
            </a:extLst>
          </p:cNvPr>
          <p:cNvSpPr>
            <a:spLocks xmlns:a="http://schemas.openxmlformats.org/drawingml/2006/main" noGrp="1"/>
          </p:cNvSpPr>
          <p:nvPr/>
        </p:nvSpPr>
        <p:spPr>
          <a:xfrm xmlns:a="http://schemas.openxmlformats.org/drawingml/2006/main">
            <a:off x="9734550" y="4914900"/>
            <a:ext cx="1866900" cy="3619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050">
                <a:solidFill>
                  <a:srgbClr val="1E293B"/>
                </a:solidFill>
                <a:latin typeface="Arial"/>
                <a:ea typeface="Arial"/>
                <a:cs typeface="Arial"/>
              </a:defRPr>
            </a:pPr>
            <a:r>
              <a:t>The target list goes to the ECU.</a:t>
            </a:r>
          </a:p>
        </p:txBody>
      </p:sp>
      <p:sp>
        <p:nvSpPr>
          <p:cNvPr id="148" name="">
            <a:extLst xmlns:a="http://schemas.openxmlformats.org/drawingml/2006/main">
              <a:ext uri="{FF2B5EF4-FFF2-40B4-BE49-F238E27FC236}">
                <a16:creationId xmlns:a16="http://schemas.microsoft.com/office/drawing/2014/main" id="{E9CCF527-C566-4FAA-BAA1-463AB374F57D}"/>
              </a:ext>
            </a:extLst>
          </p:cNvPr>
          <p:cNvSpPr>
            <a:spLocks xmlns:a="http://schemas.openxmlformats.org/drawingml/2006/main" noGrp="1"/>
          </p:cNvSpPr>
          <p:nvPr/>
        </p:nvSpPr>
        <p:spPr>
          <a:xfrm xmlns:a="http://schemas.openxmlformats.org/drawingml/2006/main">
            <a:off x="1908175" y="2314575"/>
            <a:ext cx="95250" cy="95250"/>
          </a:xfrm>
          <a:prstGeom xmlns:a="http://schemas.openxmlformats.org/drawingml/2006/main" prst="rightArrow">
            <a:avLst/>
          </a:prstGeom>
          <a:solidFill xmlns:a="http://schemas.openxmlformats.org/drawingml/2006/main">
            <a:srgbClr val="D97706"/>
          </a:solidFill>
          <a:ln xmlns:a="http://schemas.openxmlformats.org/drawingml/2006/main" w="9525">
            <a:solidFill>
              <a:srgbClr val="D97706"/>
            </a:solidFill>
            <a:prstDash val="solid"/>
          </a:ln>
        </p:spPr>
      </p:sp>
      <p:sp>
        <p:nvSpPr>
          <p:cNvPr id="149" name="">
            <a:extLst xmlns:a="http://schemas.openxmlformats.org/drawingml/2006/main">
              <a:ext uri="{FF2B5EF4-FFF2-40B4-BE49-F238E27FC236}">
                <a16:creationId xmlns:a16="http://schemas.microsoft.com/office/drawing/2014/main" id="{6F3CC5DF-5E99-4486-9344-962D91DB322B}"/>
              </a:ext>
            </a:extLst>
          </p:cNvPr>
          <p:cNvSpPr>
            <a:spLocks xmlns:a="http://schemas.openxmlformats.org/drawingml/2006/main" noGrp="1"/>
          </p:cNvSpPr>
          <p:nvPr/>
        </p:nvSpPr>
        <p:spPr>
          <a:xfrm xmlns:a="http://schemas.openxmlformats.org/drawingml/2006/main">
            <a:off x="3387725" y="2314575"/>
            <a:ext cx="95250" cy="95250"/>
          </a:xfrm>
          <a:prstGeom xmlns:a="http://schemas.openxmlformats.org/drawingml/2006/main" prst="rightArrow">
            <a:avLst/>
          </a:prstGeom>
          <a:solidFill xmlns:a="http://schemas.openxmlformats.org/drawingml/2006/main">
            <a:srgbClr val="D97706"/>
          </a:solidFill>
          <a:ln xmlns:a="http://schemas.openxmlformats.org/drawingml/2006/main" w="9525">
            <a:solidFill>
              <a:srgbClr val="D97706"/>
            </a:solidFill>
            <a:prstDash val="solid"/>
          </a:ln>
        </p:spPr>
      </p:sp>
      <p:sp>
        <p:nvSpPr>
          <p:cNvPr id="150" name="">
            <a:extLst xmlns:a="http://schemas.openxmlformats.org/drawingml/2006/main">
              <a:ext uri="{FF2B5EF4-FFF2-40B4-BE49-F238E27FC236}">
                <a16:creationId xmlns:a16="http://schemas.microsoft.com/office/drawing/2014/main" id="{661E46E2-79C3-40AE-A484-B8E2E2F16C3E}"/>
              </a:ext>
            </a:extLst>
          </p:cNvPr>
          <p:cNvSpPr>
            <a:spLocks xmlns:a="http://schemas.openxmlformats.org/drawingml/2006/main" noGrp="1"/>
          </p:cNvSpPr>
          <p:nvPr/>
        </p:nvSpPr>
        <p:spPr>
          <a:xfrm xmlns:a="http://schemas.openxmlformats.org/drawingml/2006/main">
            <a:off x="4117975" y="2657475"/>
            <a:ext cx="114300" cy="152400"/>
          </a:xfrm>
          <a:prstGeom xmlns:a="http://schemas.openxmlformats.org/drawingml/2006/main" prst="downArrow">
            <a:avLst/>
          </a:prstGeom>
          <a:solidFill xmlns:a="http://schemas.openxmlformats.org/drawingml/2006/main">
            <a:srgbClr val="D97706"/>
          </a:solidFill>
          <a:ln xmlns:a="http://schemas.openxmlformats.org/drawingml/2006/main" w="9525">
            <a:solidFill>
              <a:srgbClr val="D97706"/>
            </a:solidFill>
            <a:prstDash val="solid"/>
          </a:ln>
        </p:spPr>
      </p:sp>
      <p:sp>
        <p:nvSpPr>
          <p:cNvPr id="151" name="">
            <a:extLst xmlns:a="http://schemas.openxmlformats.org/drawingml/2006/main">
              <a:ext uri="{FF2B5EF4-FFF2-40B4-BE49-F238E27FC236}">
                <a16:creationId xmlns:a16="http://schemas.microsoft.com/office/drawing/2014/main" id="{661DE4C6-1550-49C5-9C1E-DC3564C6E061}"/>
              </a:ext>
            </a:extLst>
          </p:cNvPr>
          <p:cNvSpPr>
            <a:spLocks xmlns:a="http://schemas.openxmlformats.org/drawingml/2006/main" noGrp="1"/>
          </p:cNvSpPr>
          <p:nvPr/>
        </p:nvSpPr>
        <p:spPr>
          <a:xfrm xmlns:a="http://schemas.openxmlformats.org/drawingml/2006/main">
            <a:off x="3387725" y="3057525"/>
            <a:ext cx="95250" cy="95250"/>
          </a:xfrm>
          <a:prstGeom xmlns:a="http://schemas.openxmlformats.org/drawingml/2006/main" prst="leftArrow">
            <a:avLst/>
          </a:prstGeom>
          <a:solidFill xmlns:a="http://schemas.openxmlformats.org/drawingml/2006/main">
            <a:srgbClr val="D97706"/>
          </a:solidFill>
          <a:ln xmlns:a="http://schemas.openxmlformats.org/drawingml/2006/main" w="9525">
            <a:solidFill>
              <a:srgbClr val="D97706"/>
            </a:solidFill>
            <a:prstDash val="solid"/>
          </a:ln>
        </p:spPr>
      </p:sp>
      <p:sp>
        <p:nvSpPr>
          <p:cNvPr id="152" name="">
            <a:extLst xmlns:a="http://schemas.openxmlformats.org/drawingml/2006/main">
              <a:ext uri="{FF2B5EF4-FFF2-40B4-BE49-F238E27FC236}">
                <a16:creationId xmlns:a16="http://schemas.microsoft.com/office/drawing/2014/main" id="{31743AEA-F9E6-4E28-A2DA-0E3742693814}"/>
              </a:ext>
            </a:extLst>
          </p:cNvPr>
          <p:cNvSpPr>
            <a:spLocks xmlns:a="http://schemas.openxmlformats.org/drawingml/2006/main" noGrp="1"/>
          </p:cNvSpPr>
          <p:nvPr/>
        </p:nvSpPr>
        <p:spPr>
          <a:xfrm xmlns:a="http://schemas.openxmlformats.org/drawingml/2006/main">
            <a:off x="1908175" y="3057525"/>
            <a:ext cx="95250" cy="95250"/>
          </a:xfrm>
          <a:prstGeom xmlns:a="http://schemas.openxmlformats.org/drawingml/2006/main" prst="leftArrow">
            <a:avLst/>
          </a:prstGeom>
          <a:solidFill xmlns:a="http://schemas.openxmlformats.org/drawingml/2006/main">
            <a:srgbClr val="C0392B"/>
          </a:solidFill>
          <a:ln xmlns:a="http://schemas.openxmlformats.org/drawingml/2006/main" w="9525">
            <a:solidFill>
              <a:srgbClr val="C0392B"/>
            </a:solidFill>
            <a:prstDash val="solid"/>
          </a:ln>
        </p:spPr>
      </p:sp>
      <p:sp>
        <p:nvSpPr>
          <p:cNvPr id="153" name="">
            <a:extLst xmlns:a="http://schemas.openxmlformats.org/drawingml/2006/main">
              <a:ext uri="{FF2B5EF4-FFF2-40B4-BE49-F238E27FC236}">
                <a16:creationId xmlns:a16="http://schemas.microsoft.com/office/drawing/2014/main" id="{802E5EF9-B6EE-44CA-9CA6-686CAF9ED48B}"/>
              </a:ext>
            </a:extLst>
          </p:cNvPr>
          <p:cNvSpPr>
            <a:spLocks xmlns:a="http://schemas.openxmlformats.org/drawingml/2006/main" noGrp="1"/>
          </p:cNvSpPr>
          <p:nvPr/>
        </p:nvSpPr>
        <p:spPr>
          <a:xfrm xmlns:a="http://schemas.openxmlformats.org/drawingml/2006/main">
            <a:off x="1538288" y="458152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54" name="">
            <a:extLst xmlns:a="http://schemas.openxmlformats.org/drawingml/2006/main">
              <a:ext uri="{FF2B5EF4-FFF2-40B4-BE49-F238E27FC236}">
                <a16:creationId xmlns:a16="http://schemas.microsoft.com/office/drawing/2014/main" id="{48374695-BDA2-497D-ACE3-D3242AF7CC0B}"/>
              </a:ext>
            </a:extLst>
          </p:cNvPr>
          <p:cNvSpPr>
            <a:spLocks xmlns:a="http://schemas.openxmlformats.org/drawingml/2006/main" noGrp="1"/>
          </p:cNvSpPr>
          <p:nvPr/>
        </p:nvSpPr>
        <p:spPr>
          <a:xfrm xmlns:a="http://schemas.openxmlformats.org/drawingml/2006/main">
            <a:off x="2647950" y="458152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55" name="">
            <a:extLst xmlns:a="http://schemas.openxmlformats.org/drawingml/2006/main">
              <a:ext uri="{FF2B5EF4-FFF2-40B4-BE49-F238E27FC236}">
                <a16:creationId xmlns:a16="http://schemas.microsoft.com/office/drawing/2014/main" id="{B4BB7116-ECD5-403E-BFD3-1A0EAB4D2D53}"/>
              </a:ext>
            </a:extLst>
          </p:cNvPr>
          <p:cNvSpPr>
            <a:spLocks xmlns:a="http://schemas.openxmlformats.org/drawingml/2006/main" noGrp="1"/>
          </p:cNvSpPr>
          <p:nvPr/>
        </p:nvSpPr>
        <p:spPr>
          <a:xfrm xmlns:a="http://schemas.openxmlformats.org/drawingml/2006/main">
            <a:off x="3757613" y="4581525"/>
            <a:ext cx="95250" cy="95250"/>
          </a:xfrm>
          <a:prstGeom xmlns:a="http://schemas.openxmlformats.org/drawingml/2006/main" prst="rightArrow">
            <a:avLst/>
          </a:prstGeom>
          <a:solidFill xmlns:a="http://schemas.openxmlformats.org/drawingml/2006/main">
            <a:srgbClr val="2563EB"/>
          </a:solidFill>
          <a:ln xmlns:a="http://schemas.openxmlformats.org/drawingml/2006/main" w="9525">
            <a:solidFill>
              <a:srgbClr val="2563EB"/>
            </a:solidFill>
            <a:prstDash val="solid"/>
          </a:ln>
        </p:spPr>
      </p:sp>
      <p:sp>
        <p:nvSpPr>
          <p:cNvPr id="156" name="">
            <a:extLst xmlns:a="http://schemas.openxmlformats.org/drawingml/2006/main">
              <a:ext uri="{FF2B5EF4-FFF2-40B4-BE49-F238E27FC236}">
                <a16:creationId xmlns:a16="http://schemas.microsoft.com/office/drawing/2014/main" id="{F2FE305B-D2E4-4E63-8DDF-0F0394ECE5B5}"/>
              </a:ext>
            </a:extLst>
          </p:cNvPr>
          <p:cNvSpPr>
            <a:spLocks xmlns:a="http://schemas.openxmlformats.org/drawingml/2006/main" noGrp="1"/>
          </p:cNvSpPr>
          <p:nvPr/>
        </p:nvSpPr>
        <p:spPr>
          <a:xfrm xmlns:a="http://schemas.openxmlformats.org/drawingml/2006/main">
            <a:off x="2686050" y="3371850"/>
            <a:ext cx="19050" cy="52387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157" name="">
            <a:extLst xmlns:a="http://schemas.openxmlformats.org/drawingml/2006/main">
              <a:ext uri="{FF2B5EF4-FFF2-40B4-BE49-F238E27FC236}">
                <a16:creationId xmlns:a16="http://schemas.microsoft.com/office/drawing/2014/main" id="{FC8D1F20-1EAC-4151-A180-BB585A1C5547}"/>
              </a:ext>
            </a:extLst>
          </p:cNvPr>
          <p:cNvSpPr>
            <a:spLocks xmlns:a="http://schemas.openxmlformats.org/drawingml/2006/main" noGrp="1"/>
          </p:cNvSpPr>
          <p:nvPr/>
        </p:nvSpPr>
        <p:spPr>
          <a:xfrm xmlns:a="http://schemas.openxmlformats.org/drawingml/2006/main">
            <a:off x="2131219" y="3886200"/>
            <a:ext cx="573881" cy="19050"/>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158" name="">
            <a:extLst xmlns:a="http://schemas.openxmlformats.org/drawingml/2006/main">
              <a:ext uri="{FF2B5EF4-FFF2-40B4-BE49-F238E27FC236}">
                <a16:creationId xmlns:a16="http://schemas.microsoft.com/office/drawing/2014/main" id="{6DA4DB17-0E1D-4BCC-90C1-E82E727594C5}"/>
              </a:ext>
            </a:extLst>
          </p:cNvPr>
          <p:cNvSpPr>
            <a:spLocks xmlns:a="http://schemas.openxmlformats.org/drawingml/2006/main" noGrp="1"/>
          </p:cNvSpPr>
          <p:nvPr/>
        </p:nvSpPr>
        <p:spPr>
          <a:xfrm xmlns:a="http://schemas.openxmlformats.org/drawingml/2006/main">
            <a:off x="2083594" y="3895725"/>
            <a:ext cx="114300" cy="447675"/>
          </a:xfrm>
          <a:prstGeom xmlns:a="http://schemas.openxmlformats.org/drawingml/2006/main" prst="downArrow">
            <a:avLst/>
          </a:prstGeom>
          <a:solidFill xmlns:a="http://schemas.openxmlformats.org/drawingml/2006/main">
            <a:srgbClr val="7C3AED"/>
          </a:solidFill>
          <a:ln xmlns:a="http://schemas.openxmlformats.org/drawingml/2006/main" w="9525">
            <a:solidFill>
              <a:srgbClr val="7C3AED"/>
            </a:solidFill>
            <a:prstDash val="solid"/>
          </a:ln>
        </p:spPr>
      </p:sp>
      <p:sp>
        <p:nvSpPr>
          <p:cNvPr id="159" name="">
            <a:extLst xmlns:a="http://schemas.openxmlformats.org/drawingml/2006/main">
              <a:ext uri="{FF2B5EF4-FFF2-40B4-BE49-F238E27FC236}">
                <a16:creationId xmlns:a16="http://schemas.microsoft.com/office/drawing/2014/main" id="{2965C863-929E-47B6-949A-CFA5F1F9FC96}"/>
              </a:ext>
            </a:extLst>
          </p:cNvPr>
          <p:cNvSpPr>
            <a:spLocks xmlns:a="http://schemas.openxmlformats.org/drawingml/2006/main" noGrp="1"/>
          </p:cNvSpPr>
          <p:nvPr/>
        </p:nvSpPr>
        <p:spPr>
          <a:xfrm xmlns:a="http://schemas.openxmlformats.org/drawingml/2006/main">
            <a:off x="4857750" y="4619625"/>
            <a:ext cx="85725"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160" name="">
            <a:extLst xmlns:a="http://schemas.openxmlformats.org/drawingml/2006/main">
              <a:ext uri="{FF2B5EF4-FFF2-40B4-BE49-F238E27FC236}">
                <a16:creationId xmlns:a16="http://schemas.microsoft.com/office/drawing/2014/main" id="{F8B46222-C32E-45D5-8A62-5C364FC5659C}"/>
              </a:ext>
            </a:extLst>
          </p:cNvPr>
          <p:cNvSpPr>
            <a:spLocks xmlns:a="http://schemas.openxmlformats.org/drawingml/2006/main" noGrp="1"/>
          </p:cNvSpPr>
          <p:nvPr/>
        </p:nvSpPr>
        <p:spPr>
          <a:xfrm xmlns:a="http://schemas.openxmlformats.org/drawingml/2006/main">
            <a:off x="4933950" y="4619625"/>
            <a:ext cx="1143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161" name="">
            <a:extLst xmlns:a="http://schemas.openxmlformats.org/drawingml/2006/main">
              <a:ext uri="{FF2B5EF4-FFF2-40B4-BE49-F238E27FC236}">
                <a16:creationId xmlns:a16="http://schemas.microsoft.com/office/drawing/2014/main" id="{05E0AC1B-E526-4274-B10C-76D53054108B}"/>
              </a:ext>
            </a:extLst>
          </p:cNvPr>
          <p:cNvSpPr>
            <a:spLocks xmlns:a="http://schemas.openxmlformats.org/drawingml/2006/main" noGrp="1"/>
          </p:cNvSpPr>
          <p:nvPr/>
        </p:nvSpPr>
        <p:spPr>
          <a:xfrm xmlns:a="http://schemas.openxmlformats.org/drawingml/2006/main">
            <a:off x="5038725" y="4619625"/>
            <a:ext cx="19050" cy="828675"/>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162" name="">
            <a:extLst xmlns:a="http://schemas.openxmlformats.org/drawingml/2006/main">
              <a:ext uri="{FF2B5EF4-FFF2-40B4-BE49-F238E27FC236}">
                <a16:creationId xmlns:a16="http://schemas.microsoft.com/office/drawing/2014/main" id="{2EB80A92-D691-4905-B74E-2077E9CEC8DC}"/>
              </a:ext>
            </a:extLst>
          </p:cNvPr>
          <p:cNvSpPr>
            <a:spLocks xmlns:a="http://schemas.openxmlformats.org/drawingml/2006/main" noGrp="1"/>
          </p:cNvSpPr>
          <p:nvPr/>
        </p:nvSpPr>
        <p:spPr>
          <a:xfrm xmlns:a="http://schemas.openxmlformats.org/drawingml/2006/main">
            <a:off x="5048250" y="5372100"/>
            <a:ext cx="428625" cy="13335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163" name="">
            <a:extLst xmlns:a="http://schemas.openxmlformats.org/drawingml/2006/main">
              <a:ext uri="{FF2B5EF4-FFF2-40B4-BE49-F238E27FC236}">
                <a16:creationId xmlns:a16="http://schemas.microsoft.com/office/drawing/2014/main" id="{9D8A15E9-CCB8-447C-BD26-4E02B8F4D9C4}"/>
              </a:ext>
            </a:extLst>
          </p:cNvPr>
          <p:cNvSpPr>
            <a:spLocks xmlns:a="http://schemas.openxmlformats.org/drawingml/2006/main" noGrp="1"/>
          </p:cNvSpPr>
          <p:nvPr/>
        </p:nvSpPr>
        <p:spPr>
          <a:xfrm xmlns:a="http://schemas.openxmlformats.org/drawingml/2006/main">
            <a:off x="6588125" y="5391150"/>
            <a:ext cx="95250" cy="95250"/>
          </a:xfrm>
          <a:prstGeom xmlns:a="http://schemas.openxmlformats.org/drawingml/2006/main" prst="rightArrow">
            <a:avLst/>
          </a:prstGeom>
          <a:solidFill xmlns:a="http://schemas.openxmlformats.org/drawingml/2006/main">
            <a:srgbClr val="12855B"/>
          </a:solidFill>
          <a:ln xmlns:a="http://schemas.openxmlformats.org/drawingml/2006/main" w="9525">
            <a:solidFill>
              <a:srgbClr val="12855B"/>
            </a:solidFill>
            <a:prstDash val="solid"/>
          </a:ln>
        </p:spPr>
      </p:sp>
      <p:sp>
        <p:nvSpPr>
          <p:cNvPr id="164" name="">
            <a:extLst xmlns:a="http://schemas.openxmlformats.org/drawingml/2006/main">
              <a:ext uri="{FF2B5EF4-FFF2-40B4-BE49-F238E27FC236}">
                <a16:creationId xmlns:a16="http://schemas.microsoft.com/office/drawing/2014/main" id="{9656247A-F665-4120-87C0-E39D9FEA944E}"/>
              </a:ext>
            </a:extLst>
          </p:cNvPr>
          <p:cNvSpPr>
            <a:spLocks xmlns:a="http://schemas.openxmlformats.org/drawingml/2006/main" noGrp="1"/>
          </p:cNvSpPr>
          <p:nvPr/>
        </p:nvSpPr>
        <p:spPr>
          <a:xfrm xmlns:a="http://schemas.openxmlformats.org/drawingml/2006/main">
            <a:off x="7794625" y="5391150"/>
            <a:ext cx="95250" cy="95250"/>
          </a:xfrm>
          <a:prstGeom xmlns:a="http://schemas.openxmlformats.org/drawingml/2006/main" prst="rightArrow">
            <a:avLst/>
          </a:prstGeom>
          <a:solidFill xmlns:a="http://schemas.openxmlformats.org/drawingml/2006/main">
            <a:srgbClr val="12855B"/>
          </a:solidFill>
          <a:ln xmlns:a="http://schemas.openxmlformats.org/drawingml/2006/main" w="9525">
            <a:solidFill>
              <a:srgbClr val="12855B"/>
            </a:solidFill>
            <a:prstDash val="solid"/>
          </a:ln>
        </p:spPr>
      </p:sp>
      <p:sp>
        <p:nvSpPr>
          <p:cNvPr id="165" name="">
            <a:extLst xmlns:a="http://schemas.openxmlformats.org/drawingml/2006/main">
              <a:ext uri="{FF2B5EF4-FFF2-40B4-BE49-F238E27FC236}">
                <a16:creationId xmlns:a16="http://schemas.microsoft.com/office/drawing/2014/main" id="{8AE0D31A-0AAC-4434-8AE5-FAB6E44DB58F}"/>
              </a:ext>
            </a:extLst>
          </p:cNvPr>
          <p:cNvSpPr>
            <a:spLocks xmlns:a="http://schemas.openxmlformats.org/drawingml/2006/main" noGrp="1"/>
          </p:cNvSpPr>
          <p:nvPr/>
        </p:nvSpPr>
        <p:spPr>
          <a:xfrm xmlns:a="http://schemas.openxmlformats.org/drawingml/2006/main">
            <a:off x="8388350" y="4924425"/>
            <a:ext cx="114300" cy="152400"/>
          </a:xfrm>
          <a:prstGeom xmlns:a="http://schemas.openxmlformats.org/drawingml/2006/main" prst="upArrow">
            <a:avLst/>
          </a:prstGeom>
          <a:solidFill xmlns:a="http://schemas.openxmlformats.org/drawingml/2006/main">
            <a:srgbClr val="12855B"/>
          </a:solidFill>
          <a:ln xmlns:a="http://schemas.openxmlformats.org/drawingml/2006/main" w="9525">
            <a:solidFill>
              <a:srgbClr val="12855B"/>
            </a:solidFill>
            <a:prstDash val="solid"/>
          </a:ln>
        </p:spPr>
      </p:sp>
      <p:sp>
        <p:nvSpPr>
          <p:cNvPr id="166" name="">
            <a:extLst xmlns:a="http://schemas.openxmlformats.org/drawingml/2006/main">
              <a:ext uri="{FF2B5EF4-FFF2-40B4-BE49-F238E27FC236}">
                <a16:creationId xmlns:a16="http://schemas.microsoft.com/office/drawing/2014/main" id="{EF7523EF-B72F-43F6-B4E7-9DE4F9D22EFD}"/>
              </a:ext>
            </a:extLst>
          </p:cNvPr>
          <p:cNvSpPr>
            <a:spLocks xmlns:a="http://schemas.openxmlformats.org/drawingml/2006/main" noGrp="1"/>
          </p:cNvSpPr>
          <p:nvPr/>
        </p:nvSpPr>
        <p:spPr>
          <a:xfrm xmlns:a="http://schemas.openxmlformats.org/drawingml/2006/main">
            <a:off x="7794625" y="4581525"/>
            <a:ext cx="95250" cy="95250"/>
          </a:xfrm>
          <a:prstGeom xmlns:a="http://schemas.openxmlformats.org/drawingml/2006/main" prst="leftArrow">
            <a:avLst/>
          </a:prstGeom>
          <a:solidFill xmlns:a="http://schemas.openxmlformats.org/drawingml/2006/main">
            <a:srgbClr val="12855B"/>
          </a:solidFill>
          <a:ln xmlns:a="http://schemas.openxmlformats.org/drawingml/2006/main" w="9525">
            <a:solidFill>
              <a:srgbClr val="12855B"/>
            </a:solidFill>
            <a:prstDash val="solid"/>
          </a:ln>
        </p:spPr>
      </p:sp>
      <p:sp>
        <p:nvSpPr>
          <p:cNvPr id="167" name="">
            <a:extLst xmlns:a="http://schemas.openxmlformats.org/drawingml/2006/main">
              <a:ext uri="{FF2B5EF4-FFF2-40B4-BE49-F238E27FC236}">
                <a16:creationId xmlns:a16="http://schemas.microsoft.com/office/drawing/2014/main" id="{ACA992B8-3980-4C37-881E-C9BFC82A648F}"/>
              </a:ext>
            </a:extLst>
          </p:cNvPr>
          <p:cNvSpPr>
            <a:spLocks xmlns:a="http://schemas.openxmlformats.org/drawingml/2006/main" noGrp="1"/>
          </p:cNvSpPr>
          <p:nvPr/>
        </p:nvSpPr>
        <p:spPr>
          <a:xfrm xmlns:a="http://schemas.openxmlformats.org/drawingml/2006/main">
            <a:off x="6559550" y="3743325"/>
            <a:ext cx="152400" cy="323850"/>
          </a:xfrm>
          <a:prstGeom xmlns:a="http://schemas.openxmlformats.org/drawingml/2006/main" prst="upArrow">
            <a:avLst/>
          </a:prstGeom>
          <a:solidFill xmlns:a="http://schemas.openxmlformats.org/drawingml/2006/main">
            <a:srgbClr val="7C3AED"/>
          </a:solidFill>
          <a:ln xmlns:a="http://schemas.openxmlformats.org/drawingml/2006/main" w="9525">
            <a:solidFill>
              <a:srgbClr val="7C3AED"/>
            </a:solidFill>
            <a:prstDash val="solid"/>
          </a:ln>
        </p:spPr>
      </p:sp>
      <p:sp>
        <p:nvSpPr>
          <p:cNvPr id="168" name="">
            <a:extLst xmlns:a="http://schemas.openxmlformats.org/drawingml/2006/main">
              <a:ext uri="{FF2B5EF4-FFF2-40B4-BE49-F238E27FC236}">
                <a16:creationId xmlns:a16="http://schemas.microsoft.com/office/drawing/2014/main" id="{71A13B68-6EBB-47A3-AE74-350830A40DCE}"/>
              </a:ext>
            </a:extLst>
          </p:cNvPr>
          <p:cNvSpPr>
            <a:spLocks xmlns:a="http://schemas.openxmlformats.org/drawingml/2006/main" noGrp="1"/>
          </p:cNvSpPr>
          <p:nvPr/>
        </p:nvSpPr>
        <p:spPr>
          <a:xfrm xmlns:a="http://schemas.openxmlformats.org/drawingml/2006/main">
            <a:off x="7191375" y="2247900"/>
            <a:ext cx="95250" cy="95250"/>
          </a:xfrm>
          <a:prstGeom xmlns:a="http://schemas.openxmlformats.org/drawingml/2006/main" prst="rightArrow">
            <a:avLst/>
          </a:prstGeom>
          <a:solidFill xmlns:a="http://schemas.openxmlformats.org/drawingml/2006/main">
            <a:srgbClr val="7C3AED"/>
          </a:solidFill>
          <a:ln xmlns:a="http://schemas.openxmlformats.org/drawingml/2006/main" w="9525">
            <a:solidFill>
              <a:srgbClr val="7C3AED"/>
            </a:solidFill>
            <a:prstDash val="solid"/>
          </a:ln>
        </p:spPr>
      </p:sp>
      <p:sp>
        <p:nvSpPr>
          <p:cNvPr id="169" name="">
            <a:extLst xmlns:a="http://schemas.openxmlformats.org/drawingml/2006/main">
              <a:ext uri="{FF2B5EF4-FFF2-40B4-BE49-F238E27FC236}">
                <a16:creationId xmlns:a16="http://schemas.microsoft.com/office/drawing/2014/main" id="{52E668DB-CF9F-46AC-A13D-5E348528C001}"/>
              </a:ext>
            </a:extLst>
          </p:cNvPr>
          <p:cNvSpPr>
            <a:spLocks xmlns:a="http://schemas.openxmlformats.org/drawingml/2006/main" noGrp="1"/>
          </p:cNvSpPr>
          <p:nvPr/>
        </p:nvSpPr>
        <p:spPr>
          <a:xfrm xmlns:a="http://schemas.openxmlformats.org/drawingml/2006/main">
            <a:off x="6276975" y="2524125"/>
            <a:ext cx="114300" cy="114300"/>
          </a:xfrm>
          <a:prstGeom xmlns:a="http://schemas.openxmlformats.org/drawingml/2006/main" prst="downArrow">
            <a:avLst/>
          </a:prstGeom>
          <a:solidFill xmlns:a="http://schemas.openxmlformats.org/drawingml/2006/main">
            <a:srgbClr val="7C3AED"/>
          </a:solidFill>
          <a:ln xmlns:a="http://schemas.openxmlformats.org/drawingml/2006/main" w="9525">
            <a:solidFill>
              <a:srgbClr val="7C3AED"/>
            </a:solidFill>
            <a:prstDash val="solid"/>
          </a:ln>
        </p:spPr>
      </p:sp>
      <p:sp>
        <p:nvSpPr>
          <p:cNvPr id="170" name="">
            <a:extLst xmlns:a="http://schemas.openxmlformats.org/drawingml/2006/main">
              <a:ext uri="{FF2B5EF4-FFF2-40B4-BE49-F238E27FC236}">
                <a16:creationId xmlns:a16="http://schemas.microsoft.com/office/drawing/2014/main" id="{C55DAB6D-7D8D-433A-9ECC-75F7DD007416}"/>
              </a:ext>
            </a:extLst>
          </p:cNvPr>
          <p:cNvSpPr>
            <a:spLocks xmlns:a="http://schemas.openxmlformats.org/drawingml/2006/main" noGrp="1"/>
          </p:cNvSpPr>
          <p:nvPr/>
        </p:nvSpPr>
        <p:spPr>
          <a:xfrm xmlns:a="http://schemas.openxmlformats.org/drawingml/2006/main">
            <a:off x="7181850" y="3095625"/>
            <a:ext cx="114300" cy="114300"/>
          </a:xfrm>
          <a:prstGeom xmlns:a="http://schemas.openxmlformats.org/drawingml/2006/main" prst="downArrow">
            <a:avLst/>
          </a:prstGeom>
          <a:solidFill xmlns:a="http://schemas.openxmlformats.org/drawingml/2006/main">
            <a:srgbClr val="0A1628"/>
          </a:solidFill>
          <a:ln xmlns:a="http://schemas.openxmlformats.org/drawingml/2006/main" w="9525">
            <a:solidFill>
              <a:srgbClr val="0A1628"/>
            </a:solidFill>
            <a:prstDash val="solid"/>
          </a:ln>
        </p:spPr>
      </p:sp>
      <p:sp>
        <p:nvSpPr>
          <p:cNvPr id="171" name="">
            <a:extLst xmlns:a="http://schemas.openxmlformats.org/drawingml/2006/main">
              <a:ext uri="{FF2B5EF4-FFF2-40B4-BE49-F238E27FC236}">
                <a16:creationId xmlns:a16="http://schemas.microsoft.com/office/drawing/2014/main" id="{F21534C5-C824-438A-ADF3-ABBEFA181851}"/>
              </a:ext>
            </a:extLst>
          </p:cNvPr>
          <p:cNvSpPr>
            <a:spLocks xmlns:a="http://schemas.openxmlformats.org/drawingml/2006/main" noGrp="1"/>
          </p:cNvSpPr>
          <p:nvPr/>
        </p:nvSpPr>
        <p:spPr>
          <a:xfrm xmlns:a="http://schemas.openxmlformats.org/drawingml/2006/main">
            <a:off x="4289425" y="2638425"/>
            <a:ext cx="190500" cy="1905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2" name="">
            <a:extLst xmlns:a="http://schemas.openxmlformats.org/drawingml/2006/main">
              <a:ext uri="{FF2B5EF4-FFF2-40B4-BE49-F238E27FC236}">
                <a16:creationId xmlns:a16="http://schemas.microsoft.com/office/drawing/2014/main" id="{2A2C854C-8851-469C-974C-EE22FD5F71F6}"/>
              </a:ext>
            </a:extLst>
          </p:cNvPr>
          <p:cNvSpPr>
            <a:spLocks xmlns:a="http://schemas.openxmlformats.org/drawingml/2006/main" noGrp="1"/>
          </p:cNvSpPr>
          <p:nvPr/>
        </p:nvSpPr>
        <p:spPr>
          <a:xfrm xmlns:a="http://schemas.openxmlformats.org/drawingml/2006/main">
            <a:off x="4289425" y="2657475"/>
            <a:ext cx="1905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1</a:t>
            </a:r>
          </a:p>
        </p:txBody>
      </p:sp>
      <p:sp>
        <p:nvSpPr>
          <p:cNvPr id="173" name="">
            <a:extLst xmlns:a="http://schemas.openxmlformats.org/drawingml/2006/main">
              <a:ext uri="{FF2B5EF4-FFF2-40B4-BE49-F238E27FC236}">
                <a16:creationId xmlns:a16="http://schemas.microsoft.com/office/drawing/2014/main" id="{6055B946-C2D9-4E0F-9C48-BFD3F34EB558}"/>
              </a:ext>
            </a:extLst>
          </p:cNvPr>
          <p:cNvSpPr>
            <a:spLocks xmlns:a="http://schemas.openxmlformats.org/drawingml/2006/main" noGrp="1"/>
          </p:cNvSpPr>
          <p:nvPr/>
        </p:nvSpPr>
        <p:spPr>
          <a:xfrm xmlns:a="http://schemas.openxmlformats.org/drawingml/2006/main">
            <a:off x="1120775" y="2638425"/>
            <a:ext cx="190500" cy="1905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4" name="">
            <a:extLst xmlns:a="http://schemas.openxmlformats.org/drawingml/2006/main">
              <a:ext uri="{FF2B5EF4-FFF2-40B4-BE49-F238E27FC236}">
                <a16:creationId xmlns:a16="http://schemas.microsoft.com/office/drawing/2014/main" id="{299E0F87-B981-49C7-9E75-A01A37058163}"/>
              </a:ext>
            </a:extLst>
          </p:cNvPr>
          <p:cNvSpPr>
            <a:spLocks xmlns:a="http://schemas.openxmlformats.org/drawingml/2006/main" noGrp="1"/>
          </p:cNvSpPr>
          <p:nvPr/>
        </p:nvSpPr>
        <p:spPr>
          <a:xfrm xmlns:a="http://schemas.openxmlformats.org/drawingml/2006/main">
            <a:off x="1120775" y="2657475"/>
            <a:ext cx="1905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2</a:t>
            </a:r>
          </a:p>
        </p:txBody>
      </p:sp>
      <p:sp>
        <p:nvSpPr>
          <p:cNvPr id="175" name="">
            <a:extLst xmlns:a="http://schemas.openxmlformats.org/drawingml/2006/main">
              <a:ext uri="{FF2B5EF4-FFF2-40B4-BE49-F238E27FC236}">
                <a16:creationId xmlns:a16="http://schemas.microsoft.com/office/drawing/2014/main" id="{E54A4DFF-1502-4D56-9F65-9E808075EBCB}"/>
              </a:ext>
            </a:extLst>
          </p:cNvPr>
          <p:cNvSpPr>
            <a:spLocks xmlns:a="http://schemas.openxmlformats.org/drawingml/2006/main" noGrp="1"/>
          </p:cNvSpPr>
          <p:nvPr/>
        </p:nvSpPr>
        <p:spPr>
          <a:xfrm xmlns:a="http://schemas.openxmlformats.org/drawingml/2006/main">
            <a:off x="935831" y="3810000"/>
            <a:ext cx="190500" cy="1905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6" name="">
            <a:extLst xmlns:a="http://schemas.openxmlformats.org/drawingml/2006/main">
              <a:ext uri="{FF2B5EF4-FFF2-40B4-BE49-F238E27FC236}">
                <a16:creationId xmlns:a16="http://schemas.microsoft.com/office/drawing/2014/main" id="{1F645F35-1199-4D45-9CF7-0724ABBE6138}"/>
              </a:ext>
            </a:extLst>
          </p:cNvPr>
          <p:cNvSpPr>
            <a:spLocks xmlns:a="http://schemas.openxmlformats.org/drawingml/2006/main" noGrp="1"/>
          </p:cNvSpPr>
          <p:nvPr/>
        </p:nvSpPr>
        <p:spPr>
          <a:xfrm xmlns:a="http://schemas.openxmlformats.org/drawingml/2006/main">
            <a:off x="935831" y="3829050"/>
            <a:ext cx="1905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3</a:t>
            </a:r>
          </a:p>
        </p:txBody>
      </p:sp>
      <p:sp>
        <p:nvSpPr>
          <p:cNvPr id="177" name="">
            <a:extLst xmlns:a="http://schemas.openxmlformats.org/drawingml/2006/main">
              <a:ext uri="{FF2B5EF4-FFF2-40B4-BE49-F238E27FC236}">
                <a16:creationId xmlns:a16="http://schemas.microsoft.com/office/drawing/2014/main" id="{867AB685-F54E-4422-852F-F8F7A2F1E854}"/>
              </a:ext>
            </a:extLst>
          </p:cNvPr>
          <p:cNvSpPr>
            <a:spLocks xmlns:a="http://schemas.openxmlformats.org/drawingml/2006/main" noGrp="1"/>
          </p:cNvSpPr>
          <p:nvPr/>
        </p:nvSpPr>
        <p:spPr>
          <a:xfrm xmlns:a="http://schemas.openxmlformats.org/drawingml/2006/main">
            <a:off x="5076825" y="4343400"/>
            <a:ext cx="190500" cy="1905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8" name="">
            <a:extLst xmlns:a="http://schemas.openxmlformats.org/drawingml/2006/main">
              <a:ext uri="{FF2B5EF4-FFF2-40B4-BE49-F238E27FC236}">
                <a16:creationId xmlns:a16="http://schemas.microsoft.com/office/drawing/2014/main" id="{A28A5199-54CA-4D5B-8B1F-D756D2F3C1BB}"/>
              </a:ext>
            </a:extLst>
          </p:cNvPr>
          <p:cNvSpPr>
            <a:spLocks xmlns:a="http://schemas.openxmlformats.org/drawingml/2006/main" noGrp="1"/>
          </p:cNvSpPr>
          <p:nvPr/>
        </p:nvSpPr>
        <p:spPr>
          <a:xfrm xmlns:a="http://schemas.openxmlformats.org/drawingml/2006/main">
            <a:off x="5076825" y="4362450"/>
            <a:ext cx="1905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4</a:t>
            </a:r>
          </a:p>
        </p:txBody>
      </p:sp>
      <p:sp>
        <p:nvSpPr>
          <p:cNvPr id="179" name="">
            <a:extLst xmlns:a="http://schemas.openxmlformats.org/drawingml/2006/main">
              <a:ext uri="{FF2B5EF4-FFF2-40B4-BE49-F238E27FC236}">
                <a16:creationId xmlns:a16="http://schemas.microsoft.com/office/drawing/2014/main" id="{17181D1B-0CAA-444A-87ED-8DDC3230485E}"/>
              </a:ext>
            </a:extLst>
          </p:cNvPr>
          <p:cNvSpPr>
            <a:spLocks xmlns:a="http://schemas.openxmlformats.org/drawingml/2006/main" noGrp="1"/>
          </p:cNvSpPr>
          <p:nvPr/>
        </p:nvSpPr>
        <p:spPr>
          <a:xfrm xmlns:a="http://schemas.openxmlformats.org/drawingml/2006/main">
            <a:off x="6788150" y="3810000"/>
            <a:ext cx="190500" cy="1905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0" name="">
            <a:extLst xmlns:a="http://schemas.openxmlformats.org/drawingml/2006/main">
              <a:ext uri="{FF2B5EF4-FFF2-40B4-BE49-F238E27FC236}">
                <a16:creationId xmlns:a16="http://schemas.microsoft.com/office/drawing/2014/main" id="{5E3AEA9D-DB87-4A08-96EA-A224A129117C}"/>
              </a:ext>
            </a:extLst>
          </p:cNvPr>
          <p:cNvSpPr>
            <a:spLocks xmlns:a="http://schemas.openxmlformats.org/drawingml/2006/main" noGrp="1"/>
          </p:cNvSpPr>
          <p:nvPr/>
        </p:nvSpPr>
        <p:spPr>
          <a:xfrm xmlns:a="http://schemas.openxmlformats.org/drawingml/2006/main">
            <a:off x="6788150" y="3829050"/>
            <a:ext cx="1905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5</a:t>
            </a:r>
          </a:p>
        </p:txBody>
      </p:sp>
      <p:sp>
        <p:nvSpPr>
          <p:cNvPr id="181" name="">
            <a:extLst xmlns:a="http://schemas.openxmlformats.org/drawingml/2006/main">
              <a:ext uri="{FF2B5EF4-FFF2-40B4-BE49-F238E27FC236}">
                <a16:creationId xmlns:a16="http://schemas.microsoft.com/office/drawing/2014/main" id="{02A5ED7C-49DF-4857-9B70-9B878673B299}"/>
              </a:ext>
            </a:extLst>
          </p:cNvPr>
          <p:cNvSpPr>
            <a:spLocks xmlns:a="http://schemas.openxmlformats.org/drawingml/2006/main" noGrp="1"/>
          </p:cNvSpPr>
          <p:nvPr/>
        </p:nvSpPr>
        <p:spPr>
          <a:xfrm xmlns:a="http://schemas.openxmlformats.org/drawingml/2006/main">
            <a:off x="7372350" y="3067050"/>
            <a:ext cx="171450" cy="1714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2" name="">
            <a:extLst xmlns:a="http://schemas.openxmlformats.org/drawingml/2006/main">
              <a:ext uri="{FF2B5EF4-FFF2-40B4-BE49-F238E27FC236}">
                <a16:creationId xmlns:a16="http://schemas.microsoft.com/office/drawing/2014/main" id="{067A5DE9-F740-4F54-A306-5602952886A0}"/>
              </a:ext>
            </a:extLst>
          </p:cNvPr>
          <p:cNvSpPr>
            <a:spLocks xmlns:a="http://schemas.openxmlformats.org/drawingml/2006/main" noGrp="1"/>
          </p:cNvSpPr>
          <p:nvPr/>
        </p:nvSpPr>
        <p:spPr>
          <a:xfrm xmlns:a="http://schemas.openxmlformats.org/drawingml/2006/main">
            <a:off x="7372350" y="3076575"/>
            <a:ext cx="1714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6</a:t>
            </a:r>
          </a:p>
        </p:txBody>
      </p:sp>
      <p:sp>
        <p:nvSpPr>
          <p:cNvPr id="183" name="">
            <a:extLst xmlns:a="http://schemas.openxmlformats.org/drawingml/2006/main">
              <a:ext uri="{FF2B5EF4-FFF2-40B4-BE49-F238E27FC236}">
                <a16:creationId xmlns:a16="http://schemas.microsoft.com/office/drawing/2014/main" id="{36BD7104-87AC-4926-AB35-326CB8794425}"/>
              </a:ext>
            </a:extLst>
          </p:cNvPr>
          <p:cNvSpPr>
            <a:spLocks xmlns:a="http://schemas.openxmlformats.org/drawingml/2006/main" noGrp="1"/>
          </p:cNvSpPr>
          <p:nvPr/>
        </p:nvSpPr>
        <p:spPr>
          <a:xfrm xmlns:a="http://schemas.openxmlformats.org/drawingml/2006/main">
            <a:off x="9429750" y="18478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4" name="">
            <a:extLst xmlns:a="http://schemas.openxmlformats.org/drawingml/2006/main">
              <a:ext uri="{FF2B5EF4-FFF2-40B4-BE49-F238E27FC236}">
                <a16:creationId xmlns:a16="http://schemas.microsoft.com/office/drawing/2014/main" id="{74CD556C-482D-4A09-9093-D86888228943}"/>
              </a:ext>
            </a:extLst>
          </p:cNvPr>
          <p:cNvSpPr>
            <a:spLocks xmlns:a="http://schemas.openxmlformats.org/drawingml/2006/main" noGrp="1"/>
          </p:cNvSpPr>
          <p:nvPr/>
        </p:nvSpPr>
        <p:spPr>
          <a:xfrm xmlns:a="http://schemas.openxmlformats.org/drawingml/2006/main">
            <a:off x="9429750" y="18764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1</a:t>
            </a:r>
          </a:p>
        </p:txBody>
      </p:sp>
      <p:sp>
        <p:nvSpPr>
          <p:cNvPr id="185" name="">
            <a:extLst xmlns:a="http://schemas.openxmlformats.org/drawingml/2006/main">
              <a:ext uri="{FF2B5EF4-FFF2-40B4-BE49-F238E27FC236}">
                <a16:creationId xmlns:a16="http://schemas.microsoft.com/office/drawing/2014/main" id="{892A629B-5995-47C2-97CB-62C325EFD713}"/>
              </a:ext>
            </a:extLst>
          </p:cNvPr>
          <p:cNvSpPr>
            <a:spLocks xmlns:a="http://schemas.openxmlformats.org/drawingml/2006/main" noGrp="1"/>
          </p:cNvSpPr>
          <p:nvPr/>
        </p:nvSpPr>
        <p:spPr>
          <a:xfrm xmlns:a="http://schemas.openxmlformats.org/drawingml/2006/main">
            <a:off x="9429750" y="24574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6" name="">
            <a:extLst xmlns:a="http://schemas.openxmlformats.org/drawingml/2006/main">
              <a:ext uri="{FF2B5EF4-FFF2-40B4-BE49-F238E27FC236}">
                <a16:creationId xmlns:a16="http://schemas.microsoft.com/office/drawing/2014/main" id="{46B54E2C-A4FB-4251-AABD-1DF91EC18231}"/>
              </a:ext>
            </a:extLst>
          </p:cNvPr>
          <p:cNvSpPr>
            <a:spLocks xmlns:a="http://schemas.openxmlformats.org/drawingml/2006/main" noGrp="1"/>
          </p:cNvSpPr>
          <p:nvPr/>
        </p:nvSpPr>
        <p:spPr>
          <a:xfrm xmlns:a="http://schemas.openxmlformats.org/drawingml/2006/main">
            <a:off x="9429750" y="24860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2</a:t>
            </a:r>
          </a:p>
        </p:txBody>
      </p:sp>
      <p:sp>
        <p:nvSpPr>
          <p:cNvPr id="187" name="">
            <a:extLst xmlns:a="http://schemas.openxmlformats.org/drawingml/2006/main">
              <a:ext uri="{FF2B5EF4-FFF2-40B4-BE49-F238E27FC236}">
                <a16:creationId xmlns:a16="http://schemas.microsoft.com/office/drawing/2014/main" id="{C18B6060-B2CC-44B4-A763-556BA2B2C3A0}"/>
              </a:ext>
            </a:extLst>
          </p:cNvPr>
          <p:cNvSpPr>
            <a:spLocks xmlns:a="http://schemas.openxmlformats.org/drawingml/2006/main" noGrp="1"/>
          </p:cNvSpPr>
          <p:nvPr/>
        </p:nvSpPr>
        <p:spPr>
          <a:xfrm xmlns:a="http://schemas.openxmlformats.org/drawingml/2006/main">
            <a:off x="9429750" y="30670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8" name="">
            <a:extLst xmlns:a="http://schemas.openxmlformats.org/drawingml/2006/main">
              <a:ext uri="{FF2B5EF4-FFF2-40B4-BE49-F238E27FC236}">
                <a16:creationId xmlns:a16="http://schemas.microsoft.com/office/drawing/2014/main" id="{EDB865B1-3D63-4F98-B34A-8984E0D5C240}"/>
              </a:ext>
            </a:extLst>
          </p:cNvPr>
          <p:cNvSpPr>
            <a:spLocks xmlns:a="http://schemas.openxmlformats.org/drawingml/2006/main" noGrp="1"/>
          </p:cNvSpPr>
          <p:nvPr/>
        </p:nvSpPr>
        <p:spPr>
          <a:xfrm xmlns:a="http://schemas.openxmlformats.org/drawingml/2006/main">
            <a:off x="9429750" y="30956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3</a:t>
            </a:r>
          </a:p>
        </p:txBody>
      </p:sp>
      <p:sp>
        <p:nvSpPr>
          <p:cNvPr id="189" name="">
            <a:extLst xmlns:a="http://schemas.openxmlformats.org/drawingml/2006/main">
              <a:ext uri="{FF2B5EF4-FFF2-40B4-BE49-F238E27FC236}">
                <a16:creationId xmlns:a16="http://schemas.microsoft.com/office/drawing/2014/main" id="{43C024F3-C604-4820-98FC-3E4905A3E759}"/>
              </a:ext>
            </a:extLst>
          </p:cNvPr>
          <p:cNvSpPr>
            <a:spLocks xmlns:a="http://schemas.openxmlformats.org/drawingml/2006/main" noGrp="1"/>
          </p:cNvSpPr>
          <p:nvPr/>
        </p:nvSpPr>
        <p:spPr>
          <a:xfrm xmlns:a="http://schemas.openxmlformats.org/drawingml/2006/main">
            <a:off x="9429750" y="36766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90" name="">
            <a:extLst xmlns:a="http://schemas.openxmlformats.org/drawingml/2006/main">
              <a:ext uri="{FF2B5EF4-FFF2-40B4-BE49-F238E27FC236}">
                <a16:creationId xmlns:a16="http://schemas.microsoft.com/office/drawing/2014/main" id="{96DE3A61-CB5C-4279-BE84-DD463ECBDE83}"/>
              </a:ext>
            </a:extLst>
          </p:cNvPr>
          <p:cNvSpPr>
            <a:spLocks xmlns:a="http://schemas.openxmlformats.org/drawingml/2006/main" noGrp="1"/>
          </p:cNvSpPr>
          <p:nvPr/>
        </p:nvSpPr>
        <p:spPr>
          <a:xfrm xmlns:a="http://schemas.openxmlformats.org/drawingml/2006/main">
            <a:off x="9429750" y="37052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4</a:t>
            </a:r>
          </a:p>
        </p:txBody>
      </p:sp>
      <p:sp>
        <p:nvSpPr>
          <p:cNvPr id="191" name="">
            <a:extLst xmlns:a="http://schemas.openxmlformats.org/drawingml/2006/main">
              <a:ext uri="{FF2B5EF4-FFF2-40B4-BE49-F238E27FC236}">
                <a16:creationId xmlns:a16="http://schemas.microsoft.com/office/drawing/2014/main" id="{137BF3E8-838D-41DB-A47F-B56ACA1EB86F}"/>
              </a:ext>
            </a:extLst>
          </p:cNvPr>
          <p:cNvSpPr>
            <a:spLocks xmlns:a="http://schemas.openxmlformats.org/drawingml/2006/main" noGrp="1"/>
          </p:cNvSpPr>
          <p:nvPr/>
        </p:nvSpPr>
        <p:spPr>
          <a:xfrm xmlns:a="http://schemas.openxmlformats.org/drawingml/2006/main">
            <a:off x="9429750" y="42862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92" name="">
            <a:extLst xmlns:a="http://schemas.openxmlformats.org/drawingml/2006/main">
              <a:ext uri="{FF2B5EF4-FFF2-40B4-BE49-F238E27FC236}">
                <a16:creationId xmlns:a16="http://schemas.microsoft.com/office/drawing/2014/main" id="{BE1220C2-AD0A-49A2-8C00-DEDC89152049}"/>
              </a:ext>
            </a:extLst>
          </p:cNvPr>
          <p:cNvSpPr>
            <a:spLocks xmlns:a="http://schemas.openxmlformats.org/drawingml/2006/main" noGrp="1"/>
          </p:cNvSpPr>
          <p:nvPr/>
        </p:nvSpPr>
        <p:spPr>
          <a:xfrm xmlns:a="http://schemas.openxmlformats.org/drawingml/2006/main">
            <a:off x="9429750" y="43148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5</a:t>
            </a:r>
          </a:p>
        </p:txBody>
      </p:sp>
      <p:sp>
        <p:nvSpPr>
          <p:cNvPr id="193" name="">
            <a:extLst xmlns:a="http://schemas.openxmlformats.org/drawingml/2006/main">
              <a:ext uri="{FF2B5EF4-FFF2-40B4-BE49-F238E27FC236}">
                <a16:creationId xmlns:a16="http://schemas.microsoft.com/office/drawing/2014/main" id="{3D566AA7-F3E7-44E0-B91C-11A3E73F67CA}"/>
              </a:ext>
            </a:extLst>
          </p:cNvPr>
          <p:cNvSpPr>
            <a:spLocks xmlns:a="http://schemas.openxmlformats.org/drawingml/2006/main" noGrp="1"/>
          </p:cNvSpPr>
          <p:nvPr/>
        </p:nvSpPr>
        <p:spPr>
          <a:xfrm xmlns:a="http://schemas.openxmlformats.org/drawingml/2006/main">
            <a:off x="9429750" y="4895850"/>
            <a:ext cx="209550" cy="2095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94" name="">
            <a:extLst xmlns:a="http://schemas.openxmlformats.org/drawingml/2006/main">
              <a:ext uri="{FF2B5EF4-FFF2-40B4-BE49-F238E27FC236}">
                <a16:creationId xmlns:a16="http://schemas.microsoft.com/office/drawing/2014/main" id="{BD414714-2911-4FDE-967A-0A22A8D442A1}"/>
              </a:ext>
            </a:extLst>
          </p:cNvPr>
          <p:cNvSpPr>
            <a:spLocks xmlns:a="http://schemas.openxmlformats.org/drawingml/2006/main" noGrp="1"/>
          </p:cNvSpPr>
          <p:nvPr/>
        </p:nvSpPr>
        <p:spPr>
          <a:xfrm xmlns:a="http://schemas.openxmlformats.org/drawingml/2006/main">
            <a:off x="9429750" y="4924425"/>
            <a:ext cx="2095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FFFFFF"/>
                </a:solidFill>
                <a:latin typeface="Arial"/>
                <a:ea typeface="Arial"/>
                <a:cs typeface="Arial"/>
              </a:defRPr>
            </a:pPr>
            <a:r>
              <a:t>6</a:t>
            </a:r>
          </a:p>
        </p:txBody>
      </p:sp>
      <p:sp>
        <p:nvSpPr>
          <p:cNvPr id="195" name="">
            <a:extLst xmlns:a="http://schemas.openxmlformats.org/drawingml/2006/main">
              <a:ext uri="{FF2B5EF4-FFF2-40B4-BE49-F238E27FC236}">
                <a16:creationId xmlns:a16="http://schemas.microsoft.com/office/drawing/2014/main" id="{432735B6-0233-4A3C-8DB4-9C5289D74D7A}"/>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Redrawn from Technical Annex v3, sheet 8. Converter placement and ECU interfaces follow the product specification. All values are design targets.</a:t>
            </a:r>
          </a:p>
        </p:txBody>
      </p:sp>
    </p:spTree>
    <p:extLst>
      <p:ext uri="{BB962C8B-B14F-4D97-AF65-F5344CB8AC3E}">
        <p14:creationId xmlns:p14="http://schemas.microsoft.com/office/powerpoint/2010/main" val="233380997"/>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858652CD-D8C9-4579-BE50-5C938249EF5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2705385-6E54-457E-AFFA-987C15610E85}"/>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04 · COMPONENTS</a:t>
            </a:r>
          </a:p>
        </p:txBody>
      </p:sp>
      <p:sp>
        <p:nvSpPr>
          <p:cNvPr id="3" name="">
            <a:extLst xmlns:a="http://schemas.openxmlformats.org/drawingml/2006/main">
              <a:ext uri="{FF2B5EF4-FFF2-40B4-BE49-F238E27FC236}">
                <a16:creationId xmlns:a16="http://schemas.microsoft.com/office/drawing/2014/main" id="{B1E3C26D-BB16-4A8A-AF14-D24AA0693972}"/>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block groups turn one chirp into targets</a:t>
            </a:r>
          </a:p>
        </p:txBody>
      </p:sp>
      <p:sp>
        <p:nvSpPr>
          <p:cNvPr id="4" name="">
            <a:extLst xmlns:a="http://schemas.openxmlformats.org/drawingml/2006/main">
              <a:ext uri="{FF2B5EF4-FFF2-40B4-BE49-F238E27FC236}">
                <a16:creationId xmlns:a16="http://schemas.microsoft.com/office/drawing/2014/main" id="{A341A87B-9A82-4DCB-A9ED-86059AC63837}"/>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product specification's four block groups: two on the SiGe die, two on the CMOS die.</a:t>
            </a:r>
          </a:p>
        </p:txBody>
      </p:sp>
      <p:sp>
        <p:nvSpPr>
          <p:cNvPr id="5" name="">
            <a:extLst xmlns:a="http://schemas.openxmlformats.org/drawingml/2006/main">
              <a:ext uri="{FF2B5EF4-FFF2-40B4-BE49-F238E27FC236}">
                <a16:creationId xmlns:a16="http://schemas.microsoft.com/office/drawing/2014/main" id="{2B0B1E52-BD7A-4500-8931-FC7D1132AB9D}"/>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3B40814-7D76-48B5-B1BF-401D5D3174FA}"/>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19D8F84-8E4D-428F-B7BD-A1F801170255}"/>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A9C82581-ED9F-4FC2-AC1A-3C916F8A7CF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05</a:t>
            </a:r>
          </a:p>
        </p:txBody>
      </p:sp>
      <p:sp>
        <p:nvSpPr>
          <p:cNvPr id="9" name="">
            <a:extLst xmlns:a="http://schemas.openxmlformats.org/drawingml/2006/main">
              <a:ext uri="{FF2B5EF4-FFF2-40B4-BE49-F238E27FC236}">
                <a16:creationId xmlns:a16="http://schemas.microsoft.com/office/drawing/2014/main" id="{FD3039BA-1282-42BF-A3A2-C73913F2939E}"/>
              </a:ext>
            </a:extLst>
          </p:cNvPr>
          <p:cNvSpPr>
            <a:spLocks xmlns:a="http://schemas.openxmlformats.org/drawingml/2006/main" noGrp="1"/>
          </p:cNvSpPr>
          <p:nvPr/>
        </p:nvSpPr>
        <p:spPr>
          <a:xfrm xmlns:a="http://schemas.openxmlformats.org/drawingml/2006/main">
            <a:off x="457200" y="1619250"/>
            <a:ext cx="5524500" cy="1914525"/>
          </a:xfrm>
          <a:prstGeom xmlns:a="http://schemas.openxmlformats.org/drawingml/2006/main" prst="roundRect">
            <a:avLst>
              <a:gd name="adj" fmla="val 3980"/>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B5ACBA4E-9A36-4F8E-9B77-64B572B990D7}"/>
              </a:ext>
            </a:extLst>
          </p:cNvPr>
          <p:cNvSpPr>
            <a:spLocks xmlns:a="http://schemas.openxmlformats.org/drawingml/2006/main" noGrp="1"/>
          </p:cNvSpPr>
          <p:nvPr/>
        </p:nvSpPr>
        <p:spPr>
          <a:xfrm xmlns:a="http://schemas.openxmlformats.org/drawingml/2006/main">
            <a:off x="457200" y="1619250"/>
            <a:ext cx="57150" cy="191452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9EF8DDF7-BDE9-4951-8EDA-87DF6C1E7163}"/>
              </a:ext>
            </a:extLst>
          </p:cNvPr>
          <p:cNvSpPr>
            <a:spLocks xmlns:a="http://schemas.openxmlformats.org/drawingml/2006/main" noGrp="1"/>
          </p:cNvSpPr>
          <p:nvPr/>
        </p:nvSpPr>
        <p:spPr>
          <a:xfrm xmlns:a="http://schemas.openxmlformats.org/drawingml/2006/main">
            <a:off x="685800" y="1790700"/>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8A4B08"/>
                </a:solidFill>
                <a:latin typeface="Arial"/>
                <a:ea typeface="Arial"/>
                <a:cs typeface="Arial"/>
              </a:defRPr>
            </a:pPr>
            <a:r>
              <a:t>SiGe die: transmit</a:t>
            </a:r>
          </a:p>
        </p:txBody>
      </p:sp>
      <p:sp>
        <p:nvSpPr>
          <p:cNvPr id="12" name="">
            <a:extLst xmlns:a="http://schemas.openxmlformats.org/drawingml/2006/main">
              <a:ext uri="{FF2B5EF4-FFF2-40B4-BE49-F238E27FC236}">
                <a16:creationId xmlns:a16="http://schemas.microsoft.com/office/drawing/2014/main" id="{D80538A2-D434-40E8-8D07-6370D6844AC0}"/>
              </a:ext>
            </a:extLst>
          </p:cNvPr>
          <p:cNvSpPr>
            <a:spLocks xmlns:a="http://schemas.openxmlformats.org/drawingml/2006/main" noGrp="1"/>
          </p:cNvSpPr>
          <p:nvPr/>
        </p:nvSpPr>
        <p:spPr>
          <a:xfrm xmlns:a="http://schemas.openxmlformats.org/drawingml/2006/main">
            <a:off x="685800" y="2114550"/>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Makes a chirp that sweeps 4 GHz on a linear, low-noise ramp.</a:t>
            </a:r>
          </a:p>
        </p:txBody>
      </p:sp>
      <p:sp>
        <p:nvSpPr>
          <p:cNvPr id="13" name="">
            <a:extLst xmlns:a="http://schemas.openxmlformats.org/drawingml/2006/main">
              <a:ext uri="{FF2B5EF4-FFF2-40B4-BE49-F238E27FC236}">
                <a16:creationId xmlns:a16="http://schemas.microsoft.com/office/drawing/2014/main" id="{A178209F-AB72-42C4-AFB8-607634BEE723}"/>
              </a:ext>
            </a:extLst>
          </p:cNvPr>
          <p:cNvSpPr>
            <a:spLocks xmlns:a="http://schemas.openxmlformats.org/drawingml/2006/main" noGrp="1"/>
          </p:cNvSpPr>
          <p:nvPr/>
        </p:nvSpPr>
        <p:spPr>
          <a:xfrm xmlns:a="http://schemas.openxmlformats.org/drawingml/2006/main">
            <a:off x="685800" y="2619375"/>
            <a:ext cx="5067300" cy="762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40 MHz crystal and ramp generator (sawtooth or triangle); fractional-N PLL with 1 MHz loop bandwidth; 38.5 GHz SiGe HBT VCO; doubler to 77 GHz; two 13 dBm power amplifiers.</a:t>
            </a:r>
          </a:p>
        </p:txBody>
      </p:sp>
      <p:sp>
        <p:nvSpPr>
          <p:cNvPr id="14" name="">
            <a:extLst xmlns:a="http://schemas.openxmlformats.org/drawingml/2006/main">
              <a:ext uri="{FF2B5EF4-FFF2-40B4-BE49-F238E27FC236}">
                <a16:creationId xmlns:a16="http://schemas.microsoft.com/office/drawing/2014/main" id="{030EC985-512B-480D-9656-BF7C388B03A9}"/>
              </a:ext>
            </a:extLst>
          </p:cNvPr>
          <p:cNvSpPr>
            <a:spLocks xmlns:a="http://schemas.openxmlformats.org/drawingml/2006/main" noGrp="1"/>
          </p:cNvSpPr>
          <p:nvPr/>
        </p:nvSpPr>
        <p:spPr>
          <a:xfrm xmlns:a="http://schemas.openxmlformats.org/drawingml/2006/main">
            <a:off x="6210300" y="1619250"/>
            <a:ext cx="5524500" cy="1914525"/>
          </a:xfrm>
          <a:prstGeom xmlns:a="http://schemas.openxmlformats.org/drawingml/2006/main" prst="roundRect">
            <a:avLst>
              <a:gd name="adj" fmla="val 3980"/>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9C896ED5-FAC9-4A50-8EAF-7417C6F6C058}"/>
              </a:ext>
            </a:extLst>
          </p:cNvPr>
          <p:cNvSpPr>
            <a:spLocks xmlns:a="http://schemas.openxmlformats.org/drawingml/2006/main" noGrp="1"/>
          </p:cNvSpPr>
          <p:nvPr/>
        </p:nvSpPr>
        <p:spPr>
          <a:xfrm xmlns:a="http://schemas.openxmlformats.org/drawingml/2006/main">
            <a:off x="6210300" y="1619250"/>
            <a:ext cx="57150" cy="19145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0A0F06E-4A2A-4CC1-9F31-E18629C3C44F}"/>
              </a:ext>
            </a:extLst>
          </p:cNvPr>
          <p:cNvSpPr>
            <a:spLocks xmlns:a="http://schemas.openxmlformats.org/drawingml/2006/main" noGrp="1"/>
          </p:cNvSpPr>
          <p:nvPr/>
        </p:nvSpPr>
        <p:spPr>
          <a:xfrm xmlns:a="http://schemas.openxmlformats.org/drawingml/2006/main">
            <a:off x="6438900" y="1790700"/>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4E8C"/>
                </a:solidFill>
                <a:latin typeface="Arial"/>
                <a:ea typeface="Arial"/>
                <a:cs typeface="Arial"/>
              </a:defRPr>
            </a:pPr>
            <a:r>
              <a:t>SiGe die: receive</a:t>
            </a:r>
          </a:p>
        </p:txBody>
      </p:sp>
      <p:sp>
        <p:nvSpPr>
          <p:cNvPr id="17" name="">
            <a:extLst xmlns:a="http://schemas.openxmlformats.org/drawingml/2006/main">
              <a:ext uri="{FF2B5EF4-FFF2-40B4-BE49-F238E27FC236}">
                <a16:creationId xmlns:a16="http://schemas.microsoft.com/office/drawing/2014/main" id="{7DC7867B-33C2-4E4A-BE87-274660DF2352}"/>
              </a:ext>
            </a:extLst>
          </p:cNvPr>
          <p:cNvSpPr>
            <a:spLocks xmlns:a="http://schemas.openxmlformats.org/drawingml/2006/main" noGrp="1"/>
          </p:cNvSpPr>
          <p:nvPr/>
        </p:nvSpPr>
        <p:spPr>
          <a:xfrm xmlns:a="http://schemas.openxmlformats.org/drawingml/2006/main">
            <a:off x="6438900" y="2114550"/>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Turns four echoes into IF: beat frequency carries range, phase across receivers carries angle.</a:t>
            </a:r>
          </a:p>
        </p:txBody>
      </p:sp>
      <p:sp>
        <p:nvSpPr>
          <p:cNvPr id="18" name="">
            <a:extLst xmlns:a="http://schemas.openxmlformats.org/drawingml/2006/main">
              <a:ext uri="{FF2B5EF4-FFF2-40B4-BE49-F238E27FC236}">
                <a16:creationId xmlns:a16="http://schemas.microsoft.com/office/drawing/2014/main" id="{9D151EF2-7B6B-4E5D-8D7B-CFB7D3144B65}"/>
              </a:ext>
            </a:extLst>
          </p:cNvPr>
          <p:cNvSpPr>
            <a:spLocks xmlns:a="http://schemas.openxmlformats.org/drawingml/2006/main" noGrp="1"/>
          </p:cNvSpPr>
          <p:nvPr/>
        </p:nvSpPr>
        <p:spPr>
          <a:xfrm xmlns:a="http://schemas.openxmlformats.org/drawingml/2006/main">
            <a:off x="6438900" y="2619375"/>
            <a:ext cx="5067300" cy="5810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Four identical channels, each an LNA at 3.5 dB noise figure, a mixer fed by the LO from the doubler, an IF amplifier and a 10 MHz anti-alias filter.</a:t>
            </a:r>
          </a:p>
        </p:txBody>
      </p:sp>
      <p:sp>
        <p:nvSpPr>
          <p:cNvPr id="19" name="">
            <a:extLst xmlns:a="http://schemas.openxmlformats.org/drawingml/2006/main">
              <a:ext uri="{FF2B5EF4-FFF2-40B4-BE49-F238E27FC236}">
                <a16:creationId xmlns:a16="http://schemas.microsoft.com/office/drawing/2014/main" id="{2E943413-186F-4B50-90EE-9A7DCA5A6586}"/>
              </a:ext>
            </a:extLst>
          </p:cNvPr>
          <p:cNvSpPr>
            <a:spLocks xmlns:a="http://schemas.openxmlformats.org/drawingml/2006/main" noGrp="1"/>
          </p:cNvSpPr>
          <p:nvPr/>
        </p:nvSpPr>
        <p:spPr>
          <a:xfrm xmlns:a="http://schemas.openxmlformats.org/drawingml/2006/main">
            <a:off x="457200" y="3705225"/>
            <a:ext cx="55245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20" name="">
            <a:extLst xmlns:a="http://schemas.openxmlformats.org/drawingml/2006/main">
              <a:ext uri="{FF2B5EF4-FFF2-40B4-BE49-F238E27FC236}">
                <a16:creationId xmlns:a16="http://schemas.microsoft.com/office/drawing/2014/main" id="{EFBE10D6-15C6-4F3A-B7BA-AD774A18A665}"/>
              </a:ext>
            </a:extLst>
          </p:cNvPr>
          <p:cNvSpPr>
            <a:spLocks xmlns:a="http://schemas.openxmlformats.org/drawingml/2006/main" noGrp="1"/>
          </p:cNvSpPr>
          <p:nvPr/>
        </p:nvSpPr>
        <p:spPr>
          <a:xfrm xmlns:a="http://schemas.openxmlformats.org/drawingml/2006/main">
            <a:off x="457200" y="3705225"/>
            <a:ext cx="57150" cy="1733550"/>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FCEBF4E-BA09-46EF-8BE3-561A182370AC}"/>
              </a:ext>
            </a:extLst>
          </p:cNvPr>
          <p:cNvSpPr>
            <a:spLocks xmlns:a="http://schemas.openxmlformats.org/drawingml/2006/main" noGrp="1"/>
          </p:cNvSpPr>
          <p:nvPr/>
        </p:nvSpPr>
        <p:spPr>
          <a:xfrm xmlns:a="http://schemas.openxmlformats.org/drawingml/2006/main">
            <a:off x="685800" y="38766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0B6B47"/>
                </a:solidFill>
                <a:latin typeface="Arial"/>
                <a:ea typeface="Arial"/>
                <a:cs typeface="Arial"/>
              </a:defRPr>
            </a:pPr>
            <a:r>
              <a:t>CMOS die: digitise</a:t>
            </a:r>
          </a:p>
        </p:txBody>
      </p:sp>
      <p:sp>
        <p:nvSpPr>
          <p:cNvPr id="22" name="">
            <a:extLst xmlns:a="http://schemas.openxmlformats.org/drawingml/2006/main">
              <a:ext uri="{FF2B5EF4-FFF2-40B4-BE49-F238E27FC236}">
                <a16:creationId xmlns:a16="http://schemas.microsoft.com/office/drawing/2014/main" id="{28361C84-49EE-4C2A-89B2-503288EB9EB1}"/>
              </a:ext>
            </a:extLst>
          </p:cNvPr>
          <p:cNvSpPr>
            <a:spLocks xmlns:a="http://schemas.openxmlformats.org/drawingml/2006/main" noGrp="1"/>
          </p:cNvSpPr>
          <p:nvPr/>
        </p:nvSpPr>
        <p:spPr>
          <a:xfrm xmlns:a="http://schemas.openxmlformats.org/drawingml/2006/main">
            <a:off x="685800" y="4200525"/>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Samples the four IF signals across the package boundary from the RF.</a:t>
            </a:r>
          </a:p>
        </p:txBody>
      </p:sp>
      <p:sp>
        <p:nvSpPr>
          <p:cNvPr id="23" name="">
            <a:extLst xmlns:a="http://schemas.openxmlformats.org/drawingml/2006/main">
              <a:ext uri="{FF2B5EF4-FFF2-40B4-BE49-F238E27FC236}">
                <a16:creationId xmlns:a16="http://schemas.microsoft.com/office/drawing/2014/main" id="{71E539BD-096A-4658-9732-C9C9B4FECD99}"/>
              </a:ext>
            </a:extLst>
          </p:cNvPr>
          <p:cNvSpPr>
            <a:spLocks xmlns:a="http://schemas.openxmlformats.org/drawingml/2006/main" noGrp="1"/>
          </p:cNvSpPr>
          <p:nvPr/>
        </p:nvSpPr>
        <p:spPr>
          <a:xfrm xmlns:a="http://schemas.openxmlformats.org/drawingml/2006/main">
            <a:off x="685800" y="4705350"/>
            <a:ext cx="5067300" cy="5810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Four 12-bit 40 MSPS converters, one per receive channel, followed by Hann or Blackman windowing ahead of the range FFT.</a:t>
            </a:r>
          </a:p>
        </p:txBody>
      </p:sp>
      <p:sp>
        <p:nvSpPr>
          <p:cNvPr id="24" name="">
            <a:extLst xmlns:a="http://schemas.openxmlformats.org/drawingml/2006/main">
              <a:ext uri="{FF2B5EF4-FFF2-40B4-BE49-F238E27FC236}">
                <a16:creationId xmlns:a16="http://schemas.microsoft.com/office/drawing/2014/main" id="{1A4FD666-D804-49FB-9D89-385C32138A6C}"/>
              </a:ext>
            </a:extLst>
          </p:cNvPr>
          <p:cNvSpPr>
            <a:spLocks xmlns:a="http://schemas.openxmlformats.org/drawingml/2006/main" noGrp="1"/>
          </p:cNvSpPr>
          <p:nvPr/>
        </p:nvSpPr>
        <p:spPr>
          <a:xfrm xmlns:a="http://schemas.openxmlformats.org/drawingml/2006/main">
            <a:off x="6210300" y="3705225"/>
            <a:ext cx="55245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25" name="">
            <a:extLst xmlns:a="http://schemas.openxmlformats.org/drawingml/2006/main">
              <a:ext uri="{FF2B5EF4-FFF2-40B4-BE49-F238E27FC236}">
                <a16:creationId xmlns:a16="http://schemas.microsoft.com/office/drawing/2014/main" id="{50682922-F774-4A24-80E9-0A5BDEBED0E8}"/>
              </a:ext>
            </a:extLst>
          </p:cNvPr>
          <p:cNvSpPr>
            <a:spLocks xmlns:a="http://schemas.openxmlformats.org/drawingml/2006/main" noGrp="1"/>
          </p:cNvSpPr>
          <p:nvPr/>
        </p:nvSpPr>
        <p:spPr>
          <a:xfrm xmlns:a="http://schemas.openxmlformats.org/drawingml/2006/main">
            <a:off x="6210300" y="3705225"/>
            <a:ext cx="57150" cy="1733550"/>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F72B79BA-4528-4D4F-9FF8-B7FD621BAF4D}"/>
              </a:ext>
            </a:extLst>
          </p:cNvPr>
          <p:cNvSpPr>
            <a:spLocks xmlns:a="http://schemas.openxmlformats.org/drawingml/2006/main" noGrp="1"/>
          </p:cNvSpPr>
          <p:nvPr/>
        </p:nvSpPr>
        <p:spPr>
          <a:xfrm xmlns:a="http://schemas.openxmlformats.org/drawingml/2006/main">
            <a:off x="6438900" y="38766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5B2A86"/>
                </a:solidFill>
                <a:latin typeface="Arial"/>
                <a:ea typeface="Arial"/>
                <a:cs typeface="Arial"/>
              </a:defRPr>
            </a:pPr>
            <a:r>
              <a:t>CMOS die: detect</a:t>
            </a:r>
          </a:p>
        </p:txBody>
      </p:sp>
      <p:sp>
        <p:nvSpPr>
          <p:cNvPr id="27" name="">
            <a:extLst xmlns:a="http://schemas.openxmlformats.org/drawingml/2006/main">
              <a:ext uri="{FF2B5EF4-FFF2-40B4-BE49-F238E27FC236}">
                <a16:creationId xmlns:a16="http://schemas.microsoft.com/office/drawing/2014/main" id="{87FCA897-93F2-4354-94D4-E0AE0A465C8B}"/>
              </a:ext>
            </a:extLst>
          </p:cNvPr>
          <p:cNvSpPr>
            <a:spLocks xmlns:a="http://schemas.openxmlformats.org/drawingml/2006/main" noGrp="1"/>
          </p:cNvSpPr>
          <p:nvPr/>
        </p:nvSpPr>
        <p:spPr>
          <a:xfrm xmlns:a="http://schemas.openxmlformats.org/drawingml/2006/main">
            <a:off x="6438900" y="4200525"/>
            <a:ext cx="5067300" cy="238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Turns the samples into a list of tracked targets.</a:t>
            </a:r>
          </a:p>
        </p:txBody>
      </p:sp>
      <p:sp>
        <p:nvSpPr>
          <p:cNvPr id="28" name="">
            <a:extLst xmlns:a="http://schemas.openxmlformats.org/drawingml/2006/main">
              <a:ext uri="{FF2B5EF4-FFF2-40B4-BE49-F238E27FC236}">
                <a16:creationId xmlns:a16="http://schemas.microsoft.com/office/drawing/2014/main" id="{4B12FB1B-88D6-42F2-8816-8749A9D07FCB}"/>
              </a:ext>
            </a:extLst>
          </p:cNvPr>
          <p:cNvSpPr>
            <a:spLocks xmlns:a="http://schemas.openxmlformats.org/drawingml/2006/main" noGrp="1"/>
          </p:cNvSpPr>
          <p:nvPr/>
        </p:nvSpPr>
        <p:spPr>
          <a:xfrm xmlns:a="http://schemas.openxmlformats.org/drawingml/2006/main">
            <a:off x="6438900" y="4514850"/>
            <a:ext cx="5067300" cy="762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4B5563"/>
                </a:solidFill>
                <a:latin typeface="Arial"/>
                <a:ea typeface="Arial"/>
                <a:cs typeface="Arial"/>
              </a:defRPr>
            </a:pPr>
            <a:r>
              <a:t>1024-point radix-4 range FFT at 26 µs per chirp; 128-point Doppler FFT; 512 KB range-Doppler memory; cell-averaging CFAR; digital-beamforming angle estimation at 15°; tracker for up to 64 targets.</a:t>
            </a:r>
          </a:p>
        </p:txBody>
      </p:sp>
      <p:sp>
        <p:nvSpPr>
          <p:cNvPr id="29" name="">
            <a:extLst xmlns:a="http://schemas.openxmlformats.org/drawingml/2006/main">
              <a:ext uri="{FF2B5EF4-FFF2-40B4-BE49-F238E27FC236}">
                <a16:creationId xmlns:a16="http://schemas.microsoft.com/office/drawing/2014/main" id="{2608952A-4E0B-4956-9306-AAD6B0166417}"/>
              </a:ext>
            </a:extLst>
          </p:cNvPr>
          <p:cNvSpPr>
            <a:spLocks xmlns:a="http://schemas.openxmlformats.org/drawingml/2006/main" noGrp="1"/>
          </p:cNvSpPr>
          <p:nvPr/>
        </p:nvSpPr>
        <p:spPr>
          <a:xfrm xmlns:a="http://schemas.openxmlformats.org/drawingml/2006/main">
            <a:off x="457200" y="5610225"/>
            <a:ext cx="11277600" cy="48577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3ADA6CD8-2235-43BF-99BC-ED050B98135B}"/>
              </a:ext>
            </a:extLst>
          </p:cNvPr>
          <p:cNvSpPr>
            <a:spLocks xmlns:a="http://schemas.openxmlformats.org/drawingml/2006/main" noGrp="1"/>
          </p:cNvSpPr>
          <p:nvPr/>
        </p:nvSpPr>
        <p:spPr>
          <a:xfrm xmlns:a="http://schemas.openxmlformats.org/drawingml/2006/main">
            <a:off x="457200" y="5610225"/>
            <a:ext cx="57150" cy="48577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8AF23E6A-D52A-4F66-AA19-6A21E8A8E141}"/>
              </a:ext>
            </a:extLst>
          </p:cNvPr>
          <p:cNvSpPr>
            <a:spLocks xmlns:a="http://schemas.openxmlformats.org/drawingml/2006/main" noGrp="1"/>
          </p:cNvSpPr>
          <p:nvPr/>
        </p:nvSpPr>
        <p:spPr>
          <a:xfrm xmlns:a="http://schemas.openxmlformats.org/drawingml/2006/main">
            <a:off x="685800" y="5734050"/>
            <a:ext cx="10820400" cy="238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Package boundary: only the four IF signals cross from the receive group to the digitise group.</a:t>
            </a:r>
          </a:p>
        </p:txBody>
      </p:sp>
      <p:sp>
        <p:nvSpPr>
          <p:cNvPr id="32" name="">
            <a:extLst xmlns:a="http://schemas.openxmlformats.org/drawingml/2006/main">
              <a:ext uri="{FF2B5EF4-FFF2-40B4-BE49-F238E27FC236}">
                <a16:creationId xmlns:a16="http://schemas.microsoft.com/office/drawing/2014/main" id="{229141F3-154E-4B2E-972F-966C144E1CE4}"/>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(SKU-7), block groups; SKU-7 Architecture Guide, component sections. Pre-silicon design targets.</a:t>
            </a:r>
          </a:p>
        </p:txBody>
      </p:sp>
    </p:spTree>
    <p:extLst>
      <p:ext uri="{BB962C8B-B14F-4D97-AF65-F5344CB8AC3E}">
        <p14:creationId xmlns:p14="http://schemas.microsoft.com/office/powerpoint/2010/main" val="361207829"/>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592F7BAC-9F4B-48FF-B397-06DF9AD294E0}"/>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181AED5-0D83-416B-9F94-D2D1182545CA}"/>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05 · DESIGN DECISIONS</a:t>
            </a:r>
          </a:p>
        </p:txBody>
      </p:sp>
      <p:sp>
        <p:nvSpPr>
          <p:cNvPr id="3" name="">
            <a:extLst xmlns:a="http://schemas.openxmlformats.org/drawingml/2006/main">
              <a:ext uri="{FF2B5EF4-FFF2-40B4-BE49-F238E27FC236}">
                <a16:creationId xmlns:a16="http://schemas.microsoft.com/office/drawing/2014/main" id="{7DB734DF-9D1E-4A2D-A666-AFD9155B9FC1}"/>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Two dies buy RF margin and add a boundary</a:t>
            </a:r>
          </a:p>
        </p:txBody>
      </p:sp>
      <p:sp>
        <p:nvSpPr>
          <p:cNvPr id="4" name="">
            <a:extLst xmlns:a="http://schemas.openxmlformats.org/drawingml/2006/main">
              <a:ext uri="{FF2B5EF4-FFF2-40B4-BE49-F238E27FC236}">
                <a16:creationId xmlns:a16="http://schemas.microsoft.com/office/drawing/2014/main" id="{DA3A7686-E93E-47EE-8976-C15EF5412033}"/>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Four architecture choices, what each one buys, and what each asks of the design.</a:t>
            </a:r>
          </a:p>
        </p:txBody>
      </p:sp>
      <p:sp>
        <p:nvSpPr>
          <p:cNvPr id="5" name="">
            <a:extLst xmlns:a="http://schemas.openxmlformats.org/drawingml/2006/main">
              <a:ext uri="{FF2B5EF4-FFF2-40B4-BE49-F238E27FC236}">
                <a16:creationId xmlns:a16="http://schemas.microsoft.com/office/drawing/2014/main" id="{65A98C25-CCB9-4C20-9C7E-95F507C54947}"/>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C110C4A-5220-4AEF-B5B6-F17CF0E3B50F}"/>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C54E775-8053-42DF-8E61-DCBACF6DA752}"/>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B6DBC604-6D46-47D6-891C-A9D5AB694589}"/>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06</a:t>
            </a:r>
          </a:p>
        </p:txBody>
      </p:sp>
      <p:sp>
        <p:nvSpPr>
          <p:cNvPr id="9" name="">
            <a:extLst xmlns:a="http://schemas.openxmlformats.org/drawingml/2006/main">
              <a:ext uri="{FF2B5EF4-FFF2-40B4-BE49-F238E27FC236}">
                <a16:creationId xmlns:a16="http://schemas.microsoft.com/office/drawing/2014/main" id="{AC41B59C-B8EA-42C9-AB5F-71CD9A195F87}"/>
              </a:ext>
            </a:extLst>
          </p:cNvPr>
          <p:cNvSpPr>
            <a:spLocks xmlns:a="http://schemas.openxmlformats.org/drawingml/2006/main" noGrp="1"/>
          </p:cNvSpPr>
          <p:nvPr/>
        </p:nvSpPr>
        <p:spPr>
          <a:xfrm xmlns:a="http://schemas.openxmlformats.org/drawingml/2006/main">
            <a:off x="457200" y="163830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CD33243-B3F7-4E9E-A71E-5F4C1EA703A1}"/>
              </a:ext>
            </a:extLst>
          </p:cNvPr>
          <p:cNvSpPr>
            <a:spLocks xmlns:a="http://schemas.openxmlformats.org/drawingml/2006/main" noGrp="1"/>
          </p:cNvSpPr>
          <p:nvPr/>
        </p:nvSpPr>
        <p:spPr>
          <a:xfrm xmlns:a="http://schemas.openxmlformats.org/drawingml/2006/main">
            <a:off x="590550" y="1743075"/>
            <a:ext cx="2571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DECISION</a:t>
            </a:r>
          </a:p>
        </p:txBody>
      </p:sp>
      <p:sp>
        <p:nvSpPr>
          <p:cNvPr id="11" name="">
            <a:extLst xmlns:a="http://schemas.openxmlformats.org/drawingml/2006/main">
              <a:ext uri="{FF2B5EF4-FFF2-40B4-BE49-F238E27FC236}">
                <a16:creationId xmlns:a16="http://schemas.microsoft.com/office/drawing/2014/main" id="{F6C076B7-C184-41CB-8C36-E086237A6E3E}"/>
              </a:ext>
            </a:extLst>
          </p:cNvPr>
          <p:cNvSpPr>
            <a:spLocks xmlns:a="http://schemas.openxmlformats.org/drawingml/2006/main" noGrp="1"/>
          </p:cNvSpPr>
          <p:nvPr/>
        </p:nvSpPr>
        <p:spPr>
          <a:xfrm xmlns:a="http://schemas.openxmlformats.org/drawingml/2006/main">
            <a:off x="3352800" y="1743075"/>
            <a:ext cx="40005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BUYS</a:t>
            </a:r>
          </a:p>
        </p:txBody>
      </p:sp>
      <p:sp>
        <p:nvSpPr>
          <p:cNvPr id="12" name="">
            <a:extLst xmlns:a="http://schemas.openxmlformats.org/drawingml/2006/main">
              <a:ext uri="{FF2B5EF4-FFF2-40B4-BE49-F238E27FC236}">
                <a16:creationId xmlns:a16="http://schemas.microsoft.com/office/drawing/2014/main" id="{42E916DB-D088-4052-9CC0-59FBB6DD9B21}"/>
              </a:ext>
            </a:extLst>
          </p:cNvPr>
          <p:cNvSpPr>
            <a:spLocks xmlns:a="http://schemas.openxmlformats.org/drawingml/2006/main" noGrp="1"/>
          </p:cNvSpPr>
          <p:nvPr/>
        </p:nvSpPr>
        <p:spPr>
          <a:xfrm xmlns:a="http://schemas.openxmlformats.org/drawingml/2006/main">
            <a:off x="7543800" y="1743075"/>
            <a:ext cx="41338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COSTS</a:t>
            </a:r>
          </a:p>
        </p:txBody>
      </p:sp>
      <p:sp>
        <p:nvSpPr>
          <p:cNvPr id="13" name="">
            <a:extLst xmlns:a="http://schemas.openxmlformats.org/drawingml/2006/main">
              <a:ext uri="{FF2B5EF4-FFF2-40B4-BE49-F238E27FC236}">
                <a16:creationId xmlns:a16="http://schemas.microsoft.com/office/drawing/2014/main" id="{6628B802-1C80-4E98-B08F-345025D5D5B2}"/>
              </a:ext>
            </a:extLst>
          </p:cNvPr>
          <p:cNvSpPr>
            <a:spLocks xmlns:a="http://schemas.openxmlformats.org/drawingml/2006/main" noGrp="1"/>
          </p:cNvSpPr>
          <p:nvPr/>
        </p:nvSpPr>
        <p:spPr>
          <a:xfrm xmlns:a="http://schemas.openxmlformats.org/drawingml/2006/main">
            <a:off x="457200" y="2019300"/>
            <a:ext cx="11277600" cy="6096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F5EF6109-C199-4AEE-B859-149B537477F3}"/>
              </a:ext>
            </a:extLst>
          </p:cNvPr>
          <p:cNvSpPr>
            <a:spLocks xmlns:a="http://schemas.openxmlformats.org/drawingml/2006/main" noGrp="1"/>
          </p:cNvSpPr>
          <p:nvPr/>
        </p:nvSpPr>
        <p:spPr>
          <a:xfrm xmlns:a="http://schemas.openxmlformats.org/drawingml/2006/main">
            <a:off x="590550" y="2133600"/>
            <a:ext cx="24955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SiGe HBT front end on IHP SG13G2</a:t>
            </a:r>
          </a:p>
        </p:txBody>
      </p:sp>
      <p:sp>
        <p:nvSpPr>
          <p:cNvPr id="15" name="">
            <a:extLst xmlns:a="http://schemas.openxmlformats.org/drawingml/2006/main">
              <a:ext uri="{FF2B5EF4-FFF2-40B4-BE49-F238E27FC236}">
                <a16:creationId xmlns:a16="http://schemas.microsoft.com/office/drawing/2014/main" id="{7F1BDB66-6964-4B04-ABF0-28F73EF58BEF}"/>
              </a:ext>
            </a:extLst>
          </p:cNvPr>
          <p:cNvSpPr>
            <a:spLocks xmlns:a="http://schemas.openxmlformats.org/drawingml/2006/main" noGrp="1"/>
          </p:cNvSpPr>
          <p:nvPr/>
        </p:nvSpPr>
        <p:spPr>
          <a:xfrm xmlns:a="http://schemas.openxmlformats.org/drawingml/2006/main">
            <a:off x="3352800" y="2133600"/>
            <a:ext cx="3924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Transistors with fT above 350 GHz give gain at 77 GHz that standard CMOS lacks.</a:t>
            </a:r>
          </a:p>
        </p:txBody>
      </p:sp>
      <p:sp>
        <p:nvSpPr>
          <p:cNvPr id="16" name="">
            <a:extLst xmlns:a="http://schemas.openxmlformats.org/drawingml/2006/main">
              <a:ext uri="{FF2B5EF4-FFF2-40B4-BE49-F238E27FC236}">
                <a16:creationId xmlns:a16="http://schemas.microsoft.com/office/drawing/2014/main" id="{F8EB3D84-DF84-407E-ACBC-2EB4A7B40606}"/>
              </a:ext>
            </a:extLst>
          </p:cNvPr>
          <p:cNvSpPr>
            <a:spLocks xmlns:a="http://schemas.openxmlformats.org/drawingml/2006/main" noGrp="1"/>
          </p:cNvSpPr>
          <p:nvPr/>
        </p:nvSpPr>
        <p:spPr>
          <a:xfrm xmlns:a="http://schemas.openxmlformats.org/drawingml/2006/main">
            <a:off x="7543800" y="2133600"/>
            <a:ext cx="40576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No FPGA equivalent: the front end is proven on silicon or not at all, across IHP wafer runs.</a:t>
            </a:r>
          </a:p>
        </p:txBody>
      </p:sp>
      <p:sp>
        <p:nvSpPr>
          <p:cNvPr id="17" name="">
            <a:extLst xmlns:a="http://schemas.openxmlformats.org/drawingml/2006/main">
              <a:ext uri="{FF2B5EF4-FFF2-40B4-BE49-F238E27FC236}">
                <a16:creationId xmlns:a16="http://schemas.microsoft.com/office/drawing/2014/main" id="{359A0786-165A-4B97-A6A4-EE913AC475E5}"/>
              </a:ext>
            </a:extLst>
          </p:cNvPr>
          <p:cNvSpPr>
            <a:spLocks xmlns:a="http://schemas.openxmlformats.org/drawingml/2006/main" noGrp="1"/>
          </p:cNvSpPr>
          <p:nvPr/>
        </p:nvSpPr>
        <p:spPr>
          <a:xfrm xmlns:a="http://schemas.openxmlformats.org/drawingml/2006/main">
            <a:off x="457200" y="2628900"/>
            <a:ext cx="11277600" cy="7810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0C368FE0-67F7-42F9-BE6D-EB291B626F3C}"/>
              </a:ext>
            </a:extLst>
          </p:cNvPr>
          <p:cNvSpPr>
            <a:spLocks xmlns:a="http://schemas.openxmlformats.org/drawingml/2006/main" noGrp="1"/>
          </p:cNvSpPr>
          <p:nvPr/>
        </p:nvSpPr>
        <p:spPr>
          <a:xfrm xmlns:a="http://schemas.openxmlformats.org/drawingml/2006/main">
            <a:off x="590550" y="2743200"/>
            <a:ext cx="24955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38.5 GHz VCO, doubler and fractional-N PLL</a:t>
            </a:r>
          </a:p>
        </p:txBody>
      </p:sp>
      <p:sp>
        <p:nvSpPr>
          <p:cNvPr id="19" name="">
            <a:extLst xmlns:a="http://schemas.openxmlformats.org/drawingml/2006/main">
              <a:ext uri="{FF2B5EF4-FFF2-40B4-BE49-F238E27FC236}">
                <a16:creationId xmlns:a16="http://schemas.microsoft.com/office/drawing/2014/main" id="{F53292BB-AF22-45D5-9028-2C2B34D11B9B}"/>
              </a:ext>
            </a:extLst>
          </p:cNvPr>
          <p:cNvSpPr>
            <a:spLocks xmlns:a="http://schemas.openxmlformats.org/drawingml/2006/main" noGrp="1"/>
          </p:cNvSpPr>
          <p:nvPr/>
        </p:nvSpPr>
        <p:spPr>
          <a:xfrm xmlns:a="http://schemas.openxmlformats.org/drawingml/2006/main">
            <a:off x="3352800" y="2743200"/>
            <a:ext cx="3924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A 4 GHz sweep in the 76 to 81 GHz band, for 3.75 cm range resolution.</a:t>
            </a:r>
          </a:p>
        </p:txBody>
      </p:sp>
      <p:sp>
        <p:nvSpPr>
          <p:cNvPr id="20" name="">
            <a:extLst xmlns:a="http://schemas.openxmlformats.org/drawingml/2006/main">
              <a:ext uri="{FF2B5EF4-FFF2-40B4-BE49-F238E27FC236}">
                <a16:creationId xmlns:a16="http://schemas.microsoft.com/office/drawing/2014/main" id="{2B46B28F-4472-443B-B10F-C3C11D2822F7}"/>
              </a:ext>
            </a:extLst>
          </p:cNvPr>
          <p:cNvSpPr>
            <a:spLocks xmlns:a="http://schemas.openxmlformats.org/drawingml/2006/main" noGrp="1"/>
          </p:cNvSpPr>
          <p:nvPr/>
        </p:nvSpPr>
        <p:spPr>
          <a:xfrm xmlns:a="http://schemas.openxmlformats.org/drawingml/2006/main">
            <a:off x="7543800" y="2743200"/>
            <a:ext cx="4057650" cy="552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The ramp must stay linear across 4 GHz; the open target is under 50 kHz rms error without ghost targets.</a:t>
            </a:r>
          </a:p>
        </p:txBody>
      </p:sp>
      <p:sp>
        <p:nvSpPr>
          <p:cNvPr id="21" name="">
            <a:extLst xmlns:a="http://schemas.openxmlformats.org/drawingml/2006/main">
              <a:ext uri="{FF2B5EF4-FFF2-40B4-BE49-F238E27FC236}">
                <a16:creationId xmlns:a16="http://schemas.microsoft.com/office/drawing/2014/main" id="{A51B34C0-DB85-413B-9435-5AD24D5AA2B0}"/>
              </a:ext>
            </a:extLst>
          </p:cNvPr>
          <p:cNvSpPr>
            <a:spLocks xmlns:a="http://schemas.openxmlformats.org/drawingml/2006/main" noGrp="1"/>
          </p:cNvSpPr>
          <p:nvPr/>
        </p:nvSpPr>
        <p:spPr>
          <a:xfrm xmlns:a="http://schemas.openxmlformats.org/drawingml/2006/main">
            <a:off x="457200" y="3409950"/>
            <a:ext cx="11277600" cy="6096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F7577BB6-9438-4597-86B3-5A9EC7AA790A}"/>
              </a:ext>
            </a:extLst>
          </p:cNvPr>
          <p:cNvSpPr>
            <a:spLocks xmlns:a="http://schemas.openxmlformats.org/drawingml/2006/main" noGrp="1"/>
          </p:cNvSpPr>
          <p:nvPr/>
        </p:nvSpPr>
        <p:spPr>
          <a:xfrm xmlns:a="http://schemas.openxmlformats.org/drawingml/2006/main">
            <a:off x="590550" y="3524250"/>
            <a:ext cx="24955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Converters and FFTs on a separate CMOS die</a:t>
            </a:r>
          </a:p>
        </p:txBody>
      </p:sp>
      <p:sp>
        <p:nvSpPr>
          <p:cNvPr id="23" name="">
            <a:extLst xmlns:a="http://schemas.openxmlformats.org/drawingml/2006/main">
              <a:ext uri="{FF2B5EF4-FFF2-40B4-BE49-F238E27FC236}">
                <a16:creationId xmlns:a16="http://schemas.microsoft.com/office/drawing/2014/main" id="{7305222B-3EB7-4F4B-9675-E43B9DC2060A}"/>
              </a:ext>
            </a:extLst>
          </p:cNvPr>
          <p:cNvSpPr>
            <a:spLocks xmlns:a="http://schemas.openxmlformats.org/drawingml/2006/main" noGrp="1"/>
          </p:cNvSpPr>
          <p:nvPr/>
        </p:nvSpPr>
        <p:spPr>
          <a:xfrm xmlns:a="http://schemas.openxmlformats.org/drawingml/2006/main">
            <a:off x="3352800" y="3524250"/>
            <a:ext cx="3924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Fast sampling and 1024-point FFTs run away from the sensitive receivers.</a:t>
            </a:r>
          </a:p>
        </p:txBody>
      </p:sp>
      <p:sp>
        <p:nvSpPr>
          <p:cNvPr id="24" name="">
            <a:extLst xmlns:a="http://schemas.openxmlformats.org/drawingml/2006/main">
              <a:ext uri="{FF2B5EF4-FFF2-40B4-BE49-F238E27FC236}">
                <a16:creationId xmlns:a16="http://schemas.microsoft.com/office/drawing/2014/main" id="{B516565A-F768-42A4-A6A3-6D2074719BA9}"/>
              </a:ext>
            </a:extLst>
          </p:cNvPr>
          <p:cNvSpPr>
            <a:spLocks xmlns:a="http://schemas.openxmlformats.org/drawingml/2006/main" noGrp="1"/>
          </p:cNvSpPr>
          <p:nvPr/>
        </p:nvSpPr>
        <p:spPr>
          <a:xfrm xmlns:a="http://schemas.openxmlformats.org/drawingml/2006/main">
            <a:off x="7543800" y="3524250"/>
            <a:ext cx="40576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Four IF signals cross a package boundary and need clean substrate transmission lines.</a:t>
            </a:r>
          </a:p>
        </p:txBody>
      </p:sp>
      <p:sp>
        <p:nvSpPr>
          <p:cNvPr id="25" name="">
            <a:extLst xmlns:a="http://schemas.openxmlformats.org/drawingml/2006/main">
              <a:ext uri="{FF2B5EF4-FFF2-40B4-BE49-F238E27FC236}">
                <a16:creationId xmlns:a16="http://schemas.microsoft.com/office/drawing/2014/main" id="{E7C844A1-EFB4-44B5-8AAE-DDFF71AD2802}"/>
              </a:ext>
            </a:extLst>
          </p:cNvPr>
          <p:cNvSpPr>
            <a:spLocks xmlns:a="http://schemas.openxmlformats.org/drawingml/2006/main" noGrp="1"/>
          </p:cNvSpPr>
          <p:nvPr/>
        </p:nvSpPr>
        <p:spPr>
          <a:xfrm xmlns:a="http://schemas.openxmlformats.org/drawingml/2006/main">
            <a:off x="457200" y="4019550"/>
            <a:ext cx="11277600" cy="6096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2F0BC18C-4831-4EFD-A89C-FE16125D8E60}"/>
              </a:ext>
            </a:extLst>
          </p:cNvPr>
          <p:cNvSpPr>
            <a:spLocks xmlns:a="http://schemas.openxmlformats.org/drawingml/2006/main" noGrp="1"/>
          </p:cNvSpPr>
          <p:nvPr/>
        </p:nvSpPr>
        <p:spPr>
          <a:xfrm xmlns:a="http://schemas.openxmlformats.org/drawingml/2006/main">
            <a:off x="590550" y="4133850"/>
            <a:ext cx="24955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Two transmit, four receive, digital beamforming</a:t>
            </a:r>
          </a:p>
        </p:txBody>
      </p:sp>
      <p:sp>
        <p:nvSpPr>
          <p:cNvPr id="27" name="">
            <a:extLst xmlns:a="http://schemas.openxmlformats.org/drawingml/2006/main">
              <a:ext uri="{FF2B5EF4-FFF2-40B4-BE49-F238E27FC236}">
                <a16:creationId xmlns:a16="http://schemas.microsoft.com/office/drawing/2014/main" id="{A2BEB8E2-07C7-495D-8980-D8D917B27080}"/>
              </a:ext>
            </a:extLst>
          </p:cNvPr>
          <p:cNvSpPr>
            <a:spLocks xmlns:a="http://schemas.openxmlformats.org/drawingml/2006/main" noGrp="1"/>
          </p:cNvSpPr>
          <p:nvPr/>
        </p:nvSpPr>
        <p:spPr>
          <a:xfrm xmlns:a="http://schemas.openxmlformats.org/drawingml/2006/main">
            <a:off x="3352800" y="4133850"/>
            <a:ext cx="392430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Angle of arrival from the phase across four receivers, computed on the CMOS die.</a:t>
            </a:r>
          </a:p>
        </p:txBody>
      </p:sp>
      <p:sp>
        <p:nvSpPr>
          <p:cNvPr id="28" name="">
            <a:extLst xmlns:a="http://schemas.openxmlformats.org/drawingml/2006/main">
              <a:ext uri="{FF2B5EF4-FFF2-40B4-BE49-F238E27FC236}">
                <a16:creationId xmlns:a16="http://schemas.microsoft.com/office/drawing/2014/main" id="{1854379E-7D09-420F-BA24-7D6E8AE779A3}"/>
              </a:ext>
            </a:extLst>
          </p:cNvPr>
          <p:cNvSpPr>
            <a:spLocks xmlns:a="http://schemas.openxmlformats.org/drawingml/2006/main" noGrp="1"/>
          </p:cNvSpPr>
          <p:nvPr/>
        </p:nvSpPr>
        <p:spPr>
          <a:xfrm xmlns:a="http://schemas.openxmlformats.org/drawingml/2006/main">
            <a:off x="7543800" y="4133850"/>
            <a:ext cx="4057650" cy="381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4B5563"/>
                </a:solidFill>
                <a:latin typeface="Arial"/>
                <a:ea typeface="Arial"/>
                <a:cs typeface="Arial"/>
              </a:defRPr>
            </a:pPr>
            <a:r>
              <a:t>Four receivers set the angle-resolution target at 15°.</a:t>
            </a:r>
          </a:p>
        </p:txBody>
      </p:sp>
      <p:sp>
        <p:nvSpPr>
          <p:cNvPr id="29" name="">
            <a:extLst xmlns:a="http://schemas.openxmlformats.org/drawingml/2006/main">
              <a:ext uri="{FF2B5EF4-FFF2-40B4-BE49-F238E27FC236}">
                <a16:creationId xmlns:a16="http://schemas.microsoft.com/office/drawing/2014/main" id="{3F177160-4858-4731-A24D-0693A6A2671B}"/>
              </a:ext>
            </a:extLst>
          </p:cNvPr>
          <p:cNvSpPr>
            <a:spLocks xmlns:a="http://schemas.openxmlformats.org/drawingml/2006/main" noGrp="1"/>
          </p:cNvSpPr>
          <p:nvPr/>
        </p:nvSpPr>
        <p:spPr>
          <a:xfrm xmlns:a="http://schemas.openxmlformats.org/drawingml/2006/main">
            <a:off x="457200" y="4838700"/>
            <a:ext cx="5524500" cy="109537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8C0F4E67-A929-493F-A1D1-FD4F2AE77771}"/>
              </a:ext>
            </a:extLst>
          </p:cNvPr>
          <p:cNvSpPr>
            <a:spLocks xmlns:a="http://schemas.openxmlformats.org/drawingml/2006/main" noGrp="1"/>
          </p:cNvSpPr>
          <p:nvPr/>
        </p:nvSpPr>
        <p:spPr>
          <a:xfrm xmlns:a="http://schemas.openxmlformats.org/drawingml/2006/main">
            <a:off x="457200" y="4838700"/>
            <a:ext cx="57150" cy="109537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4DC9AE47-B688-4A2F-A11E-B5A3E6F37B7C}"/>
              </a:ext>
            </a:extLst>
          </p:cNvPr>
          <p:cNvSpPr>
            <a:spLocks xmlns:a="http://schemas.openxmlformats.org/drawingml/2006/main" noGrp="1"/>
          </p:cNvSpPr>
          <p:nvPr/>
        </p:nvSpPr>
        <p:spPr>
          <a:xfrm xmlns:a="http://schemas.openxmlformats.org/drawingml/2006/main">
            <a:off x="685800" y="5010150"/>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Probe first</a:t>
            </a:r>
          </a:p>
        </p:txBody>
      </p:sp>
      <p:sp>
        <p:nvSpPr>
          <p:cNvPr id="32" name="">
            <a:extLst xmlns:a="http://schemas.openxmlformats.org/drawingml/2006/main">
              <a:ext uri="{FF2B5EF4-FFF2-40B4-BE49-F238E27FC236}">
                <a16:creationId xmlns:a16="http://schemas.microsoft.com/office/drawing/2014/main" id="{D8E7A8BC-2A35-400D-81A8-66CE40356CA5}"/>
              </a:ext>
            </a:extLst>
          </p:cNvPr>
          <p:cNvSpPr>
            <a:spLocks xmlns:a="http://schemas.openxmlformats.org/drawingml/2006/main" noGrp="1"/>
          </p:cNvSpPr>
          <p:nvPr/>
        </p:nvSpPr>
        <p:spPr>
          <a:xfrm xmlns:a="http://schemas.openxmlformats.org/drawingml/2006/main">
            <a:off x="685800" y="5334000"/>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The die boundary and the chirp ramp. Both are open questions the design team has set itself (slide 9).</a:t>
            </a:r>
          </a:p>
        </p:txBody>
      </p:sp>
      <p:sp>
        <p:nvSpPr>
          <p:cNvPr id="33" name="">
            <a:extLst xmlns:a="http://schemas.openxmlformats.org/drawingml/2006/main">
              <a:ext uri="{FF2B5EF4-FFF2-40B4-BE49-F238E27FC236}">
                <a16:creationId xmlns:a16="http://schemas.microsoft.com/office/drawing/2014/main" id="{9CF9D2D9-FE67-493B-BCFF-320C53ABDD9E}"/>
              </a:ext>
            </a:extLst>
          </p:cNvPr>
          <p:cNvSpPr>
            <a:spLocks xmlns:a="http://schemas.openxmlformats.org/drawingml/2006/main" noGrp="1"/>
          </p:cNvSpPr>
          <p:nvPr/>
        </p:nvSpPr>
        <p:spPr>
          <a:xfrm xmlns:a="http://schemas.openxmlformats.org/drawingml/2006/main">
            <a:off x="6210300" y="4838700"/>
            <a:ext cx="5524500" cy="109537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4B1D5A7C-9AD0-4400-AB61-2B6967410AE5}"/>
              </a:ext>
            </a:extLst>
          </p:cNvPr>
          <p:cNvSpPr>
            <a:spLocks xmlns:a="http://schemas.openxmlformats.org/drawingml/2006/main" noGrp="1"/>
          </p:cNvSpPr>
          <p:nvPr/>
        </p:nvSpPr>
        <p:spPr>
          <a:xfrm xmlns:a="http://schemas.openxmlformats.org/drawingml/2006/main">
            <a:off x="6210300" y="4838700"/>
            <a:ext cx="57150" cy="109537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DD3D0589-3CA3-4D78-9B5E-6006A985A809}"/>
              </a:ext>
            </a:extLst>
          </p:cNvPr>
          <p:cNvSpPr>
            <a:spLocks xmlns:a="http://schemas.openxmlformats.org/drawingml/2006/main" noGrp="1"/>
          </p:cNvSpPr>
          <p:nvPr/>
        </p:nvSpPr>
        <p:spPr>
          <a:xfrm xmlns:a="http://schemas.openxmlformats.org/drawingml/2006/main">
            <a:off x="6438900" y="5010150"/>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Retired only on silicon</a:t>
            </a:r>
          </a:p>
        </p:txBody>
      </p:sp>
      <p:sp>
        <p:nvSpPr>
          <p:cNvPr id="36" name="">
            <a:extLst xmlns:a="http://schemas.openxmlformats.org/drawingml/2006/main">
              <a:ext uri="{FF2B5EF4-FFF2-40B4-BE49-F238E27FC236}">
                <a16:creationId xmlns:a16="http://schemas.microsoft.com/office/drawing/2014/main" id="{2520FA35-F686-430D-A26F-3C673CB48C7E}"/>
              </a:ext>
            </a:extLst>
          </p:cNvPr>
          <p:cNvSpPr>
            <a:spLocks xmlns:a="http://schemas.openxmlformats.org/drawingml/2006/main" noGrp="1"/>
          </p:cNvSpPr>
          <p:nvPr/>
        </p:nvSpPr>
        <p:spPr>
          <a:xfrm xmlns:a="http://schemas.openxmlformats.org/drawingml/2006/main">
            <a:off x="6438900" y="5334000"/>
            <a:ext cx="50673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The SiGe front end has no FPGA stand-in, so its targets stay targets until the IHP wafer run.</a:t>
            </a:r>
          </a:p>
        </p:txBody>
      </p:sp>
      <p:sp>
        <p:nvSpPr>
          <p:cNvPr id="37" name="">
            <a:extLst xmlns:a="http://schemas.openxmlformats.org/drawingml/2006/main">
              <a:ext uri="{FF2B5EF4-FFF2-40B4-BE49-F238E27FC236}">
                <a16:creationId xmlns:a16="http://schemas.microsoft.com/office/drawing/2014/main" id="{805696A6-F489-48C2-B335-5499C3912572}"/>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(SKU-7), physics, specs and questions; Technical Annex v3, sheet 8. Costs follow from the named mechanism.</a:t>
            </a:r>
          </a:p>
        </p:txBody>
      </p:sp>
    </p:spTree>
    <p:extLst>
      <p:ext uri="{BB962C8B-B14F-4D97-AF65-F5344CB8AC3E}">
        <p14:creationId xmlns:p14="http://schemas.microsoft.com/office/powerpoint/2010/main" val="46892085"/>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63" name="">
            <a:extLst xmlns:a="http://schemas.openxmlformats.org/drawingml/2006/main">
              <a:ext uri="{FF2B5EF4-FFF2-40B4-BE49-F238E27FC236}">
                <a16:creationId xmlns:a16="http://schemas.microsoft.com/office/drawing/2014/main" id="{4678166E-0F1F-4C25-99C5-9CB90BD45AD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E64DE85-2E97-4034-86F6-1A05FF8C2778}"/>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06 · KEY DATA FLOW</a:t>
            </a:r>
          </a:p>
        </p:txBody>
      </p:sp>
      <p:sp>
        <p:nvSpPr>
          <p:cNvPr id="3" name="">
            <a:extLst xmlns:a="http://schemas.openxmlformats.org/drawingml/2006/main">
              <a:ext uri="{FF2B5EF4-FFF2-40B4-BE49-F238E27FC236}">
                <a16:creationId xmlns:a16="http://schemas.microsoft.com/office/drawing/2014/main" id="{03EE3F5A-E21B-4E7E-8F46-64ECD4A97BA4}"/>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Six steps take a chirp to a tracked target</a:t>
            </a:r>
          </a:p>
        </p:txBody>
      </p:sp>
      <p:sp>
        <p:nvSpPr>
          <p:cNvPr id="4" name="">
            <a:extLst xmlns:a="http://schemas.openxmlformats.org/drawingml/2006/main">
              <a:ext uri="{FF2B5EF4-FFF2-40B4-BE49-F238E27FC236}">
                <a16:creationId xmlns:a16="http://schemas.microsoft.com/office/drawing/2014/main" id="{035D3D60-9842-4872-897C-68004E4A638A}"/>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Steps 1 to 3 run on the SiGe die; step 4 is the only die crossing; steps 5 and 6 run on CMOS.</a:t>
            </a:r>
          </a:p>
        </p:txBody>
      </p:sp>
      <p:sp>
        <p:nvSpPr>
          <p:cNvPr id="5" name="">
            <a:extLst xmlns:a="http://schemas.openxmlformats.org/drawingml/2006/main">
              <a:ext uri="{FF2B5EF4-FFF2-40B4-BE49-F238E27FC236}">
                <a16:creationId xmlns:a16="http://schemas.microsoft.com/office/drawing/2014/main" id="{D9C3BC3A-D1A8-42D8-B08A-9CA7CFB5E559}"/>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0B52898-24E5-45C5-B521-CB1372FADA00}"/>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ECC7949-C134-495F-AF64-FC10AF433154}"/>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AF11A86C-D457-4828-B15D-B5ADBF109F61}"/>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07</a:t>
            </a:r>
          </a:p>
        </p:txBody>
      </p:sp>
      <p:sp>
        <p:nvSpPr>
          <p:cNvPr id="9" name="">
            <a:extLst xmlns:a="http://schemas.openxmlformats.org/drawingml/2006/main">
              <a:ext uri="{FF2B5EF4-FFF2-40B4-BE49-F238E27FC236}">
                <a16:creationId xmlns:a16="http://schemas.microsoft.com/office/drawing/2014/main" id="{004BF649-46A8-4B47-B7D0-3A6E12308844}"/>
              </a:ext>
            </a:extLst>
          </p:cNvPr>
          <p:cNvSpPr>
            <a:spLocks xmlns:a="http://schemas.openxmlformats.org/drawingml/2006/main" noGrp="1"/>
          </p:cNvSpPr>
          <p:nvPr/>
        </p:nvSpPr>
        <p:spPr>
          <a:xfrm xmlns:a="http://schemas.openxmlformats.org/drawingml/2006/main">
            <a:off x="457200" y="1581150"/>
            <a:ext cx="5476875" cy="2286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03F27CC-2852-4631-B84D-B94CD61FD3C4}"/>
              </a:ext>
            </a:extLst>
          </p:cNvPr>
          <p:cNvSpPr>
            <a:spLocks xmlns:a="http://schemas.openxmlformats.org/drawingml/2006/main" noGrp="1"/>
          </p:cNvSpPr>
          <p:nvPr/>
        </p:nvSpPr>
        <p:spPr>
          <a:xfrm xmlns:a="http://schemas.openxmlformats.org/drawingml/2006/main">
            <a:off x="6257925" y="1581150"/>
            <a:ext cx="5476875" cy="2286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4FF56BF-D39B-4C62-9DEC-6E224F287C61}"/>
              </a:ext>
            </a:extLst>
          </p:cNvPr>
          <p:cNvSpPr>
            <a:spLocks xmlns:a="http://schemas.openxmlformats.org/drawingml/2006/main" noGrp="1"/>
          </p:cNvSpPr>
          <p:nvPr/>
        </p:nvSpPr>
        <p:spPr>
          <a:xfrm xmlns:a="http://schemas.openxmlformats.org/drawingml/2006/main">
            <a:off x="552450" y="1619250"/>
            <a:ext cx="528637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FFFFFF"/>
                </a:solidFill>
                <a:latin typeface="Arial"/>
                <a:ea typeface="Arial"/>
                <a:cs typeface="Arial"/>
              </a:defRPr>
            </a:pPr>
            <a:r>
              <a:t>SIGE DIE</a:t>
            </a:r>
          </a:p>
        </p:txBody>
      </p:sp>
      <p:sp>
        <p:nvSpPr>
          <p:cNvPr id="12" name="">
            <a:extLst xmlns:a="http://schemas.openxmlformats.org/drawingml/2006/main">
              <a:ext uri="{FF2B5EF4-FFF2-40B4-BE49-F238E27FC236}">
                <a16:creationId xmlns:a16="http://schemas.microsoft.com/office/drawing/2014/main" id="{1536CFA3-8039-41C2-A560-8C9660A64CC9}"/>
              </a:ext>
            </a:extLst>
          </p:cNvPr>
          <p:cNvSpPr>
            <a:spLocks xmlns:a="http://schemas.openxmlformats.org/drawingml/2006/main" noGrp="1"/>
          </p:cNvSpPr>
          <p:nvPr/>
        </p:nvSpPr>
        <p:spPr>
          <a:xfrm xmlns:a="http://schemas.openxmlformats.org/drawingml/2006/main">
            <a:off x="6353175" y="1619250"/>
            <a:ext cx="5286375"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00" b="1">
                <a:solidFill>
                  <a:srgbClr val="FFFFFF"/>
                </a:solidFill>
                <a:latin typeface="Arial"/>
                <a:ea typeface="Arial"/>
                <a:cs typeface="Arial"/>
              </a:defRPr>
            </a:pPr>
            <a:r>
              <a:t>CMOS DIE</a:t>
            </a:r>
          </a:p>
        </p:txBody>
      </p:sp>
      <p:sp>
        <p:nvSpPr>
          <p:cNvPr id="13" name="">
            <a:extLst xmlns:a="http://schemas.openxmlformats.org/drawingml/2006/main">
              <a:ext uri="{FF2B5EF4-FFF2-40B4-BE49-F238E27FC236}">
                <a16:creationId xmlns:a16="http://schemas.microsoft.com/office/drawing/2014/main" id="{8C41DF15-1B06-40A5-8A5A-719C86D8CE6D}"/>
              </a:ext>
            </a:extLst>
          </p:cNvPr>
          <p:cNvSpPr>
            <a:spLocks xmlns:a="http://schemas.openxmlformats.org/drawingml/2006/main" noGrp="1"/>
          </p:cNvSpPr>
          <p:nvPr/>
        </p:nvSpPr>
        <p:spPr>
          <a:xfrm xmlns:a="http://schemas.openxmlformats.org/drawingml/2006/main">
            <a:off x="457200" y="1905000"/>
            <a:ext cx="1609725" cy="1952625"/>
          </a:xfrm>
          <a:prstGeom xmlns:a="http://schemas.openxmlformats.org/drawingml/2006/main" prst="rect">
            <a:avLst/>
          </a:prstGeom>
          <a:solidFill xmlns:a="http://schemas.openxmlformats.org/drawingml/2006/main">
            <a:srgbClr val="FFFFFF"/>
          </a:solidFill>
          <a:ln xmlns:a="http://schemas.openxmlformats.org/drawingml/2006/main" w="19050">
            <a:solidFill>
              <a:srgbClr val="D97706"/>
            </a:solidFill>
            <a:prstDash val="solid"/>
          </a:ln>
        </p:spPr>
      </p:sp>
      <p:sp>
        <p:nvSpPr>
          <p:cNvPr id="14" name="">
            <a:extLst xmlns:a="http://schemas.openxmlformats.org/drawingml/2006/main">
              <a:ext uri="{FF2B5EF4-FFF2-40B4-BE49-F238E27FC236}">
                <a16:creationId xmlns:a16="http://schemas.microsoft.com/office/drawing/2014/main" id="{3EE292DE-7753-45B0-98C3-7D78E216C7AA}"/>
              </a:ext>
            </a:extLst>
          </p:cNvPr>
          <p:cNvSpPr>
            <a:spLocks xmlns:a="http://schemas.openxmlformats.org/drawingml/2006/main" noGrp="1"/>
          </p:cNvSpPr>
          <p:nvPr/>
        </p:nvSpPr>
        <p:spPr>
          <a:xfrm xmlns:a="http://schemas.openxmlformats.org/drawingml/2006/main">
            <a:off x="457200" y="1905000"/>
            <a:ext cx="1609725" cy="4762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4889AD4-2A1C-4DA5-9F9F-75ECBC1CD525}"/>
              </a:ext>
            </a:extLst>
          </p:cNvPr>
          <p:cNvSpPr>
            <a:spLocks xmlns:a="http://schemas.openxmlformats.org/drawingml/2006/main" noGrp="1"/>
          </p:cNvSpPr>
          <p:nvPr/>
        </p:nvSpPr>
        <p:spPr>
          <a:xfrm xmlns:a="http://schemas.openxmlformats.org/drawingml/2006/main">
            <a:off x="2124075" y="2776538"/>
            <a:ext cx="2095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6" name="">
            <a:extLst xmlns:a="http://schemas.openxmlformats.org/drawingml/2006/main">
              <a:ext uri="{FF2B5EF4-FFF2-40B4-BE49-F238E27FC236}">
                <a16:creationId xmlns:a16="http://schemas.microsoft.com/office/drawing/2014/main" id="{309EF4C2-ECBF-4612-A831-99E04470D490}"/>
              </a:ext>
            </a:extLst>
          </p:cNvPr>
          <p:cNvSpPr>
            <a:spLocks xmlns:a="http://schemas.openxmlformats.org/drawingml/2006/main" noGrp="1"/>
          </p:cNvSpPr>
          <p:nvPr/>
        </p:nvSpPr>
        <p:spPr>
          <a:xfrm xmlns:a="http://schemas.openxmlformats.org/drawingml/2006/main">
            <a:off x="571500" y="205740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7" name="">
            <a:extLst xmlns:a="http://schemas.openxmlformats.org/drawingml/2006/main">
              <a:ext uri="{FF2B5EF4-FFF2-40B4-BE49-F238E27FC236}">
                <a16:creationId xmlns:a16="http://schemas.microsoft.com/office/drawing/2014/main" id="{F48FAF3A-8AE1-4F8D-8890-A951C250A730}"/>
              </a:ext>
            </a:extLst>
          </p:cNvPr>
          <p:cNvSpPr>
            <a:spLocks xmlns:a="http://schemas.openxmlformats.org/drawingml/2006/main" noGrp="1"/>
          </p:cNvSpPr>
          <p:nvPr/>
        </p:nvSpPr>
        <p:spPr>
          <a:xfrm xmlns:a="http://schemas.openxmlformats.org/drawingml/2006/main">
            <a:off x="571500" y="209550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1</a:t>
            </a:r>
          </a:p>
        </p:txBody>
      </p:sp>
      <p:sp>
        <p:nvSpPr>
          <p:cNvPr id="18" name="">
            <a:extLst xmlns:a="http://schemas.openxmlformats.org/drawingml/2006/main">
              <a:ext uri="{FF2B5EF4-FFF2-40B4-BE49-F238E27FC236}">
                <a16:creationId xmlns:a16="http://schemas.microsoft.com/office/drawing/2014/main" id="{C8B270F4-5CE9-4D86-8F30-8AB8707172E4}"/>
              </a:ext>
            </a:extLst>
          </p:cNvPr>
          <p:cNvSpPr>
            <a:spLocks xmlns:a="http://schemas.openxmlformats.org/drawingml/2006/main" noGrp="1"/>
          </p:cNvSpPr>
          <p:nvPr/>
        </p:nvSpPr>
        <p:spPr>
          <a:xfrm xmlns:a="http://schemas.openxmlformats.org/drawingml/2006/main">
            <a:off x="571500" y="2381250"/>
            <a:ext cx="1381125"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8A4B08"/>
                </a:solidFill>
                <a:latin typeface="Arial"/>
                <a:ea typeface="Arial"/>
                <a:cs typeface="Arial"/>
              </a:defRPr>
            </a:pPr>
            <a:r>
              <a:t>Synthesise</a:t>
            </a:r>
          </a:p>
        </p:txBody>
      </p:sp>
      <p:sp>
        <p:nvSpPr>
          <p:cNvPr id="19" name="">
            <a:extLst xmlns:a="http://schemas.openxmlformats.org/drawingml/2006/main">
              <a:ext uri="{FF2B5EF4-FFF2-40B4-BE49-F238E27FC236}">
                <a16:creationId xmlns:a16="http://schemas.microsoft.com/office/drawing/2014/main" id="{DF0C55EF-CC45-4AEA-87A3-DC5F0D0FA4B1}"/>
              </a:ext>
            </a:extLst>
          </p:cNvPr>
          <p:cNvSpPr>
            <a:spLocks xmlns:a="http://schemas.openxmlformats.org/drawingml/2006/main" noGrp="1"/>
          </p:cNvSpPr>
          <p:nvPr/>
        </p:nvSpPr>
        <p:spPr>
          <a:xfrm xmlns:a="http://schemas.openxmlformats.org/drawingml/2006/main">
            <a:off x="571500" y="2667000"/>
            <a:ext cx="1381125" cy="1057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crystal, ramp generator, PLL and VCO synthesise the chirp.</a:t>
            </a:r>
          </a:p>
        </p:txBody>
      </p:sp>
      <p:sp>
        <p:nvSpPr>
          <p:cNvPr id="20" name="">
            <a:extLst xmlns:a="http://schemas.openxmlformats.org/drawingml/2006/main">
              <a:ext uri="{FF2B5EF4-FFF2-40B4-BE49-F238E27FC236}">
                <a16:creationId xmlns:a16="http://schemas.microsoft.com/office/drawing/2014/main" id="{76758293-964A-447C-88DC-C653A49B19F0}"/>
              </a:ext>
            </a:extLst>
          </p:cNvPr>
          <p:cNvSpPr>
            <a:spLocks xmlns:a="http://schemas.openxmlformats.org/drawingml/2006/main" noGrp="1"/>
          </p:cNvSpPr>
          <p:nvPr/>
        </p:nvSpPr>
        <p:spPr>
          <a:xfrm xmlns:a="http://schemas.openxmlformats.org/drawingml/2006/main">
            <a:off x="2390775" y="1905000"/>
            <a:ext cx="1609725" cy="1952625"/>
          </a:xfrm>
          <a:prstGeom xmlns:a="http://schemas.openxmlformats.org/drawingml/2006/main" prst="rect">
            <a:avLst/>
          </a:prstGeom>
          <a:solidFill xmlns:a="http://schemas.openxmlformats.org/drawingml/2006/main">
            <a:srgbClr val="FFFFFF"/>
          </a:solidFill>
          <a:ln xmlns:a="http://schemas.openxmlformats.org/drawingml/2006/main" w="19050">
            <a:solidFill>
              <a:srgbClr val="D97706"/>
            </a:solidFill>
            <a:prstDash val="solid"/>
          </a:ln>
        </p:spPr>
      </p:sp>
      <p:sp>
        <p:nvSpPr>
          <p:cNvPr id="21" name="">
            <a:extLst xmlns:a="http://schemas.openxmlformats.org/drawingml/2006/main">
              <a:ext uri="{FF2B5EF4-FFF2-40B4-BE49-F238E27FC236}">
                <a16:creationId xmlns:a16="http://schemas.microsoft.com/office/drawing/2014/main" id="{3B8AB770-313A-4862-8F36-381FDB378FF3}"/>
              </a:ext>
            </a:extLst>
          </p:cNvPr>
          <p:cNvSpPr>
            <a:spLocks xmlns:a="http://schemas.openxmlformats.org/drawingml/2006/main" noGrp="1"/>
          </p:cNvSpPr>
          <p:nvPr/>
        </p:nvSpPr>
        <p:spPr>
          <a:xfrm xmlns:a="http://schemas.openxmlformats.org/drawingml/2006/main">
            <a:off x="2390775" y="1905000"/>
            <a:ext cx="1609725" cy="4762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9414D825-796D-4FBB-B088-64CA84472A1D}"/>
              </a:ext>
            </a:extLst>
          </p:cNvPr>
          <p:cNvSpPr>
            <a:spLocks xmlns:a="http://schemas.openxmlformats.org/drawingml/2006/main" noGrp="1"/>
          </p:cNvSpPr>
          <p:nvPr/>
        </p:nvSpPr>
        <p:spPr>
          <a:xfrm xmlns:a="http://schemas.openxmlformats.org/drawingml/2006/main">
            <a:off x="4057650" y="2776538"/>
            <a:ext cx="2095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3" name="">
            <a:extLst xmlns:a="http://schemas.openxmlformats.org/drawingml/2006/main">
              <a:ext uri="{FF2B5EF4-FFF2-40B4-BE49-F238E27FC236}">
                <a16:creationId xmlns:a16="http://schemas.microsoft.com/office/drawing/2014/main" id="{36D15DEE-B67E-4D02-AE99-12F7D69D3E37}"/>
              </a:ext>
            </a:extLst>
          </p:cNvPr>
          <p:cNvSpPr>
            <a:spLocks xmlns:a="http://schemas.openxmlformats.org/drawingml/2006/main" noGrp="1"/>
          </p:cNvSpPr>
          <p:nvPr/>
        </p:nvSpPr>
        <p:spPr>
          <a:xfrm xmlns:a="http://schemas.openxmlformats.org/drawingml/2006/main">
            <a:off x="2505075" y="205740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24" name="">
            <a:extLst xmlns:a="http://schemas.openxmlformats.org/drawingml/2006/main">
              <a:ext uri="{FF2B5EF4-FFF2-40B4-BE49-F238E27FC236}">
                <a16:creationId xmlns:a16="http://schemas.microsoft.com/office/drawing/2014/main" id="{A405B821-A8B8-419C-A59C-80A0D20F3505}"/>
              </a:ext>
            </a:extLst>
          </p:cNvPr>
          <p:cNvSpPr>
            <a:spLocks xmlns:a="http://schemas.openxmlformats.org/drawingml/2006/main" noGrp="1"/>
          </p:cNvSpPr>
          <p:nvPr/>
        </p:nvSpPr>
        <p:spPr>
          <a:xfrm xmlns:a="http://schemas.openxmlformats.org/drawingml/2006/main">
            <a:off x="2505075" y="209550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2</a:t>
            </a:r>
          </a:p>
        </p:txBody>
      </p:sp>
      <p:sp>
        <p:nvSpPr>
          <p:cNvPr id="25" name="">
            <a:extLst xmlns:a="http://schemas.openxmlformats.org/drawingml/2006/main">
              <a:ext uri="{FF2B5EF4-FFF2-40B4-BE49-F238E27FC236}">
                <a16:creationId xmlns:a16="http://schemas.microsoft.com/office/drawing/2014/main" id="{F4E35910-EE14-4A55-822B-0F5F00DA5F28}"/>
              </a:ext>
            </a:extLst>
          </p:cNvPr>
          <p:cNvSpPr>
            <a:spLocks xmlns:a="http://schemas.openxmlformats.org/drawingml/2006/main" noGrp="1"/>
          </p:cNvSpPr>
          <p:nvPr/>
        </p:nvSpPr>
        <p:spPr>
          <a:xfrm xmlns:a="http://schemas.openxmlformats.org/drawingml/2006/main">
            <a:off x="2505075" y="2381250"/>
            <a:ext cx="1381125"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8A4B08"/>
                </a:solidFill>
                <a:latin typeface="Arial"/>
                <a:ea typeface="Arial"/>
                <a:cs typeface="Arial"/>
              </a:defRPr>
            </a:pPr>
            <a:r>
              <a:t>Transmit</a:t>
            </a:r>
          </a:p>
        </p:txBody>
      </p:sp>
      <p:sp>
        <p:nvSpPr>
          <p:cNvPr id="26" name="">
            <a:extLst xmlns:a="http://schemas.openxmlformats.org/drawingml/2006/main">
              <a:ext uri="{FF2B5EF4-FFF2-40B4-BE49-F238E27FC236}">
                <a16:creationId xmlns:a16="http://schemas.microsoft.com/office/drawing/2014/main" id="{F5F8066F-B6FF-4B7E-8A0A-A1F0B4B08EBC}"/>
              </a:ext>
            </a:extLst>
          </p:cNvPr>
          <p:cNvSpPr>
            <a:spLocks xmlns:a="http://schemas.openxmlformats.org/drawingml/2006/main" noGrp="1"/>
          </p:cNvSpPr>
          <p:nvPr/>
        </p:nvSpPr>
        <p:spPr>
          <a:xfrm xmlns:a="http://schemas.openxmlformats.org/drawingml/2006/main">
            <a:off x="2505075" y="2667000"/>
            <a:ext cx="1381125" cy="1057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doubler reaches 77 GHz and the two PAs transmit.</a:t>
            </a:r>
          </a:p>
        </p:txBody>
      </p:sp>
      <p:sp>
        <p:nvSpPr>
          <p:cNvPr id="27" name="">
            <a:extLst xmlns:a="http://schemas.openxmlformats.org/drawingml/2006/main">
              <a:ext uri="{FF2B5EF4-FFF2-40B4-BE49-F238E27FC236}">
                <a16:creationId xmlns:a16="http://schemas.microsoft.com/office/drawing/2014/main" id="{E2E49618-AAD2-407A-99E1-B76333C6BBB9}"/>
              </a:ext>
            </a:extLst>
          </p:cNvPr>
          <p:cNvSpPr>
            <a:spLocks xmlns:a="http://schemas.openxmlformats.org/drawingml/2006/main" noGrp="1"/>
          </p:cNvSpPr>
          <p:nvPr/>
        </p:nvSpPr>
        <p:spPr>
          <a:xfrm xmlns:a="http://schemas.openxmlformats.org/drawingml/2006/main">
            <a:off x="4324350" y="1905000"/>
            <a:ext cx="1609725" cy="1952625"/>
          </a:xfrm>
          <a:prstGeom xmlns:a="http://schemas.openxmlformats.org/drawingml/2006/main" prst="rect">
            <a:avLst/>
          </a:prstGeom>
          <a:solidFill xmlns:a="http://schemas.openxmlformats.org/drawingml/2006/main">
            <a:srgbClr val="FFFFFF"/>
          </a:solidFill>
          <a:ln xmlns:a="http://schemas.openxmlformats.org/drawingml/2006/main" w="19050">
            <a:solidFill>
              <a:srgbClr val="2563EB"/>
            </a:solidFill>
            <a:prstDash val="solid"/>
          </a:ln>
        </p:spPr>
      </p:sp>
      <p:sp>
        <p:nvSpPr>
          <p:cNvPr id="28" name="">
            <a:extLst xmlns:a="http://schemas.openxmlformats.org/drawingml/2006/main">
              <a:ext uri="{FF2B5EF4-FFF2-40B4-BE49-F238E27FC236}">
                <a16:creationId xmlns:a16="http://schemas.microsoft.com/office/drawing/2014/main" id="{ADAE2736-1099-465A-8F96-081E2F791AF6}"/>
              </a:ext>
            </a:extLst>
          </p:cNvPr>
          <p:cNvSpPr>
            <a:spLocks xmlns:a="http://schemas.openxmlformats.org/drawingml/2006/main" noGrp="1"/>
          </p:cNvSpPr>
          <p:nvPr/>
        </p:nvSpPr>
        <p:spPr>
          <a:xfrm xmlns:a="http://schemas.openxmlformats.org/drawingml/2006/main">
            <a:off x="4324350" y="1905000"/>
            <a:ext cx="1609725" cy="4762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62B8DCC0-71C6-4B10-91A5-85BD5DE40065}"/>
              </a:ext>
            </a:extLst>
          </p:cNvPr>
          <p:cNvSpPr>
            <a:spLocks xmlns:a="http://schemas.openxmlformats.org/drawingml/2006/main" noGrp="1"/>
          </p:cNvSpPr>
          <p:nvPr/>
        </p:nvSpPr>
        <p:spPr>
          <a:xfrm xmlns:a="http://schemas.openxmlformats.org/drawingml/2006/main">
            <a:off x="5991225" y="2776538"/>
            <a:ext cx="209550" cy="209550"/>
          </a:xfrm>
          <a:prstGeom xmlns:a="http://schemas.openxmlformats.org/drawingml/2006/main" prst="rightArrow">
            <a:avLst/>
          </a:prstGeom>
          <a:solidFill xmlns:a="http://schemas.openxmlformats.org/drawingml/2006/main">
            <a:srgbClr val="1E293B"/>
          </a:solidFill>
          <a:ln xmlns:a="http://schemas.openxmlformats.org/drawingml/2006/main" w="9525">
            <a:solidFill>
              <a:srgbClr val="1E293B"/>
            </a:solidFill>
            <a:prstDash val="solid"/>
          </a:ln>
        </p:spPr>
      </p:sp>
      <p:sp>
        <p:nvSpPr>
          <p:cNvPr id="30" name="">
            <a:extLst xmlns:a="http://schemas.openxmlformats.org/drawingml/2006/main">
              <a:ext uri="{FF2B5EF4-FFF2-40B4-BE49-F238E27FC236}">
                <a16:creationId xmlns:a16="http://schemas.microsoft.com/office/drawing/2014/main" id="{9F4372BB-1101-4AC9-9CD2-745D86AD09F7}"/>
              </a:ext>
            </a:extLst>
          </p:cNvPr>
          <p:cNvSpPr>
            <a:spLocks xmlns:a="http://schemas.openxmlformats.org/drawingml/2006/main" noGrp="1"/>
          </p:cNvSpPr>
          <p:nvPr/>
        </p:nvSpPr>
        <p:spPr>
          <a:xfrm xmlns:a="http://schemas.openxmlformats.org/drawingml/2006/main">
            <a:off x="4438650" y="205740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31" name="">
            <a:extLst xmlns:a="http://schemas.openxmlformats.org/drawingml/2006/main">
              <a:ext uri="{FF2B5EF4-FFF2-40B4-BE49-F238E27FC236}">
                <a16:creationId xmlns:a16="http://schemas.microsoft.com/office/drawing/2014/main" id="{DA06E507-730E-460E-94E3-B3C38549AF6D}"/>
              </a:ext>
            </a:extLst>
          </p:cNvPr>
          <p:cNvSpPr>
            <a:spLocks xmlns:a="http://schemas.openxmlformats.org/drawingml/2006/main" noGrp="1"/>
          </p:cNvSpPr>
          <p:nvPr/>
        </p:nvSpPr>
        <p:spPr>
          <a:xfrm xmlns:a="http://schemas.openxmlformats.org/drawingml/2006/main">
            <a:off x="4438650" y="209550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3</a:t>
            </a:r>
          </a:p>
        </p:txBody>
      </p:sp>
      <p:sp>
        <p:nvSpPr>
          <p:cNvPr id="32" name="">
            <a:extLst xmlns:a="http://schemas.openxmlformats.org/drawingml/2006/main">
              <a:ext uri="{FF2B5EF4-FFF2-40B4-BE49-F238E27FC236}">
                <a16:creationId xmlns:a16="http://schemas.microsoft.com/office/drawing/2014/main" id="{27890391-1FBD-4F9F-BFBB-1D860B308265}"/>
              </a:ext>
            </a:extLst>
          </p:cNvPr>
          <p:cNvSpPr>
            <a:spLocks xmlns:a="http://schemas.openxmlformats.org/drawingml/2006/main" noGrp="1"/>
          </p:cNvSpPr>
          <p:nvPr/>
        </p:nvSpPr>
        <p:spPr>
          <a:xfrm xmlns:a="http://schemas.openxmlformats.org/drawingml/2006/main">
            <a:off x="4438650" y="2381250"/>
            <a:ext cx="1381125"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4E8C"/>
                </a:solidFill>
                <a:latin typeface="Arial"/>
                <a:ea typeface="Arial"/>
                <a:cs typeface="Arial"/>
              </a:defRPr>
            </a:pPr>
            <a:r>
              <a:t>Receive</a:t>
            </a:r>
          </a:p>
        </p:txBody>
      </p:sp>
      <p:sp>
        <p:nvSpPr>
          <p:cNvPr id="33" name="">
            <a:extLst xmlns:a="http://schemas.openxmlformats.org/drawingml/2006/main">
              <a:ext uri="{FF2B5EF4-FFF2-40B4-BE49-F238E27FC236}">
                <a16:creationId xmlns:a16="http://schemas.microsoft.com/office/drawing/2014/main" id="{4FFFFA74-7C84-45D7-A392-22612B51261B}"/>
              </a:ext>
            </a:extLst>
          </p:cNvPr>
          <p:cNvSpPr>
            <a:spLocks xmlns:a="http://schemas.openxmlformats.org/drawingml/2006/main" noGrp="1"/>
          </p:cNvSpPr>
          <p:nvPr/>
        </p:nvSpPr>
        <p:spPr>
          <a:xfrm xmlns:a="http://schemas.openxmlformats.org/drawingml/2006/main">
            <a:off x="4438650" y="2667000"/>
            <a:ext cx="1381125" cy="1057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Each of four echoes is amplified, mixed with the LO and filtered.</a:t>
            </a:r>
          </a:p>
        </p:txBody>
      </p:sp>
      <p:sp>
        <p:nvSpPr>
          <p:cNvPr id="34" name="">
            <a:extLst xmlns:a="http://schemas.openxmlformats.org/drawingml/2006/main">
              <a:ext uri="{FF2B5EF4-FFF2-40B4-BE49-F238E27FC236}">
                <a16:creationId xmlns:a16="http://schemas.microsoft.com/office/drawing/2014/main" id="{3D200951-FA7F-4ECA-8A82-A41B208B3940}"/>
              </a:ext>
            </a:extLst>
          </p:cNvPr>
          <p:cNvSpPr>
            <a:spLocks xmlns:a="http://schemas.openxmlformats.org/drawingml/2006/main" noGrp="1"/>
          </p:cNvSpPr>
          <p:nvPr/>
        </p:nvSpPr>
        <p:spPr>
          <a:xfrm xmlns:a="http://schemas.openxmlformats.org/drawingml/2006/main">
            <a:off x="6257925" y="1905000"/>
            <a:ext cx="1609725" cy="1952625"/>
          </a:xfrm>
          <a:prstGeom xmlns:a="http://schemas.openxmlformats.org/drawingml/2006/main" prst="rect">
            <a:avLst/>
          </a:prstGeom>
          <a:solidFill xmlns:a="http://schemas.openxmlformats.org/drawingml/2006/main">
            <a:srgbClr val="FFFFFF"/>
          </a:solidFill>
          <a:ln xmlns:a="http://schemas.openxmlformats.org/drawingml/2006/main" w="19050">
            <a:solidFill>
              <a:srgbClr val="12855B"/>
            </a:solidFill>
            <a:prstDash val="solid"/>
          </a:ln>
        </p:spPr>
      </p:sp>
      <p:sp>
        <p:nvSpPr>
          <p:cNvPr id="35" name="">
            <a:extLst xmlns:a="http://schemas.openxmlformats.org/drawingml/2006/main">
              <a:ext uri="{FF2B5EF4-FFF2-40B4-BE49-F238E27FC236}">
                <a16:creationId xmlns:a16="http://schemas.microsoft.com/office/drawing/2014/main" id="{F79F90F1-2601-40AD-AF19-9C022B1D2B0C}"/>
              </a:ext>
            </a:extLst>
          </p:cNvPr>
          <p:cNvSpPr>
            <a:spLocks xmlns:a="http://schemas.openxmlformats.org/drawingml/2006/main" noGrp="1"/>
          </p:cNvSpPr>
          <p:nvPr/>
        </p:nvSpPr>
        <p:spPr>
          <a:xfrm xmlns:a="http://schemas.openxmlformats.org/drawingml/2006/main">
            <a:off x="6257925" y="1905000"/>
            <a:ext cx="1609725" cy="4762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790F0159-AD34-4C50-8ECF-0322C89D92D5}"/>
              </a:ext>
            </a:extLst>
          </p:cNvPr>
          <p:cNvSpPr>
            <a:spLocks xmlns:a="http://schemas.openxmlformats.org/drawingml/2006/main" noGrp="1"/>
          </p:cNvSpPr>
          <p:nvPr/>
        </p:nvSpPr>
        <p:spPr>
          <a:xfrm xmlns:a="http://schemas.openxmlformats.org/drawingml/2006/main">
            <a:off x="7924800" y="2776538"/>
            <a:ext cx="2095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37" name="">
            <a:extLst xmlns:a="http://schemas.openxmlformats.org/drawingml/2006/main">
              <a:ext uri="{FF2B5EF4-FFF2-40B4-BE49-F238E27FC236}">
                <a16:creationId xmlns:a16="http://schemas.microsoft.com/office/drawing/2014/main" id="{6B143597-BC99-4791-A0A0-503347592875}"/>
              </a:ext>
            </a:extLst>
          </p:cNvPr>
          <p:cNvSpPr>
            <a:spLocks xmlns:a="http://schemas.openxmlformats.org/drawingml/2006/main" noGrp="1"/>
          </p:cNvSpPr>
          <p:nvPr/>
        </p:nvSpPr>
        <p:spPr>
          <a:xfrm xmlns:a="http://schemas.openxmlformats.org/drawingml/2006/main">
            <a:off x="6372225" y="205740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38" name="">
            <a:extLst xmlns:a="http://schemas.openxmlformats.org/drawingml/2006/main">
              <a:ext uri="{FF2B5EF4-FFF2-40B4-BE49-F238E27FC236}">
                <a16:creationId xmlns:a16="http://schemas.microsoft.com/office/drawing/2014/main" id="{C6B48564-9B3A-4C49-826F-6D8AA183EF0D}"/>
              </a:ext>
            </a:extLst>
          </p:cNvPr>
          <p:cNvSpPr>
            <a:spLocks xmlns:a="http://schemas.openxmlformats.org/drawingml/2006/main" noGrp="1"/>
          </p:cNvSpPr>
          <p:nvPr/>
        </p:nvSpPr>
        <p:spPr>
          <a:xfrm xmlns:a="http://schemas.openxmlformats.org/drawingml/2006/main">
            <a:off x="6372225" y="209550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4</a:t>
            </a:r>
          </a:p>
        </p:txBody>
      </p:sp>
      <p:sp>
        <p:nvSpPr>
          <p:cNvPr id="39" name="">
            <a:extLst xmlns:a="http://schemas.openxmlformats.org/drawingml/2006/main">
              <a:ext uri="{FF2B5EF4-FFF2-40B4-BE49-F238E27FC236}">
                <a16:creationId xmlns:a16="http://schemas.microsoft.com/office/drawing/2014/main" id="{9DF2D3A4-506C-4D0B-872D-992CB37C1AAF}"/>
              </a:ext>
            </a:extLst>
          </p:cNvPr>
          <p:cNvSpPr>
            <a:spLocks xmlns:a="http://schemas.openxmlformats.org/drawingml/2006/main" noGrp="1"/>
          </p:cNvSpPr>
          <p:nvPr/>
        </p:nvSpPr>
        <p:spPr>
          <a:xfrm xmlns:a="http://schemas.openxmlformats.org/drawingml/2006/main">
            <a:off x="6372225" y="2381250"/>
            <a:ext cx="1381125"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0B6B47"/>
                </a:solidFill>
                <a:latin typeface="Arial"/>
                <a:ea typeface="Arial"/>
                <a:cs typeface="Arial"/>
              </a:defRPr>
            </a:pPr>
            <a:r>
              <a:t>Cross</a:t>
            </a:r>
          </a:p>
        </p:txBody>
      </p:sp>
      <p:sp>
        <p:nvSpPr>
          <p:cNvPr id="40" name="">
            <a:extLst xmlns:a="http://schemas.openxmlformats.org/drawingml/2006/main">
              <a:ext uri="{FF2B5EF4-FFF2-40B4-BE49-F238E27FC236}">
                <a16:creationId xmlns:a16="http://schemas.microsoft.com/office/drawing/2014/main" id="{5FEC6C9F-94E0-48A0-9C26-07F8CD8DEFE8}"/>
              </a:ext>
            </a:extLst>
          </p:cNvPr>
          <p:cNvSpPr>
            <a:spLocks xmlns:a="http://schemas.openxmlformats.org/drawingml/2006/main" noGrp="1"/>
          </p:cNvSpPr>
          <p:nvPr/>
        </p:nvSpPr>
        <p:spPr>
          <a:xfrm xmlns:a="http://schemas.openxmlformats.org/drawingml/2006/main">
            <a:off x="6372225" y="2667000"/>
            <a:ext cx="1381125" cy="1057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IF signals cross to the CMOS die, are digitised at 12 bits and feed the range FFT.</a:t>
            </a:r>
          </a:p>
        </p:txBody>
      </p:sp>
      <p:sp>
        <p:nvSpPr>
          <p:cNvPr id="41" name="">
            <a:extLst xmlns:a="http://schemas.openxmlformats.org/drawingml/2006/main">
              <a:ext uri="{FF2B5EF4-FFF2-40B4-BE49-F238E27FC236}">
                <a16:creationId xmlns:a16="http://schemas.microsoft.com/office/drawing/2014/main" id="{A249F55C-4980-4356-819C-E8864FF05F28}"/>
              </a:ext>
            </a:extLst>
          </p:cNvPr>
          <p:cNvSpPr>
            <a:spLocks xmlns:a="http://schemas.openxmlformats.org/drawingml/2006/main" noGrp="1"/>
          </p:cNvSpPr>
          <p:nvPr/>
        </p:nvSpPr>
        <p:spPr>
          <a:xfrm xmlns:a="http://schemas.openxmlformats.org/drawingml/2006/main">
            <a:off x="8191500" y="1905000"/>
            <a:ext cx="1609725" cy="1952625"/>
          </a:xfrm>
          <a:prstGeom xmlns:a="http://schemas.openxmlformats.org/drawingml/2006/main" prst="rect">
            <a:avLst/>
          </a:prstGeom>
          <a:solidFill xmlns:a="http://schemas.openxmlformats.org/drawingml/2006/main">
            <a:srgbClr val="FFFFFF"/>
          </a:solidFill>
          <a:ln xmlns:a="http://schemas.openxmlformats.org/drawingml/2006/main" w="19050">
            <a:solidFill>
              <a:srgbClr val="7C3AED"/>
            </a:solidFill>
            <a:prstDash val="solid"/>
          </a:ln>
        </p:spPr>
      </p:sp>
      <p:sp>
        <p:nvSpPr>
          <p:cNvPr id="42" name="">
            <a:extLst xmlns:a="http://schemas.openxmlformats.org/drawingml/2006/main">
              <a:ext uri="{FF2B5EF4-FFF2-40B4-BE49-F238E27FC236}">
                <a16:creationId xmlns:a16="http://schemas.microsoft.com/office/drawing/2014/main" id="{82199ECE-20D8-4CAE-AF66-DFCA7B7E262A}"/>
              </a:ext>
            </a:extLst>
          </p:cNvPr>
          <p:cNvSpPr>
            <a:spLocks xmlns:a="http://schemas.openxmlformats.org/drawingml/2006/main" noGrp="1"/>
          </p:cNvSpPr>
          <p:nvPr/>
        </p:nvSpPr>
        <p:spPr>
          <a:xfrm xmlns:a="http://schemas.openxmlformats.org/drawingml/2006/main">
            <a:off x="8191500" y="1905000"/>
            <a:ext cx="1609725" cy="4762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E410C33B-93F1-41CE-8D01-674F13782E78}"/>
              </a:ext>
            </a:extLst>
          </p:cNvPr>
          <p:cNvSpPr>
            <a:spLocks xmlns:a="http://schemas.openxmlformats.org/drawingml/2006/main" noGrp="1"/>
          </p:cNvSpPr>
          <p:nvPr/>
        </p:nvSpPr>
        <p:spPr>
          <a:xfrm xmlns:a="http://schemas.openxmlformats.org/drawingml/2006/main">
            <a:off x="9858375" y="2776538"/>
            <a:ext cx="2095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44" name="">
            <a:extLst xmlns:a="http://schemas.openxmlformats.org/drawingml/2006/main">
              <a:ext uri="{FF2B5EF4-FFF2-40B4-BE49-F238E27FC236}">
                <a16:creationId xmlns:a16="http://schemas.microsoft.com/office/drawing/2014/main" id="{7D72E885-BEB2-4C06-8C18-E7202CFC9158}"/>
              </a:ext>
            </a:extLst>
          </p:cNvPr>
          <p:cNvSpPr>
            <a:spLocks xmlns:a="http://schemas.openxmlformats.org/drawingml/2006/main" noGrp="1"/>
          </p:cNvSpPr>
          <p:nvPr/>
        </p:nvSpPr>
        <p:spPr>
          <a:xfrm xmlns:a="http://schemas.openxmlformats.org/drawingml/2006/main">
            <a:off x="8305800" y="205740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45" name="">
            <a:extLst xmlns:a="http://schemas.openxmlformats.org/drawingml/2006/main">
              <a:ext uri="{FF2B5EF4-FFF2-40B4-BE49-F238E27FC236}">
                <a16:creationId xmlns:a16="http://schemas.microsoft.com/office/drawing/2014/main" id="{55A49192-EDB2-4EF7-B0A0-4C60ED4ADE74}"/>
              </a:ext>
            </a:extLst>
          </p:cNvPr>
          <p:cNvSpPr>
            <a:spLocks xmlns:a="http://schemas.openxmlformats.org/drawingml/2006/main" noGrp="1"/>
          </p:cNvSpPr>
          <p:nvPr/>
        </p:nvSpPr>
        <p:spPr>
          <a:xfrm xmlns:a="http://schemas.openxmlformats.org/drawingml/2006/main">
            <a:off x="8305800" y="209550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5</a:t>
            </a:r>
          </a:p>
        </p:txBody>
      </p:sp>
      <p:sp>
        <p:nvSpPr>
          <p:cNvPr id="46" name="">
            <a:extLst xmlns:a="http://schemas.openxmlformats.org/drawingml/2006/main">
              <a:ext uri="{FF2B5EF4-FFF2-40B4-BE49-F238E27FC236}">
                <a16:creationId xmlns:a16="http://schemas.microsoft.com/office/drawing/2014/main" id="{E0C4BEF2-9B14-47AF-895B-FB00C2F96802}"/>
              </a:ext>
            </a:extLst>
          </p:cNvPr>
          <p:cNvSpPr>
            <a:spLocks xmlns:a="http://schemas.openxmlformats.org/drawingml/2006/main" noGrp="1"/>
          </p:cNvSpPr>
          <p:nvPr/>
        </p:nvSpPr>
        <p:spPr>
          <a:xfrm xmlns:a="http://schemas.openxmlformats.org/drawingml/2006/main">
            <a:off x="8305800" y="2381250"/>
            <a:ext cx="1381125"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5B2A86"/>
                </a:solidFill>
                <a:latin typeface="Arial"/>
                <a:ea typeface="Arial"/>
                <a:cs typeface="Arial"/>
              </a:defRPr>
            </a:pPr>
            <a:r>
              <a:t>Detect</a:t>
            </a:r>
          </a:p>
        </p:txBody>
      </p:sp>
      <p:sp>
        <p:nvSpPr>
          <p:cNvPr id="47" name="">
            <a:extLst xmlns:a="http://schemas.openxmlformats.org/drawingml/2006/main">
              <a:ext uri="{FF2B5EF4-FFF2-40B4-BE49-F238E27FC236}">
                <a16:creationId xmlns:a16="http://schemas.microsoft.com/office/drawing/2014/main" id="{6CE411D8-8EDF-4EDC-922B-5610E03AEFD3}"/>
              </a:ext>
            </a:extLst>
          </p:cNvPr>
          <p:cNvSpPr>
            <a:spLocks xmlns:a="http://schemas.openxmlformats.org/drawingml/2006/main" noGrp="1"/>
          </p:cNvSpPr>
          <p:nvPr/>
        </p:nvSpPr>
        <p:spPr>
          <a:xfrm xmlns:a="http://schemas.openxmlformats.org/drawingml/2006/main">
            <a:off x="8305800" y="2667000"/>
            <a:ext cx="1381125" cy="1057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range-Doppler map feeds CFAR detection and angle estimation.</a:t>
            </a:r>
          </a:p>
        </p:txBody>
      </p:sp>
      <p:sp>
        <p:nvSpPr>
          <p:cNvPr id="48" name="">
            <a:extLst xmlns:a="http://schemas.openxmlformats.org/drawingml/2006/main">
              <a:ext uri="{FF2B5EF4-FFF2-40B4-BE49-F238E27FC236}">
                <a16:creationId xmlns:a16="http://schemas.microsoft.com/office/drawing/2014/main" id="{407E0432-31CA-494C-8478-16E7799D263C}"/>
              </a:ext>
            </a:extLst>
          </p:cNvPr>
          <p:cNvSpPr>
            <a:spLocks xmlns:a="http://schemas.openxmlformats.org/drawingml/2006/main" noGrp="1"/>
          </p:cNvSpPr>
          <p:nvPr/>
        </p:nvSpPr>
        <p:spPr>
          <a:xfrm xmlns:a="http://schemas.openxmlformats.org/drawingml/2006/main">
            <a:off x="10125075" y="1905000"/>
            <a:ext cx="1609725" cy="1952625"/>
          </a:xfrm>
          <a:prstGeom xmlns:a="http://schemas.openxmlformats.org/drawingml/2006/main" prst="rect">
            <a:avLst/>
          </a:prstGeom>
          <a:solidFill xmlns:a="http://schemas.openxmlformats.org/drawingml/2006/main">
            <a:srgbClr val="FFFFFF"/>
          </a:solidFill>
          <a:ln xmlns:a="http://schemas.openxmlformats.org/drawingml/2006/main" w="19050">
            <a:solidFill>
              <a:srgbClr val="7C3AED"/>
            </a:solidFill>
            <a:prstDash val="solid"/>
          </a:ln>
        </p:spPr>
      </p:sp>
      <p:sp>
        <p:nvSpPr>
          <p:cNvPr id="49" name="">
            <a:extLst xmlns:a="http://schemas.openxmlformats.org/drawingml/2006/main">
              <a:ext uri="{FF2B5EF4-FFF2-40B4-BE49-F238E27FC236}">
                <a16:creationId xmlns:a16="http://schemas.microsoft.com/office/drawing/2014/main" id="{84B96F8E-06D8-4824-B1C6-86194626FF6B}"/>
              </a:ext>
            </a:extLst>
          </p:cNvPr>
          <p:cNvSpPr>
            <a:spLocks xmlns:a="http://schemas.openxmlformats.org/drawingml/2006/main" noGrp="1"/>
          </p:cNvSpPr>
          <p:nvPr/>
        </p:nvSpPr>
        <p:spPr>
          <a:xfrm xmlns:a="http://schemas.openxmlformats.org/drawingml/2006/main">
            <a:off x="10125075" y="1905000"/>
            <a:ext cx="1609725" cy="47625"/>
          </a:xfrm>
          <a:prstGeom xmlns:a="http://schemas.openxmlformats.org/drawingml/2006/main" prst="rect">
            <a:avLst/>
          </a:prstGeom>
          <a:solidFill xmlns:a="http://schemas.openxmlformats.org/drawingml/2006/main">
            <a:srgbClr val="7C3AED"/>
          </a:solidFill>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1BB242DD-503D-4AA1-9239-C4D57824415C}"/>
              </a:ext>
            </a:extLst>
          </p:cNvPr>
          <p:cNvSpPr>
            <a:spLocks xmlns:a="http://schemas.openxmlformats.org/drawingml/2006/main" noGrp="1"/>
          </p:cNvSpPr>
          <p:nvPr/>
        </p:nvSpPr>
        <p:spPr>
          <a:xfrm xmlns:a="http://schemas.openxmlformats.org/drawingml/2006/main">
            <a:off x="10239375" y="2057400"/>
            <a:ext cx="247650" cy="24765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51" name="">
            <a:extLst xmlns:a="http://schemas.openxmlformats.org/drawingml/2006/main">
              <a:ext uri="{FF2B5EF4-FFF2-40B4-BE49-F238E27FC236}">
                <a16:creationId xmlns:a16="http://schemas.microsoft.com/office/drawing/2014/main" id="{D46C5161-230B-45BE-80FD-C416AA25A974}"/>
              </a:ext>
            </a:extLst>
          </p:cNvPr>
          <p:cNvSpPr>
            <a:spLocks xmlns:a="http://schemas.openxmlformats.org/drawingml/2006/main" noGrp="1"/>
          </p:cNvSpPr>
          <p:nvPr/>
        </p:nvSpPr>
        <p:spPr>
          <a:xfrm xmlns:a="http://schemas.openxmlformats.org/drawingml/2006/main">
            <a:off x="10239375" y="2095500"/>
            <a:ext cx="2476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FFFFFF"/>
                </a:solidFill>
                <a:latin typeface="Arial"/>
                <a:ea typeface="Arial"/>
                <a:cs typeface="Arial"/>
              </a:defRPr>
            </a:pPr>
            <a:r>
              <a:t>6</a:t>
            </a:r>
          </a:p>
        </p:txBody>
      </p:sp>
      <p:sp>
        <p:nvSpPr>
          <p:cNvPr id="52" name="">
            <a:extLst xmlns:a="http://schemas.openxmlformats.org/drawingml/2006/main">
              <a:ext uri="{FF2B5EF4-FFF2-40B4-BE49-F238E27FC236}">
                <a16:creationId xmlns:a16="http://schemas.microsoft.com/office/drawing/2014/main" id="{A5D2BB86-F4F1-47FD-AC2F-8AA99483D661}"/>
              </a:ext>
            </a:extLst>
          </p:cNvPr>
          <p:cNvSpPr>
            <a:spLocks xmlns:a="http://schemas.openxmlformats.org/drawingml/2006/main" noGrp="1"/>
          </p:cNvSpPr>
          <p:nvPr/>
        </p:nvSpPr>
        <p:spPr>
          <a:xfrm xmlns:a="http://schemas.openxmlformats.org/drawingml/2006/main">
            <a:off x="10239375" y="2381250"/>
            <a:ext cx="1381125"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5B2A86"/>
                </a:solidFill>
                <a:latin typeface="Arial"/>
                <a:ea typeface="Arial"/>
                <a:cs typeface="Arial"/>
              </a:defRPr>
            </a:pPr>
            <a:r>
              <a:t>Report</a:t>
            </a:r>
          </a:p>
        </p:txBody>
      </p:sp>
      <p:sp>
        <p:nvSpPr>
          <p:cNvPr id="53" name="">
            <a:extLst xmlns:a="http://schemas.openxmlformats.org/drawingml/2006/main">
              <a:ext uri="{FF2B5EF4-FFF2-40B4-BE49-F238E27FC236}">
                <a16:creationId xmlns:a16="http://schemas.microsoft.com/office/drawing/2014/main" id="{642BC855-E015-4108-BFB2-EA9563CD17C4}"/>
              </a:ext>
            </a:extLst>
          </p:cNvPr>
          <p:cNvSpPr>
            <a:spLocks xmlns:a="http://schemas.openxmlformats.org/drawingml/2006/main" noGrp="1"/>
          </p:cNvSpPr>
          <p:nvPr/>
        </p:nvSpPr>
        <p:spPr>
          <a:xfrm xmlns:a="http://schemas.openxmlformats.org/drawingml/2006/main">
            <a:off x="10239375" y="2667000"/>
            <a:ext cx="1381125" cy="10572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The target list goes to the ECU over CAN-FD, 100BASE-T1 or MIPI CSI-2.</a:t>
            </a:r>
          </a:p>
        </p:txBody>
      </p:sp>
      <p:sp>
        <p:nvSpPr>
          <p:cNvPr id="54" name="">
            <a:extLst xmlns:a="http://schemas.openxmlformats.org/drawingml/2006/main">
              <a:ext uri="{FF2B5EF4-FFF2-40B4-BE49-F238E27FC236}">
                <a16:creationId xmlns:a16="http://schemas.microsoft.com/office/drawing/2014/main" id="{29BF9EE6-6F8F-42B6-9C59-BEB6F5B2A187}"/>
              </a:ext>
            </a:extLst>
          </p:cNvPr>
          <p:cNvSpPr>
            <a:spLocks xmlns:a="http://schemas.openxmlformats.org/drawingml/2006/main" noGrp="1"/>
          </p:cNvSpPr>
          <p:nvPr/>
        </p:nvSpPr>
        <p:spPr>
          <a:xfrm xmlns:a="http://schemas.openxmlformats.org/drawingml/2006/main">
            <a:off x="457200" y="4143375"/>
            <a:ext cx="5524500" cy="134302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55" name="">
            <a:extLst xmlns:a="http://schemas.openxmlformats.org/drawingml/2006/main">
              <a:ext uri="{FF2B5EF4-FFF2-40B4-BE49-F238E27FC236}">
                <a16:creationId xmlns:a16="http://schemas.microsoft.com/office/drawing/2014/main" id="{66720D12-BCFF-4691-947B-55FC96A35F4D}"/>
              </a:ext>
            </a:extLst>
          </p:cNvPr>
          <p:cNvSpPr>
            <a:spLocks xmlns:a="http://schemas.openxmlformats.org/drawingml/2006/main" noGrp="1"/>
          </p:cNvSpPr>
          <p:nvPr/>
        </p:nvSpPr>
        <p:spPr>
          <a:xfrm xmlns:a="http://schemas.openxmlformats.org/drawingml/2006/main">
            <a:off x="457200" y="4143375"/>
            <a:ext cx="57150" cy="13430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12A5C4F6-D0DD-4AD4-8763-279566982C32}"/>
              </a:ext>
            </a:extLst>
          </p:cNvPr>
          <p:cNvSpPr>
            <a:spLocks xmlns:a="http://schemas.openxmlformats.org/drawingml/2006/main" noGrp="1"/>
          </p:cNvSpPr>
          <p:nvPr/>
        </p:nvSpPr>
        <p:spPr>
          <a:xfrm xmlns:a="http://schemas.openxmlformats.org/drawingml/2006/main">
            <a:off x="685800" y="43338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What crosses the die boundary</a:t>
            </a:r>
          </a:p>
        </p:txBody>
      </p:sp>
      <p:sp>
        <p:nvSpPr>
          <p:cNvPr id="57" name="">
            <a:extLst xmlns:a="http://schemas.openxmlformats.org/drawingml/2006/main">
              <a:ext uri="{FF2B5EF4-FFF2-40B4-BE49-F238E27FC236}">
                <a16:creationId xmlns:a16="http://schemas.microsoft.com/office/drawing/2014/main" id="{123CA88A-9F79-4DF8-8D93-6AD728E4184F}"/>
              </a:ext>
            </a:extLst>
          </p:cNvPr>
          <p:cNvSpPr>
            <a:spLocks xmlns:a="http://schemas.openxmlformats.org/drawingml/2006/main" noGrp="1"/>
          </p:cNvSpPr>
          <p:nvPr/>
        </p:nvSpPr>
        <p:spPr>
          <a:xfrm xmlns:a="http://schemas.openxmlformats.org/drawingml/2006/main">
            <a:off x="685800" y="4676775"/>
            <a:ext cx="50673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Only the four IF signals. Everything at 77 GHz stays on the SiGe die; sampling and every FFT run on the 130 nm CMOS die at 200 MHz.</a:t>
            </a:r>
          </a:p>
        </p:txBody>
      </p:sp>
      <p:sp>
        <p:nvSpPr>
          <p:cNvPr id="58" name="">
            <a:extLst xmlns:a="http://schemas.openxmlformats.org/drawingml/2006/main">
              <a:ext uri="{FF2B5EF4-FFF2-40B4-BE49-F238E27FC236}">
                <a16:creationId xmlns:a16="http://schemas.microsoft.com/office/drawing/2014/main" id="{E4956682-9A50-4BAE-8168-DEAA600F28EF}"/>
              </a:ext>
            </a:extLst>
          </p:cNvPr>
          <p:cNvSpPr>
            <a:spLocks xmlns:a="http://schemas.openxmlformats.org/drawingml/2006/main" noGrp="1"/>
          </p:cNvSpPr>
          <p:nvPr/>
        </p:nvSpPr>
        <p:spPr>
          <a:xfrm xmlns:a="http://schemas.openxmlformats.org/drawingml/2006/main">
            <a:off x="6210300" y="4143375"/>
            <a:ext cx="5524500" cy="1343025"/>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59" name="">
            <a:extLst xmlns:a="http://schemas.openxmlformats.org/drawingml/2006/main">
              <a:ext uri="{FF2B5EF4-FFF2-40B4-BE49-F238E27FC236}">
                <a16:creationId xmlns:a16="http://schemas.microsoft.com/office/drawing/2014/main" id="{74CD86F8-F445-400E-9377-7FCD501061E1}"/>
              </a:ext>
            </a:extLst>
          </p:cNvPr>
          <p:cNvSpPr>
            <a:spLocks xmlns:a="http://schemas.openxmlformats.org/drawingml/2006/main" noGrp="1"/>
          </p:cNvSpPr>
          <p:nvPr/>
        </p:nvSpPr>
        <p:spPr>
          <a:xfrm xmlns:a="http://schemas.openxmlformats.org/drawingml/2006/main">
            <a:off x="6210300" y="4143375"/>
            <a:ext cx="57150" cy="13430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1794AF63-51EB-469B-A737-4A600BA05A70}"/>
              </a:ext>
            </a:extLst>
          </p:cNvPr>
          <p:cNvSpPr>
            <a:spLocks xmlns:a="http://schemas.openxmlformats.org/drawingml/2006/main" noGrp="1"/>
          </p:cNvSpPr>
          <p:nvPr/>
        </p:nvSpPr>
        <p:spPr>
          <a:xfrm xmlns:a="http://schemas.openxmlformats.org/drawingml/2006/main">
            <a:off x="6438900" y="4333875"/>
            <a:ext cx="5105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What leaves the radar</a:t>
            </a:r>
          </a:p>
        </p:txBody>
      </p:sp>
      <p:sp>
        <p:nvSpPr>
          <p:cNvPr id="61" name="">
            <a:extLst xmlns:a="http://schemas.openxmlformats.org/drawingml/2006/main">
              <a:ext uri="{FF2B5EF4-FFF2-40B4-BE49-F238E27FC236}">
                <a16:creationId xmlns:a16="http://schemas.microsoft.com/office/drawing/2014/main" id="{19EC4F81-0FC2-4A5B-8079-F96659466DBD}"/>
              </a:ext>
            </a:extLst>
          </p:cNvPr>
          <p:cNvSpPr>
            <a:spLocks xmlns:a="http://schemas.openxmlformats.org/drawingml/2006/main" noGrp="1"/>
          </p:cNvSpPr>
          <p:nvPr/>
        </p:nvSpPr>
        <p:spPr>
          <a:xfrm xmlns:a="http://schemas.openxmlformats.org/drawingml/2006/main">
            <a:off x="6438900" y="4676775"/>
            <a:ext cx="50673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A target list of range, velocity, angle and RCS for up to 64 tracks per frame, over CAN-FD, 100BASE-T1 or MIPI CSI-2.</a:t>
            </a:r>
          </a:p>
        </p:txBody>
      </p:sp>
      <p:sp>
        <p:nvSpPr>
          <p:cNvPr id="62" name="">
            <a:extLst xmlns:a="http://schemas.openxmlformats.org/drawingml/2006/main">
              <a:ext uri="{FF2B5EF4-FFF2-40B4-BE49-F238E27FC236}">
                <a16:creationId xmlns:a16="http://schemas.microsoft.com/office/drawing/2014/main" id="{7C0CB12C-836F-46BA-85E4-27F53E645B74}"/>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SKU-7 Architecture Guide, "Key Data Flows" 1 to 6; product specification block note (IF crosses, converters on CMOS).</a:t>
            </a:r>
          </a:p>
        </p:txBody>
      </p:sp>
    </p:spTree>
    <p:extLst>
      <p:ext uri="{BB962C8B-B14F-4D97-AF65-F5344CB8AC3E}">
        <p14:creationId xmlns:p14="http://schemas.microsoft.com/office/powerpoint/2010/main" val="639108706"/>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52" name="">
            <a:extLst xmlns:a="http://schemas.openxmlformats.org/drawingml/2006/main">
              <a:ext uri="{FF2B5EF4-FFF2-40B4-BE49-F238E27FC236}">
                <a16:creationId xmlns:a16="http://schemas.microsoft.com/office/drawing/2014/main" id="{DDB73E25-38F2-4ACA-B864-63C3ED983C3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4B2C7BA-4ECD-43BF-83E9-6FD2D783B968}"/>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07 · ARCHITECTURE TARGETS</a:t>
            </a:r>
          </a:p>
        </p:txBody>
      </p:sp>
      <p:sp>
        <p:nvSpPr>
          <p:cNvPr id="3" name="">
            <a:extLst xmlns:a="http://schemas.openxmlformats.org/drawingml/2006/main">
              <a:ext uri="{FF2B5EF4-FFF2-40B4-BE49-F238E27FC236}">
                <a16:creationId xmlns:a16="http://schemas.microsoft.com/office/drawing/2014/main" id="{A2BF5C35-5A55-4192-B45B-5D8A42754DBD}"/>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Every figure here is a target, not a measurement</a:t>
            </a:r>
          </a:p>
        </p:txBody>
      </p:sp>
      <p:sp>
        <p:nvSpPr>
          <p:cNvPr id="4" name="">
            <a:extLst xmlns:a="http://schemas.openxmlformats.org/drawingml/2006/main">
              <a:ext uri="{FF2B5EF4-FFF2-40B4-BE49-F238E27FC236}">
                <a16:creationId xmlns:a16="http://schemas.microsoft.com/office/drawing/2014/main" id="{F245B1EB-DC5F-4023-AE40-290B9E316466}"/>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Architecture targets from the product specification. No SKU-7 silicon has been built or measured.</a:t>
            </a:r>
          </a:p>
        </p:txBody>
      </p:sp>
      <p:sp>
        <p:nvSpPr>
          <p:cNvPr id="5" name="">
            <a:extLst xmlns:a="http://schemas.openxmlformats.org/drawingml/2006/main">
              <a:ext uri="{FF2B5EF4-FFF2-40B4-BE49-F238E27FC236}">
                <a16:creationId xmlns:a16="http://schemas.microsoft.com/office/drawing/2014/main" id="{8C0CCB8F-3497-465A-BB57-108599B5331A}"/>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115BBA8-8F6A-4BBE-87F1-470B6C82AFC0}"/>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67D00DB-955A-4E63-BDDD-91BD7A627DA7}"/>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31952113-005F-410D-B78F-CF801260C048}"/>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08</a:t>
            </a:r>
          </a:p>
        </p:txBody>
      </p:sp>
      <p:sp>
        <p:nvSpPr>
          <p:cNvPr id="9" name="">
            <a:extLst xmlns:a="http://schemas.openxmlformats.org/drawingml/2006/main">
              <a:ext uri="{FF2B5EF4-FFF2-40B4-BE49-F238E27FC236}">
                <a16:creationId xmlns:a16="http://schemas.microsoft.com/office/drawing/2014/main" id="{2B985519-193A-4394-B42E-FCB09B5518B8}"/>
              </a:ext>
            </a:extLst>
          </p:cNvPr>
          <p:cNvSpPr>
            <a:spLocks xmlns:a="http://schemas.openxmlformats.org/drawingml/2006/main" noGrp="1"/>
          </p:cNvSpPr>
          <p:nvPr/>
        </p:nvSpPr>
        <p:spPr>
          <a:xfrm xmlns:a="http://schemas.openxmlformats.org/drawingml/2006/main">
            <a:off x="457200" y="1619250"/>
            <a:ext cx="11277600" cy="36195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35C8C70-916F-4928-A344-8B60815A0ACC}"/>
              </a:ext>
            </a:extLst>
          </p:cNvPr>
          <p:cNvSpPr>
            <a:spLocks xmlns:a="http://schemas.openxmlformats.org/drawingml/2006/main" noGrp="1"/>
          </p:cNvSpPr>
          <p:nvPr/>
        </p:nvSpPr>
        <p:spPr>
          <a:xfrm xmlns:a="http://schemas.openxmlformats.org/drawingml/2006/main">
            <a:off x="590550" y="1714500"/>
            <a:ext cx="20002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PARAMETER</a:t>
            </a:r>
          </a:p>
        </p:txBody>
      </p:sp>
      <p:sp>
        <p:nvSpPr>
          <p:cNvPr id="11" name="">
            <a:extLst xmlns:a="http://schemas.openxmlformats.org/drawingml/2006/main">
              <a:ext uri="{FF2B5EF4-FFF2-40B4-BE49-F238E27FC236}">
                <a16:creationId xmlns:a16="http://schemas.microsoft.com/office/drawing/2014/main" id="{4E9CD421-6BB2-42E7-B13C-9396F5BD95BE}"/>
              </a:ext>
            </a:extLst>
          </p:cNvPr>
          <p:cNvSpPr>
            <a:spLocks xmlns:a="http://schemas.openxmlformats.org/drawingml/2006/main" noGrp="1"/>
          </p:cNvSpPr>
          <p:nvPr/>
        </p:nvSpPr>
        <p:spPr>
          <a:xfrm xmlns:a="http://schemas.openxmlformats.org/drawingml/2006/main">
            <a:off x="2781300" y="1714500"/>
            <a:ext cx="73723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ARCHITECTURE TARGET</a:t>
            </a:r>
          </a:p>
        </p:txBody>
      </p:sp>
      <p:sp>
        <p:nvSpPr>
          <p:cNvPr id="12" name="">
            <a:extLst xmlns:a="http://schemas.openxmlformats.org/drawingml/2006/main">
              <a:ext uri="{FF2B5EF4-FFF2-40B4-BE49-F238E27FC236}">
                <a16:creationId xmlns:a16="http://schemas.microsoft.com/office/drawing/2014/main" id="{03BE02E6-6FA2-4CAD-A865-1BE18F14A0B0}"/>
              </a:ext>
            </a:extLst>
          </p:cNvPr>
          <p:cNvSpPr>
            <a:spLocks xmlns:a="http://schemas.openxmlformats.org/drawingml/2006/main" noGrp="1"/>
          </p:cNvSpPr>
          <p:nvPr/>
        </p:nvSpPr>
        <p:spPr>
          <a:xfrm xmlns:a="http://schemas.openxmlformats.org/drawingml/2006/main">
            <a:off x="10344150" y="1714500"/>
            <a:ext cx="13335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STATUS</a:t>
            </a:r>
          </a:p>
        </p:txBody>
      </p:sp>
      <p:sp>
        <p:nvSpPr>
          <p:cNvPr id="13" name="">
            <a:extLst xmlns:a="http://schemas.openxmlformats.org/drawingml/2006/main">
              <a:ext uri="{FF2B5EF4-FFF2-40B4-BE49-F238E27FC236}">
                <a16:creationId xmlns:a16="http://schemas.microsoft.com/office/drawing/2014/main" id="{30A95703-C721-4D69-8A82-B2E16D024D37}"/>
              </a:ext>
            </a:extLst>
          </p:cNvPr>
          <p:cNvSpPr>
            <a:spLocks xmlns:a="http://schemas.openxmlformats.org/drawingml/2006/main" noGrp="1"/>
          </p:cNvSpPr>
          <p:nvPr/>
        </p:nvSpPr>
        <p:spPr>
          <a:xfrm xmlns:a="http://schemas.openxmlformats.org/drawingml/2006/main">
            <a:off x="457200" y="1981200"/>
            <a:ext cx="11277600" cy="3619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C703F8FD-F32D-40BE-AE27-9A88993D9837}"/>
              </a:ext>
            </a:extLst>
          </p:cNvPr>
          <p:cNvSpPr>
            <a:spLocks xmlns:a="http://schemas.openxmlformats.org/drawingml/2006/main" noGrp="1"/>
          </p:cNvSpPr>
          <p:nvPr/>
        </p:nvSpPr>
        <p:spPr>
          <a:xfrm xmlns:a="http://schemas.openxmlformats.org/drawingml/2006/main">
            <a:off x="10344150" y="204787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15" name="">
            <a:extLst xmlns:a="http://schemas.openxmlformats.org/drawingml/2006/main">
              <a:ext uri="{FF2B5EF4-FFF2-40B4-BE49-F238E27FC236}">
                <a16:creationId xmlns:a16="http://schemas.microsoft.com/office/drawing/2014/main" id="{A2EC8087-8F52-42C2-BFA3-320F65DD4A7E}"/>
              </a:ext>
            </a:extLst>
          </p:cNvPr>
          <p:cNvSpPr>
            <a:spLocks xmlns:a="http://schemas.openxmlformats.org/drawingml/2006/main" noGrp="1"/>
          </p:cNvSpPr>
          <p:nvPr/>
        </p:nvSpPr>
        <p:spPr>
          <a:xfrm xmlns:a="http://schemas.openxmlformats.org/drawingml/2006/main">
            <a:off x="590550" y="205740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RF process</a:t>
            </a:r>
          </a:p>
        </p:txBody>
      </p:sp>
      <p:sp>
        <p:nvSpPr>
          <p:cNvPr id="16" name="">
            <a:extLst xmlns:a="http://schemas.openxmlformats.org/drawingml/2006/main">
              <a:ext uri="{FF2B5EF4-FFF2-40B4-BE49-F238E27FC236}">
                <a16:creationId xmlns:a16="http://schemas.microsoft.com/office/drawing/2014/main" id="{34756822-2329-4796-A024-1EF79A03A2E5}"/>
              </a:ext>
            </a:extLst>
          </p:cNvPr>
          <p:cNvSpPr>
            <a:spLocks xmlns:a="http://schemas.openxmlformats.org/drawingml/2006/main" noGrp="1"/>
          </p:cNvSpPr>
          <p:nvPr/>
        </p:nvSpPr>
        <p:spPr>
          <a:xfrm xmlns:a="http://schemas.openxmlformats.org/drawingml/2006/main">
            <a:off x="2781300" y="205740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130 nm SiGe BiCMOS (IHP SG13G2), fT above 350 GHz</a:t>
            </a:r>
          </a:p>
        </p:txBody>
      </p:sp>
      <p:sp>
        <p:nvSpPr>
          <p:cNvPr id="17" name="">
            <a:extLst xmlns:a="http://schemas.openxmlformats.org/drawingml/2006/main">
              <a:ext uri="{FF2B5EF4-FFF2-40B4-BE49-F238E27FC236}">
                <a16:creationId xmlns:a16="http://schemas.microsoft.com/office/drawing/2014/main" id="{BF1C0812-0F77-4D57-B227-9A79DB018DFD}"/>
              </a:ext>
            </a:extLst>
          </p:cNvPr>
          <p:cNvSpPr>
            <a:spLocks xmlns:a="http://schemas.openxmlformats.org/drawingml/2006/main" noGrp="1"/>
          </p:cNvSpPr>
          <p:nvPr/>
        </p:nvSpPr>
        <p:spPr>
          <a:xfrm xmlns:a="http://schemas.openxmlformats.org/drawingml/2006/main">
            <a:off x="10344150" y="208597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18" name="">
            <a:extLst xmlns:a="http://schemas.openxmlformats.org/drawingml/2006/main">
              <a:ext uri="{FF2B5EF4-FFF2-40B4-BE49-F238E27FC236}">
                <a16:creationId xmlns:a16="http://schemas.microsoft.com/office/drawing/2014/main" id="{2E919BB5-D5CC-4614-B65E-17BDE0911575}"/>
              </a:ext>
            </a:extLst>
          </p:cNvPr>
          <p:cNvSpPr>
            <a:spLocks xmlns:a="http://schemas.openxmlformats.org/drawingml/2006/main" noGrp="1"/>
          </p:cNvSpPr>
          <p:nvPr/>
        </p:nvSpPr>
        <p:spPr>
          <a:xfrm xmlns:a="http://schemas.openxmlformats.org/drawingml/2006/main">
            <a:off x="457200" y="2343150"/>
            <a:ext cx="11277600" cy="3619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929F1FCF-ADFC-412D-B506-3AC0D7AD5D6E}"/>
              </a:ext>
            </a:extLst>
          </p:cNvPr>
          <p:cNvSpPr>
            <a:spLocks xmlns:a="http://schemas.openxmlformats.org/drawingml/2006/main" noGrp="1"/>
          </p:cNvSpPr>
          <p:nvPr/>
        </p:nvSpPr>
        <p:spPr>
          <a:xfrm xmlns:a="http://schemas.openxmlformats.org/drawingml/2006/main">
            <a:off x="10344150" y="240982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20" name="">
            <a:extLst xmlns:a="http://schemas.openxmlformats.org/drawingml/2006/main">
              <a:ext uri="{FF2B5EF4-FFF2-40B4-BE49-F238E27FC236}">
                <a16:creationId xmlns:a16="http://schemas.microsoft.com/office/drawing/2014/main" id="{C753B24D-DCDB-4367-AEC9-7D57A11F76D1}"/>
              </a:ext>
            </a:extLst>
          </p:cNvPr>
          <p:cNvSpPr>
            <a:spLocks xmlns:a="http://schemas.openxmlformats.org/drawingml/2006/main" noGrp="1"/>
          </p:cNvSpPr>
          <p:nvPr/>
        </p:nvSpPr>
        <p:spPr>
          <a:xfrm xmlns:a="http://schemas.openxmlformats.org/drawingml/2006/main">
            <a:off x="590550" y="241935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Baseband process</a:t>
            </a:r>
          </a:p>
        </p:txBody>
      </p:sp>
      <p:sp>
        <p:nvSpPr>
          <p:cNvPr id="21" name="">
            <a:extLst xmlns:a="http://schemas.openxmlformats.org/drawingml/2006/main">
              <a:ext uri="{FF2B5EF4-FFF2-40B4-BE49-F238E27FC236}">
                <a16:creationId xmlns:a16="http://schemas.microsoft.com/office/drawing/2014/main" id="{E78E3B0F-152E-4C5F-B91E-A731493275E8}"/>
              </a:ext>
            </a:extLst>
          </p:cNvPr>
          <p:cNvSpPr>
            <a:spLocks xmlns:a="http://schemas.openxmlformats.org/drawingml/2006/main" noGrp="1"/>
          </p:cNvSpPr>
          <p:nvPr/>
        </p:nvSpPr>
        <p:spPr>
          <a:xfrm xmlns:a="http://schemas.openxmlformats.org/drawingml/2006/main">
            <a:off x="2781300" y="241935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130 nm CMOS at 200 MHz</a:t>
            </a:r>
          </a:p>
        </p:txBody>
      </p:sp>
      <p:sp>
        <p:nvSpPr>
          <p:cNvPr id="22" name="">
            <a:extLst xmlns:a="http://schemas.openxmlformats.org/drawingml/2006/main">
              <a:ext uri="{FF2B5EF4-FFF2-40B4-BE49-F238E27FC236}">
                <a16:creationId xmlns:a16="http://schemas.microsoft.com/office/drawing/2014/main" id="{8A790200-BC28-4423-B15D-E07DE686E9BB}"/>
              </a:ext>
            </a:extLst>
          </p:cNvPr>
          <p:cNvSpPr>
            <a:spLocks xmlns:a="http://schemas.openxmlformats.org/drawingml/2006/main" noGrp="1"/>
          </p:cNvSpPr>
          <p:nvPr/>
        </p:nvSpPr>
        <p:spPr>
          <a:xfrm xmlns:a="http://schemas.openxmlformats.org/drawingml/2006/main">
            <a:off x="10344150" y="244792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23" name="">
            <a:extLst xmlns:a="http://schemas.openxmlformats.org/drawingml/2006/main">
              <a:ext uri="{FF2B5EF4-FFF2-40B4-BE49-F238E27FC236}">
                <a16:creationId xmlns:a16="http://schemas.microsoft.com/office/drawing/2014/main" id="{1E2C2535-E5C9-45F4-8544-2F5B5211D756}"/>
              </a:ext>
            </a:extLst>
          </p:cNvPr>
          <p:cNvSpPr>
            <a:spLocks xmlns:a="http://schemas.openxmlformats.org/drawingml/2006/main" noGrp="1"/>
          </p:cNvSpPr>
          <p:nvPr/>
        </p:nvSpPr>
        <p:spPr>
          <a:xfrm xmlns:a="http://schemas.openxmlformats.org/drawingml/2006/main">
            <a:off x="457200" y="2705100"/>
            <a:ext cx="11277600" cy="3619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4" name="">
            <a:extLst xmlns:a="http://schemas.openxmlformats.org/drawingml/2006/main">
              <a:ext uri="{FF2B5EF4-FFF2-40B4-BE49-F238E27FC236}">
                <a16:creationId xmlns:a16="http://schemas.microsoft.com/office/drawing/2014/main" id="{70EBE48F-04F4-478D-9ACD-5253D291E1FE}"/>
              </a:ext>
            </a:extLst>
          </p:cNvPr>
          <p:cNvSpPr>
            <a:spLocks xmlns:a="http://schemas.openxmlformats.org/drawingml/2006/main" noGrp="1"/>
          </p:cNvSpPr>
          <p:nvPr/>
        </p:nvSpPr>
        <p:spPr>
          <a:xfrm xmlns:a="http://schemas.openxmlformats.org/drawingml/2006/main">
            <a:off x="10344150" y="277177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25" name="">
            <a:extLst xmlns:a="http://schemas.openxmlformats.org/drawingml/2006/main">
              <a:ext uri="{FF2B5EF4-FFF2-40B4-BE49-F238E27FC236}">
                <a16:creationId xmlns:a16="http://schemas.microsoft.com/office/drawing/2014/main" id="{2DD1957A-56C5-4FEC-993B-AB8969D0C02B}"/>
              </a:ext>
            </a:extLst>
          </p:cNvPr>
          <p:cNvSpPr>
            <a:spLocks xmlns:a="http://schemas.openxmlformats.org/drawingml/2006/main" noGrp="1"/>
          </p:cNvSpPr>
          <p:nvPr/>
        </p:nvSpPr>
        <p:spPr>
          <a:xfrm xmlns:a="http://schemas.openxmlformats.org/drawingml/2006/main">
            <a:off x="590550" y="278130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Array</a:t>
            </a:r>
          </a:p>
        </p:txBody>
      </p:sp>
      <p:sp>
        <p:nvSpPr>
          <p:cNvPr id="26" name="">
            <a:extLst xmlns:a="http://schemas.openxmlformats.org/drawingml/2006/main">
              <a:ext uri="{FF2B5EF4-FFF2-40B4-BE49-F238E27FC236}">
                <a16:creationId xmlns:a16="http://schemas.microsoft.com/office/drawing/2014/main" id="{DB686AB1-6FE3-4309-AF57-8799EA4FFF12}"/>
              </a:ext>
            </a:extLst>
          </p:cNvPr>
          <p:cNvSpPr>
            <a:spLocks xmlns:a="http://schemas.openxmlformats.org/drawingml/2006/main" noGrp="1"/>
          </p:cNvSpPr>
          <p:nvPr/>
        </p:nvSpPr>
        <p:spPr>
          <a:xfrm xmlns:a="http://schemas.openxmlformats.org/drawingml/2006/main">
            <a:off x="2781300" y="278130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Two transmit, four receive (MIMO)</a:t>
            </a:r>
          </a:p>
        </p:txBody>
      </p:sp>
      <p:sp>
        <p:nvSpPr>
          <p:cNvPr id="27" name="">
            <a:extLst xmlns:a="http://schemas.openxmlformats.org/drawingml/2006/main">
              <a:ext uri="{FF2B5EF4-FFF2-40B4-BE49-F238E27FC236}">
                <a16:creationId xmlns:a16="http://schemas.microsoft.com/office/drawing/2014/main" id="{446EFA3B-25E8-40BD-83CD-E7855566E2CD}"/>
              </a:ext>
            </a:extLst>
          </p:cNvPr>
          <p:cNvSpPr>
            <a:spLocks xmlns:a="http://schemas.openxmlformats.org/drawingml/2006/main" noGrp="1"/>
          </p:cNvSpPr>
          <p:nvPr/>
        </p:nvSpPr>
        <p:spPr>
          <a:xfrm xmlns:a="http://schemas.openxmlformats.org/drawingml/2006/main">
            <a:off x="10344150" y="280987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28" name="">
            <a:extLst xmlns:a="http://schemas.openxmlformats.org/drawingml/2006/main">
              <a:ext uri="{FF2B5EF4-FFF2-40B4-BE49-F238E27FC236}">
                <a16:creationId xmlns:a16="http://schemas.microsoft.com/office/drawing/2014/main" id="{2BC4F0A1-4CC4-4AF9-8673-BABA5ECBFAF6}"/>
              </a:ext>
            </a:extLst>
          </p:cNvPr>
          <p:cNvSpPr>
            <a:spLocks xmlns:a="http://schemas.openxmlformats.org/drawingml/2006/main" noGrp="1"/>
          </p:cNvSpPr>
          <p:nvPr/>
        </p:nvSpPr>
        <p:spPr>
          <a:xfrm xmlns:a="http://schemas.openxmlformats.org/drawingml/2006/main">
            <a:off x="457200" y="3067050"/>
            <a:ext cx="11277600" cy="3619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9" name="">
            <a:extLst xmlns:a="http://schemas.openxmlformats.org/drawingml/2006/main">
              <a:ext uri="{FF2B5EF4-FFF2-40B4-BE49-F238E27FC236}">
                <a16:creationId xmlns:a16="http://schemas.microsoft.com/office/drawing/2014/main" id="{BF84EA7A-1DAC-4310-817C-94C81BF75985}"/>
              </a:ext>
            </a:extLst>
          </p:cNvPr>
          <p:cNvSpPr>
            <a:spLocks xmlns:a="http://schemas.openxmlformats.org/drawingml/2006/main" noGrp="1"/>
          </p:cNvSpPr>
          <p:nvPr/>
        </p:nvSpPr>
        <p:spPr>
          <a:xfrm xmlns:a="http://schemas.openxmlformats.org/drawingml/2006/main">
            <a:off x="10344150" y="313372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30" name="">
            <a:extLst xmlns:a="http://schemas.openxmlformats.org/drawingml/2006/main">
              <a:ext uri="{FF2B5EF4-FFF2-40B4-BE49-F238E27FC236}">
                <a16:creationId xmlns:a16="http://schemas.microsoft.com/office/drawing/2014/main" id="{8990339B-6D60-4B62-B406-65F1E3E18C7B}"/>
              </a:ext>
            </a:extLst>
          </p:cNvPr>
          <p:cNvSpPr>
            <a:spLocks xmlns:a="http://schemas.openxmlformats.org/drawingml/2006/main" noGrp="1"/>
          </p:cNvSpPr>
          <p:nvPr/>
        </p:nvSpPr>
        <p:spPr>
          <a:xfrm xmlns:a="http://schemas.openxmlformats.org/drawingml/2006/main">
            <a:off x="590550" y="314325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Sweep</a:t>
            </a:r>
          </a:p>
        </p:txBody>
      </p:sp>
      <p:sp>
        <p:nvSpPr>
          <p:cNvPr id="31" name="">
            <a:extLst xmlns:a="http://schemas.openxmlformats.org/drawingml/2006/main">
              <a:ext uri="{FF2B5EF4-FFF2-40B4-BE49-F238E27FC236}">
                <a16:creationId xmlns:a16="http://schemas.microsoft.com/office/drawing/2014/main" id="{11DF0FB1-AF76-46AD-A943-E603E69C4E72}"/>
              </a:ext>
            </a:extLst>
          </p:cNvPr>
          <p:cNvSpPr>
            <a:spLocks xmlns:a="http://schemas.openxmlformats.org/drawingml/2006/main" noGrp="1"/>
          </p:cNvSpPr>
          <p:nvPr/>
        </p:nvSpPr>
        <p:spPr>
          <a:xfrm xmlns:a="http://schemas.openxmlformats.org/drawingml/2006/main">
            <a:off x="2781300" y="314325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4 GHz in the 76 to 81 GHz band; 3.75 cm range resolution</a:t>
            </a:r>
          </a:p>
        </p:txBody>
      </p:sp>
      <p:sp>
        <p:nvSpPr>
          <p:cNvPr id="32" name="">
            <a:extLst xmlns:a="http://schemas.openxmlformats.org/drawingml/2006/main">
              <a:ext uri="{FF2B5EF4-FFF2-40B4-BE49-F238E27FC236}">
                <a16:creationId xmlns:a16="http://schemas.microsoft.com/office/drawing/2014/main" id="{03067BAB-D8E1-434A-89CA-17E042E44986}"/>
              </a:ext>
            </a:extLst>
          </p:cNvPr>
          <p:cNvSpPr>
            <a:spLocks xmlns:a="http://schemas.openxmlformats.org/drawingml/2006/main" noGrp="1"/>
          </p:cNvSpPr>
          <p:nvPr/>
        </p:nvSpPr>
        <p:spPr>
          <a:xfrm xmlns:a="http://schemas.openxmlformats.org/drawingml/2006/main">
            <a:off x="10344150" y="317182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33" name="">
            <a:extLst xmlns:a="http://schemas.openxmlformats.org/drawingml/2006/main">
              <a:ext uri="{FF2B5EF4-FFF2-40B4-BE49-F238E27FC236}">
                <a16:creationId xmlns:a16="http://schemas.microsoft.com/office/drawing/2014/main" id="{7E61E0E6-9B66-4ECA-8B98-DD8471B10FD7}"/>
              </a:ext>
            </a:extLst>
          </p:cNvPr>
          <p:cNvSpPr>
            <a:spLocks xmlns:a="http://schemas.openxmlformats.org/drawingml/2006/main" noGrp="1"/>
          </p:cNvSpPr>
          <p:nvPr/>
        </p:nvSpPr>
        <p:spPr>
          <a:xfrm xmlns:a="http://schemas.openxmlformats.org/drawingml/2006/main">
            <a:off x="457200" y="3429000"/>
            <a:ext cx="11277600" cy="3619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9149D14B-D560-4AEE-8342-C0F089224ED7}"/>
              </a:ext>
            </a:extLst>
          </p:cNvPr>
          <p:cNvSpPr>
            <a:spLocks xmlns:a="http://schemas.openxmlformats.org/drawingml/2006/main" noGrp="1"/>
          </p:cNvSpPr>
          <p:nvPr/>
        </p:nvSpPr>
        <p:spPr>
          <a:xfrm xmlns:a="http://schemas.openxmlformats.org/drawingml/2006/main">
            <a:off x="10344150" y="349567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35" name="">
            <a:extLst xmlns:a="http://schemas.openxmlformats.org/drawingml/2006/main">
              <a:ext uri="{FF2B5EF4-FFF2-40B4-BE49-F238E27FC236}">
                <a16:creationId xmlns:a16="http://schemas.microsoft.com/office/drawing/2014/main" id="{E6D28E43-C94B-45F2-9E19-5819242B8E0B}"/>
              </a:ext>
            </a:extLst>
          </p:cNvPr>
          <p:cNvSpPr>
            <a:spLocks xmlns:a="http://schemas.openxmlformats.org/drawingml/2006/main" noGrp="1"/>
          </p:cNvSpPr>
          <p:nvPr/>
        </p:nvSpPr>
        <p:spPr>
          <a:xfrm xmlns:a="http://schemas.openxmlformats.org/drawingml/2006/main">
            <a:off x="590550" y="350520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Conversion</a:t>
            </a:r>
          </a:p>
        </p:txBody>
      </p:sp>
      <p:sp>
        <p:nvSpPr>
          <p:cNvPr id="36" name="">
            <a:extLst xmlns:a="http://schemas.openxmlformats.org/drawingml/2006/main">
              <a:ext uri="{FF2B5EF4-FFF2-40B4-BE49-F238E27FC236}">
                <a16:creationId xmlns:a16="http://schemas.microsoft.com/office/drawing/2014/main" id="{8A496D29-2A4A-4F91-A101-FC77C7430043}"/>
              </a:ext>
            </a:extLst>
          </p:cNvPr>
          <p:cNvSpPr>
            <a:spLocks xmlns:a="http://schemas.openxmlformats.org/drawingml/2006/main" noGrp="1"/>
          </p:cNvSpPr>
          <p:nvPr/>
        </p:nvSpPr>
        <p:spPr>
          <a:xfrm xmlns:a="http://schemas.openxmlformats.org/drawingml/2006/main">
            <a:off x="2781300" y="350520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Four 12-bit 40 MSPS ADCs</a:t>
            </a:r>
          </a:p>
        </p:txBody>
      </p:sp>
      <p:sp>
        <p:nvSpPr>
          <p:cNvPr id="37" name="">
            <a:extLst xmlns:a="http://schemas.openxmlformats.org/drawingml/2006/main">
              <a:ext uri="{FF2B5EF4-FFF2-40B4-BE49-F238E27FC236}">
                <a16:creationId xmlns:a16="http://schemas.microsoft.com/office/drawing/2014/main" id="{00EE7B20-052F-4032-B852-EBCCF024B85B}"/>
              </a:ext>
            </a:extLst>
          </p:cNvPr>
          <p:cNvSpPr>
            <a:spLocks xmlns:a="http://schemas.openxmlformats.org/drawingml/2006/main" noGrp="1"/>
          </p:cNvSpPr>
          <p:nvPr/>
        </p:nvSpPr>
        <p:spPr>
          <a:xfrm xmlns:a="http://schemas.openxmlformats.org/drawingml/2006/main">
            <a:off x="10344150" y="353377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38" name="">
            <a:extLst xmlns:a="http://schemas.openxmlformats.org/drawingml/2006/main">
              <a:ext uri="{FF2B5EF4-FFF2-40B4-BE49-F238E27FC236}">
                <a16:creationId xmlns:a16="http://schemas.microsoft.com/office/drawing/2014/main" id="{7804A19D-7061-48FD-ADC0-EE3A20529A75}"/>
              </a:ext>
            </a:extLst>
          </p:cNvPr>
          <p:cNvSpPr>
            <a:spLocks xmlns:a="http://schemas.openxmlformats.org/drawingml/2006/main" noGrp="1"/>
          </p:cNvSpPr>
          <p:nvPr/>
        </p:nvSpPr>
        <p:spPr>
          <a:xfrm xmlns:a="http://schemas.openxmlformats.org/drawingml/2006/main">
            <a:off x="457200" y="3790950"/>
            <a:ext cx="11277600" cy="3619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9" name="">
            <a:extLst xmlns:a="http://schemas.openxmlformats.org/drawingml/2006/main">
              <a:ext uri="{FF2B5EF4-FFF2-40B4-BE49-F238E27FC236}">
                <a16:creationId xmlns:a16="http://schemas.microsoft.com/office/drawing/2014/main" id="{0C6E884D-EBB4-4D56-923F-EBAB6E1F61BF}"/>
              </a:ext>
            </a:extLst>
          </p:cNvPr>
          <p:cNvSpPr>
            <a:spLocks xmlns:a="http://schemas.openxmlformats.org/drawingml/2006/main" noGrp="1"/>
          </p:cNvSpPr>
          <p:nvPr/>
        </p:nvSpPr>
        <p:spPr>
          <a:xfrm xmlns:a="http://schemas.openxmlformats.org/drawingml/2006/main">
            <a:off x="10344150" y="385762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40" name="">
            <a:extLst xmlns:a="http://schemas.openxmlformats.org/drawingml/2006/main">
              <a:ext uri="{FF2B5EF4-FFF2-40B4-BE49-F238E27FC236}">
                <a16:creationId xmlns:a16="http://schemas.microsoft.com/office/drawing/2014/main" id="{D004C689-FE48-4DFB-B567-251D0FAC5DAD}"/>
              </a:ext>
            </a:extLst>
          </p:cNvPr>
          <p:cNvSpPr>
            <a:spLocks xmlns:a="http://schemas.openxmlformats.org/drawingml/2006/main" noGrp="1"/>
          </p:cNvSpPr>
          <p:nvPr/>
        </p:nvSpPr>
        <p:spPr>
          <a:xfrm xmlns:a="http://schemas.openxmlformats.org/drawingml/2006/main">
            <a:off x="590550" y="386715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Processing</a:t>
            </a:r>
          </a:p>
        </p:txBody>
      </p:sp>
      <p:sp>
        <p:nvSpPr>
          <p:cNvPr id="41" name="">
            <a:extLst xmlns:a="http://schemas.openxmlformats.org/drawingml/2006/main">
              <a:ext uri="{FF2B5EF4-FFF2-40B4-BE49-F238E27FC236}">
                <a16:creationId xmlns:a16="http://schemas.microsoft.com/office/drawing/2014/main" id="{888B68DD-BCFD-4D4D-8FA4-901A74B0AC27}"/>
              </a:ext>
            </a:extLst>
          </p:cNvPr>
          <p:cNvSpPr>
            <a:spLocks xmlns:a="http://schemas.openxmlformats.org/drawingml/2006/main" noGrp="1"/>
          </p:cNvSpPr>
          <p:nvPr/>
        </p:nvSpPr>
        <p:spPr>
          <a:xfrm xmlns:a="http://schemas.openxmlformats.org/drawingml/2006/main">
            <a:off x="2781300" y="386715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Range and Doppler FFT, CFAR, angle estimation, 64-target tracker</a:t>
            </a:r>
          </a:p>
        </p:txBody>
      </p:sp>
      <p:sp>
        <p:nvSpPr>
          <p:cNvPr id="42" name="">
            <a:extLst xmlns:a="http://schemas.openxmlformats.org/drawingml/2006/main">
              <a:ext uri="{FF2B5EF4-FFF2-40B4-BE49-F238E27FC236}">
                <a16:creationId xmlns:a16="http://schemas.microsoft.com/office/drawing/2014/main" id="{66A4FA13-B748-46D9-A9CB-F344C4B307AD}"/>
              </a:ext>
            </a:extLst>
          </p:cNvPr>
          <p:cNvSpPr>
            <a:spLocks xmlns:a="http://schemas.openxmlformats.org/drawingml/2006/main" noGrp="1"/>
          </p:cNvSpPr>
          <p:nvPr/>
        </p:nvSpPr>
        <p:spPr>
          <a:xfrm xmlns:a="http://schemas.openxmlformats.org/drawingml/2006/main">
            <a:off x="10344150" y="389572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43" name="">
            <a:extLst xmlns:a="http://schemas.openxmlformats.org/drawingml/2006/main">
              <a:ext uri="{FF2B5EF4-FFF2-40B4-BE49-F238E27FC236}">
                <a16:creationId xmlns:a16="http://schemas.microsoft.com/office/drawing/2014/main" id="{D70801FA-6BD1-49BB-9B8B-C386205FB3BF}"/>
              </a:ext>
            </a:extLst>
          </p:cNvPr>
          <p:cNvSpPr>
            <a:spLocks xmlns:a="http://schemas.openxmlformats.org/drawingml/2006/main" noGrp="1"/>
          </p:cNvSpPr>
          <p:nvPr/>
        </p:nvSpPr>
        <p:spPr>
          <a:xfrm xmlns:a="http://schemas.openxmlformats.org/drawingml/2006/main">
            <a:off x="457200" y="4152900"/>
            <a:ext cx="11277600" cy="3619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4" name="">
            <a:extLst xmlns:a="http://schemas.openxmlformats.org/drawingml/2006/main">
              <a:ext uri="{FF2B5EF4-FFF2-40B4-BE49-F238E27FC236}">
                <a16:creationId xmlns:a16="http://schemas.microsoft.com/office/drawing/2014/main" id="{51DD0FCE-8254-4E98-8576-0A82B3BFB458}"/>
              </a:ext>
            </a:extLst>
          </p:cNvPr>
          <p:cNvSpPr>
            <a:spLocks xmlns:a="http://schemas.openxmlformats.org/drawingml/2006/main" noGrp="1"/>
          </p:cNvSpPr>
          <p:nvPr/>
        </p:nvSpPr>
        <p:spPr>
          <a:xfrm xmlns:a="http://schemas.openxmlformats.org/drawingml/2006/main">
            <a:off x="10344150" y="4219575"/>
            <a:ext cx="800100" cy="228600"/>
          </a:xfrm>
          <a:prstGeom xmlns:a="http://schemas.openxmlformats.org/drawingml/2006/main" prst="rect">
            <a:avLst/>
          </a:prstGeom>
          <a:solidFill xmlns:a="http://schemas.openxmlformats.org/drawingml/2006/main">
            <a:srgbClr val="FEF3E2"/>
          </a:solidFill>
          <a:ln xmlns:a="http://schemas.openxmlformats.org/drawingml/2006/main" w="9525">
            <a:solidFill>
              <a:srgbClr val="D97706"/>
            </a:solidFill>
            <a:prstDash val="solid"/>
          </a:ln>
        </p:spPr>
      </p:sp>
      <p:sp>
        <p:nvSpPr>
          <p:cNvPr id="45" name="">
            <a:extLst xmlns:a="http://schemas.openxmlformats.org/drawingml/2006/main">
              <a:ext uri="{FF2B5EF4-FFF2-40B4-BE49-F238E27FC236}">
                <a16:creationId xmlns:a16="http://schemas.microsoft.com/office/drawing/2014/main" id="{DC7F5B77-A9A8-4C1B-91C8-F7917376052E}"/>
              </a:ext>
            </a:extLst>
          </p:cNvPr>
          <p:cNvSpPr>
            <a:spLocks xmlns:a="http://schemas.openxmlformats.org/drawingml/2006/main" noGrp="1"/>
          </p:cNvSpPr>
          <p:nvPr/>
        </p:nvSpPr>
        <p:spPr>
          <a:xfrm xmlns:a="http://schemas.openxmlformats.org/drawingml/2006/main">
            <a:off x="590550" y="4229100"/>
            <a:ext cx="19240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Interfaces</a:t>
            </a:r>
          </a:p>
        </p:txBody>
      </p:sp>
      <p:sp>
        <p:nvSpPr>
          <p:cNvPr id="46" name="">
            <a:extLst xmlns:a="http://schemas.openxmlformats.org/drawingml/2006/main">
              <a:ext uri="{FF2B5EF4-FFF2-40B4-BE49-F238E27FC236}">
                <a16:creationId xmlns:a16="http://schemas.microsoft.com/office/drawing/2014/main" id="{1CE86DAB-E485-48B6-8A99-6D1CC3B6A070}"/>
              </a:ext>
            </a:extLst>
          </p:cNvPr>
          <p:cNvSpPr>
            <a:spLocks xmlns:a="http://schemas.openxmlformats.org/drawingml/2006/main" noGrp="1"/>
          </p:cNvSpPr>
          <p:nvPr/>
        </p:nvSpPr>
        <p:spPr>
          <a:xfrm xmlns:a="http://schemas.openxmlformats.org/drawingml/2006/main">
            <a:off x="2781300" y="4229100"/>
            <a:ext cx="72961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CAN-FD, 100BASE-T1, MIPI CSI-2</a:t>
            </a:r>
          </a:p>
        </p:txBody>
      </p:sp>
      <p:sp>
        <p:nvSpPr>
          <p:cNvPr id="47" name="">
            <a:extLst xmlns:a="http://schemas.openxmlformats.org/drawingml/2006/main">
              <a:ext uri="{FF2B5EF4-FFF2-40B4-BE49-F238E27FC236}">
                <a16:creationId xmlns:a16="http://schemas.microsoft.com/office/drawing/2014/main" id="{4F965B03-6E11-4DBD-A718-743401537203}"/>
              </a:ext>
            </a:extLst>
          </p:cNvPr>
          <p:cNvSpPr>
            <a:spLocks xmlns:a="http://schemas.openxmlformats.org/drawingml/2006/main" noGrp="1"/>
          </p:cNvSpPr>
          <p:nvPr/>
        </p:nvSpPr>
        <p:spPr>
          <a:xfrm xmlns:a="http://schemas.openxmlformats.org/drawingml/2006/main">
            <a:off x="10344150" y="4257675"/>
            <a:ext cx="800100" cy="161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8A4B08"/>
                </a:solidFill>
                <a:latin typeface="Arial"/>
                <a:ea typeface="Arial"/>
                <a:cs typeface="Arial"/>
              </a:defRPr>
            </a:pPr>
            <a:r>
              <a:t>TARGET</a:t>
            </a:r>
          </a:p>
        </p:txBody>
      </p:sp>
      <p:sp>
        <p:nvSpPr>
          <p:cNvPr id="48" name="">
            <a:extLst xmlns:a="http://schemas.openxmlformats.org/drawingml/2006/main">
              <a:ext uri="{FF2B5EF4-FFF2-40B4-BE49-F238E27FC236}">
                <a16:creationId xmlns:a16="http://schemas.microsoft.com/office/drawing/2014/main" id="{D0AD6EDD-794E-4ABA-9068-593CED0F5E1F}"/>
              </a:ext>
            </a:extLst>
          </p:cNvPr>
          <p:cNvSpPr>
            <a:spLocks xmlns:a="http://schemas.openxmlformats.org/drawingml/2006/main" noGrp="1"/>
          </p:cNvSpPr>
          <p:nvPr/>
        </p:nvSpPr>
        <p:spPr>
          <a:xfrm xmlns:a="http://schemas.openxmlformats.org/drawingml/2006/main">
            <a:off x="457200" y="4686300"/>
            <a:ext cx="11277600" cy="438150"/>
          </a:xfrm>
          <a:prstGeom xmlns:a="http://schemas.openxmlformats.org/drawingml/2006/main" prst="rect">
            <a:avLst/>
          </a:prstGeom>
          <a:solidFill xmlns:a="http://schemas.openxmlformats.org/drawingml/2006/main">
            <a:srgbClr val="F4F8FE"/>
          </a:solidFill>
          <a:ln xmlns:a="http://schemas.openxmlformats.org/drawingml/2006/main" w="9525">
            <a:solidFill>
              <a:srgbClr val="E2E8F0"/>
            </a:solidFill>
            <a:prstDash val="solid"/>
          </a:ln>
        </p:spPr>
      </p:sp>
      <p:sp>
        <p:nvSpPr>
          <p:cNvPr id="49" name="">
            <a:extLst xmlns:a="http://schemas.openxmlformats.org/drawingml/2006/main">
              <a:ext uri="{FF2B5EF4-FFF2-40B4-BE49-F238E27FC236}">
                <a16:creationId xmlns:a16="http://schemas.microsoft.com/office/drawing/2014/main" id="{3E5A4CE6-363C-4C94-A26C-41F3933981C4}"/>
              </a:ext>
            </a:extLst>
          </p:cNvPr>
          <p:cNvSpPr>
            <a:spLocks xmlns:a="http://schemas.openxmlformats.org/drawingml/2006/main" noGrp="1"/>
          </p:cNvSpPr>
          <p:nvPr/>
        </p:nvSpPr>
        <p:spPr>
          <a:xfrm xmlns:a="http://schemas.openxmlformats.org/drawingml/2006/main">
            <a:off x="457200" y="4686300"/>
            <a:ext cx="57150" cy="43815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8B65AAF5-715D-46B3-A22B-83D6F6591CFF}"/>
              </a:ext>
            </a:extLst>
          </p:cNvPr>
          <p:cNvSpPr>
            <a:spLocks xmlns:a="http://schemas.openxmlformats.org/drawingml/2006/main" noGrp="1"/>
          </p:cNvSpPr>
          <p:nvPr/>
        </p:nvSpPr>
        <p:spPr>
          <a:xfrm xmlns:a="http://schemas.openxmlformats.org/drawingml/2006/main">
            <a:off x="685800" y="4800600"/>
            <a:ext cx="108204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Designed toward, not certificates held:  ISO 26262 ASIL-B  ·  DO-160G  ·  MIL-STD-883K</a:t>
            </a:r>
          </a:p>
        </p:txBody>
      </p:sp>
      <p:sp>
        <p:nvSpPr>
          <p:cNvPr id="51" name="">
            <a:extLst xmlns:a="http://schemas.openxmlformats.org/drawingml/2006/main">
              <a:ext uri="{FF2B5EF4-FFF2-40B4-BE49-F238E27FC236}">
                <a16:creationId xmlns:a16="http://schemas.microsoft.com/office/drawing/2014/main" id="{46D7884B-DCBF-42E5-BFEF-4B7747BD9C96}"/>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(SKU-7), specs and designed-toward list. Status: pre-silicon; IHP wafer run planned FY28.</a:t>
            </a:r>
          </a:p>
        </p:txBody>
      </p:sp>
    </p:spTree>
    <p:extLst>
      <p:ext uri="{BB962C8B-B14F-4D97-AF65-F5344CB8AC3E}">
        <p14:creationId xmlns:p14="http://schemas.microsoft.com/office/powerpoint/2010/main" val="35985008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1AEDCA11-3EDF-4F9F-B778-505AEEFC24E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08D7B27-15BF-4745-A6F7-F3E374EC98CC}"/>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08 · QUESTIONS AN EVALUATOR SHOULD ASK</a:t>
            </a:r>
          </a:p>
        </p:txBody>
      </p:sp>
      <p:sp>
        <p:nvSpPr>
          <p:cNvPr id="3" name="">
            <a:extLst xmlns:a="http://schemas.openxmlformats.org/drawingml/2006/main">
              <a:ext uri="{FF2B5EF4-FFF2-40B4-BE49-F238E27FC236}">
                <a16:creationId xmlns:a16="http://schemas.microsoft.com/office/drawing/2014/main" id="{8E87AA09-9B87-4CF9-869C-BDC36A59FDD8}"/>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questions decide if it fits your platform</a:t>
            </a:r>
          </a:p>
        </p:txBody>
      </p:sp>
      <p:sp>
        <p:nvSpPr>
          <p:cNvPr id="4" name="">
            <a:extLst xmlns:a="http://schemas.openxmlformats.org/drawingml/2006/main">
              <a:ext uri="{FF2B5EF4-FFF2-40B4-BE49-F238E27FC236}">
                <a16:creationId xmlns:a16="http://schemas.microsoft.com/office/drawing/2014/main" id="{434EFC56-6BF9-4451-8624-BA3F060E9924}"/>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design team's own open questions. Each needs data before a design-in decision.</a:t>
            </a:r>
          </a:p>
        </p:txBody>
      </p:sp>
      <p:sp>
        <p:nvSpPr>
          <p:cNvPr id="5" name="">
            <a:extLst xmlns:a="http://schemas.openxmlformats.org/drawingml/2006/main">
              <a:ext uri="{FF2B5EF4-FFF2-40B4-BE49-F238E27FC236}">
                <a16:creationId xmlns:a16="http://schemas.microsoft.com/office/drawing/2014/main" id="{C6B2F4E4-ACB5-444B-B349-EA85CE33906D}"/>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782082D-D849-4126-94DC-3DE89837159B}"/>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3111EF7-6F3E-4B98-9A49-F87946151AE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79554D0C-5F39-49C9-9A06-F387F0BCD447}"/>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09</a:t>
            </a:r>
          </a:p>
        </p:txBody>
      </p:sp>
      <p:sp>
        <p:nvSpPr>
          <p:cNvPr id="9" name="">
            <a:extLst xmlns:a="http://schemas.openxmlformats.org/drawingml/2006/main">
              <a:ext uri="{FF2B5EF4-FFF2-40B4-BE49-F238E27FC236}">
                <a16:creationId xmlns:a16="http://schemas.microsoft.com/office/drawing/2014/main" id="{477E7734-68A9-4ED8-9ED9-ABBA2EC75FCA}"/>
              </a:ext>
            </a:extLst>
          </p:cNvPr>
          <p:cNvSpPr>
            <a:spLocks xmlns:a="http://schemas.openxmlformats.org/drawingml/2006/main" noGrp="1"/>
          </p:cNvSpPr>
          <p:nvPr/>
        </p:nvSpPr>
        <p:spPr>
          <a:xfrm xmlns:a="http://schemas.openxmlformats.org/drawingml/2006/main">
            <a:off x="457200" y="1657350"/>
            <a:ext cx="55245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7BF55F39-4C92-4BED-9F8B-77450DE46935}"/>
              </a:ext>
            </a:extLst>
          </p:cNvPr>
          <p:cNvSpPr>
            <a:spLocks xmlns:a="http://schemas.openxmlformats.org/drawingml/2006/main" noGrp="1"/>
          </p:cNvSpPr>
          <p:nvPr/>
        </p:nvSpPr>
        <p:spPr>
          <a:xfrm xmlns:a="http://schemas.openxmlformats.org/drawingml/2006/main">
            <a:off x="457200" y="1657350"/>
            <a:ext cx="57150" cy="1247775"/>
          </a:xfrm>
          <a:prstGeom xmlns:a="http://schemas.openxmlformats.org/drawingml/2006/main" prst="rect">
            <a:avLst/>
          </a:prstGeom>
          <a:solidFill xmlns:a="http://schemas.openxmlformats.org/drawingml/2006/main">
            <a:srgbClr val="12855B"/>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3D26EAFF-8DF5-4988-898E-01C43215B63B}"/>
              </a:ext>
            </a:extLst>
          </p:cNvPr>
          <p:cNvSpPr>
            <a:spLocks xmlns:a="http://schemas.openxmlformats.org/drawingml/2006/main" noGrp="1"/>
          </p:cNvSpPr>
          <p:nvPr/>
        </p:nvSpPr>
        <p:spPr>
          <a:xfrm xmlns:a="http://schemas.openxmlformats.org/drawingml/2006/main">
            <a:off x="704850" y="1847850"/>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2" name="">
            <a:extLst xmlns:a="http://schemas.openxmlformats.org/drawingml/2006/main">
              <a:ext uri="{FF2B5EF4-FFF2-40B4-BE49-F238E27FC236}">
                <a16:creationId xmlns:a16="http://schemas.microsoft.com/office/drawing/2014/main" id="{5AEF2DED-897C-4D14-9E22-CFC5C6BFA91E}"/>
              </a:ext>
            </a:extLst>
          </p:cNvPr>
          <p:cNvSpPr>
            <a:spLocks xmlns:a="http://schemas.openxmlformats.org/drawingml/2006/main" noGrp="1"/>
          </p:cNvSpPr>
          <p:nvPr/>
        </p:nvSpPr>
        <p:spPr>
          <a:xfrm xmlns:a="http://schemas.openxmlformats.org/drawingml/2006/main">
            <a:off x="704850" y="1914525"/>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1</a:t>
            </a:r>
          </a:p>
        </p:txBody>
      </p:sp>
      <p:sp>
        <p:nvSpPr>
          <p:cNvPr id="13" name="">
            <a:extLst xmlns:a="http://schemas.openxmlformats.org/drawingml/2006/main">
              <a:ext uri="{FF2B5EF4-FFF2-40B4-BE49-F238E27FC236}">
                <a16:creationId xmlns:a16="http://schemas.microsoft.com/office/drawing/2014/main" id="{7A88C92F-C01C-446F-BE19-F53001B17460}"/>
              </a:ext>
            </a:extLst>
          </p:cNvPr>
          <p:cNvSpPr>
            <a:spLocks xmlns:a="http://schemas.openxmlformats.org/drawingml/2006/main" noGrp="1"/>
          </p:cNvSpPr>
          <p:nvPr/>
        </p:nvSpPr>
        <p:spPr>
          <a:xfrm xmlns:a="http://schemas.openxmlformats.org/drawingml/2006/main">
            <a:off x="1181100" y="1885950"/>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0B6B47"/>
                </a:solidFill>
                <a:latin typeface="Arial"/>
                <a:ea typeface="Arial"/>
                <a:cs typeface="Arial"/>
              </a:defRPr>
            </a:pPr>
            <a:r>
              <a:t>The die boundary</a:t>
            </a:r>
          </a:p>
        </p:txBody>
      </p:sp>
      <p:sp>
        <p:nvSpPr>
          <p:cNvPr id="14" name="">
            <a:extLst xmlns:a="http://schemas.openxmlformats.org/drawingml/2006/main">
              <a:ext uri="{FF2B5EF4-FFF2-40B4-BE49-F238E27FC236}">
                <a16:creationId xmlns:a16="http://schemas.microsoft.com/office/drawing/2014/main" id="{8E4DBA46-98B7-4801-AF92-8779B171196A}"/>
              </a:ext>
            </a:extLst>
          </p:cNvPr>
          <p:cNvSpPr>
            <a:spLocks xmlns:a="http://schemas.openxmlformats.org/drawingml/2006/main" noGrp="1"/>
          </p:cNvSpPr>
          <p:nvPr/>
        </p:nvSpPr>
        <p:spPr>
          <a:xfrm xmlns:a="http://schemas.openxmlformats.org/drawingml/2006/main">
            <a:off x="1181100" y="2247900"/>
            <a:ext cx="4572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What substrate transmission lines keep the IF signal clean between the SiGe and CMOS dies?</a:t>
            </a:r>
          </a:p>
        </p:txBody>
      </p:sp>
      <p:sp>
        <p:nvSpPr>
          <p:cNvPr id="15" name="">
            <a:extLst xmlns:a="http://schemas.openxmlformats.org/drawingml/2006/main">
              <a:ext uri="{FF2B5EF4-FFF2-40B4-BE49-F238E27FC236}">
                <a16:creationId xmlns:a16="http://schemas.microsoft.com/office/drawing/2014/main" id="{D0F03904-5636-4CBB-8521-15E5159532E9}"/>
              </a:ext>
            </a:extLst>
          </p:cNvPr>
          <p:cNvSpPr>
            <a:spLocks xmlns:a="http://schemas.openxmlformats.org/drawingml/2006/main" noGrp="1"/>
          </p:cNvSpPr>
          <p:nvPr/>
        </p:nvSpPr>
        <p:spPr>
          <a:xfrm xmlns:a="http://schemas.openxmlformats.org/drawingml/2006/main">
            <a:off x="6210300" y="1657350"/>
            <a:ext cx="55245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6CB3565A-A04E-48FF-8E94-0CD3F24F4676}"/>
              </a:ext>
            </a:extLst>
          </p:cNvPr>
          <p:cNvSpPr>
            <a:spLocks xmlns:a="http://schemas.openxmlformats.org/drawingml/2006/main" noGrp="1"/>
          </p:cNvSpPr>
          <p:nvPr/>
        </p:nvSpPr>
        <p:spPr>
          <a:xfrm xmlns:a="http://schemas.openxmlformats.org/drawingml/2006/main">
            <a:off x="6210300" y="1657350"/>
            <a:ext cx="57150" cy="1247775"/>
          </a:xfrm>
          <a:prstGeom xmlns:a="http://schemas.openxmlformats.org/drawingml/2006/main" prst="rect">
            <a:avLst/>
          </a:prstGeom>
          <a:solidFill xmlns:a="http://schemas.openxmlformats.org/drawingml/2006/main">
            <a:srgbClr val="D97706"/>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A6913F15-DA56-4ACA-80E0-D04957A9D408}"/>
              </a:ext>
            </a:extLst>
          </p:cNvPr>
          <p:cNvSpPr>
            <a:spLocks xmlns:a="http://schemas.openxmlformats.org/drawingml/2006/main" noGrp="1"/>
          </p:cNvSpPr>
          <p:nvPr/>
        </p:nvSpPr>
        <p:spPr>
          <a:xfrm xmlns:a="http://schemas.openxmlformats.org/drawingml/2006/main">
            <a:off x="6457950" y="1847850"/>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18" name="">
            <a:extLst xmlns:a="http://schemas.openxmlformats.org/drawingml/2006/main">
              <a:ext uri="{FF2B5EF4-FFF2-40B4-BE49-F238E27FC236}">
                <a16:creationId xmlns:a16="http://schemas.microsoft.com/office/drawing/2014/main" id="{E320ED5E-C36F-49D2-A7A6-60762C173B6C}"/>
              </a:ext>
            </a:extLst>
          </p:cNvPr>
          <p:cNvSpPr>
            <a:spLocks xmlns:a="http://schemas.openxmlformats.org/drawingml/2006/main" noGrp="1"/>
          </p:cNvSpPr>
          <p:nvPr/>
        </p:nvSpPr>
        <p:spPr>
          <a:xfrm xmlns:a="http://schemas.openxmlformats.org/drawingml/2006/main">
            <a:off x="6457950" y="1914525"/>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2</a:t>
            </a:r>
          </a:p>
        </p:txBody>
      </p:sp>
      <p:sp>
        <p:nvSpPr>
          <p:cNvPr id="19" name="">
            <a:extLst xmlns:a="http://schemas.openxmlformats.org/drawingml/2006/main">
              <a:ext uri="{FF2B5EF4-FFF2-40B4-BE49-F238E27FC236}">
                <a16:creationId xmlns:a16="http://schemas.microsoft.com/office/drawing/2014/main" id="{4D02D7FE-3B2E-4E20-8A75-58C428299649}"/>
              </a:ext>
            </a:extLst>
          </p:cNvPr>
          <p:cNvSpPr>
            <a:spLocks xmlns:a="http://schemas.openxmlformats.org/drawingml/2006/main" noGrp="1"/>
          </p:cNvSpPr>
          <p:nvPr/>
        </p:nvSpPr>
        <p:spPr>
          <a:xfrm xmlns:a="http://schemas.openxmlformats.org/drawingml/2006/main">
            <a:off x="6934200" y="1885950"/>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8A4B08"/>
                </a:solidFill>
                <a:latin typeface="Arial"/>
                <a:ea typeface="Arial"/>
                <a:cs typeface="Arial"/>
              </a:defRPr>
            </a:pPr>
            <a:r>
              <a:t>Chirp linearity</a:t>
            </a:r>
          </a:p>
        </p:txBody>
      </p:sp>
      <p:sp>
        <p:nvSpPr>
          <p:cNvPr id="20" name="">
            <a:extLst xmlns:a="http://schemas.openxmlformats.org/drawingml/2006/main">
              <a:ext uri="{FF2B5EF4-FFF2-40B4-BE49-F238E27FC236}">
                <a16:creationId xmlns:a16="http://schemas.microsoft.com/office/drawing/2014/main" id="{4E47B9D5-EDC3-4461-9758-C5146A2A4DDB}"/>
              </a:ext>
            </a:extLst>
          </p:cNvPr>
          <p:cNvSpPr>
            <a:spLocks xmlns:a="http://schemas.openxmlformats.org/drawingml/2006/main" noGrp="1"/>
          </p:cNvSpPr>
          <p:nvPr/>
        </p:nvSpPr>
        <p:spPr>
          <a:xfrm xmlns:a="http://schemas.openxmlformats.org/drawingml/2006/main">
            <a:off x="6934200" y="2247900"/>
            <a:ext cx="4572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Can the ramp hold under 50 kHz rms error across 4 GHz without ghost targets?</a:t>
            </a:r>
          </a:p>
        </p:txBody>
      </p:sp>
      <p:sp>
        <p:nvSpPr>
          <p:cNvPr id="21" name="">
            <a:extLst xmlns:a="http://schemas.openxmlformats.org/drawingml/2006/main">
              <a:ext uri="{FF2B5EF4-FFF2-40B4-BE49-F238E27FC236}">
                <a16:creationId xmlns:a16="http://schemas.microsoft.com/office/drawing/2014/main" id="{447E0F3C-7646-4083-9B92-7CF5CCB3B140}"/>
              </a:ext>
            </a:extLst>
          </p:cNvPr>
          <p:cNvSpPr>
            <a:spLocks xmlns:a="http://schemas.openxmlformats.org/drawingml/2006/main" noGrp="1"/>
          </p:cNvSpPr>
          <p:nvPr/>
        </p:nvSpPr>
        <p:spPr>
          <a:xfrm xmlns:a="http://schemas.openxmlformats.org/drawingml/2006/main">
            <a:off x="457200" y="3114675"/>
            <a:ext cx="5524500" cy="1438275"/>
          </a:xfrm>
          <a:prstGeom xmlns:a="http://schemas.openxmlformats.org/drawingml/2006/main" prst="roundRect">
            <a:avLst>
              <a:gd name="adj" fmla="val 5298"/>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8E1A9BD8-9C1E-497F-ABAC-FDEA69A71D33}"/>
              </a:ext>
            </a:extLst>
          </p:cNvPr>
          <p:cNvSpPr>
            <a:spLocks xmlns:a="http://schemas.openxmlformats.org/drawingml/2006/main" noGrp="1"/>
          </p:cNvSpPr>
          <p:nvPr/>
        </p:nvSpPr>
        <p:spPr>
          <a:xfrm xmlns:a="http://schemas.openxmlformats.org/drawingml/2006/main">
            <a:off x="457200" y="3114675"/>
            <a:ext cx="57150" cy="1438275"/>
          </a:xfrm>
          <a:prstGeom xmlns:a="http://schemas.openxmlformats.org/drawingml/2006/main" prst="rect">
            <a:avLst/>
          </a:prstGeom>
          <a:solidFill xmlns:a="http://schemas.openxmlformats.org/drawingml/2006/main">
            <a:srgbClr val="C0392B"/>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8799962-DF83-44A2-ABD7-C94730F3CA8E}"/>
              </a:ext>
            </a:extLst>
          </p:cNvPr>
          <p:cNvSpPr>
            <a:spLocks xmlns:a="http://schemas.openxmlformats.org/drawingml/2006/main" noGrp="1"/>
          </p:cNvSpPr>
          <p:nvPr/>
        </p:nvSpPr>
        <p:spPr>
          <a:xfrm xmlns:a="http://schemas.openxmlformats.org/drawingml/2006/main">
            <a:off x="704850" y="3305175"/>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24" name="">
            <a:extLst xmlns:a="http://schemas.openxmlformats.org/drawingml/2006/main">
              <a:ext uri="{FF2B5EF4-FFF2-40B4-BE49-F238E27FC236}">
                <a16:creationId xmlns:a16="http://schemas.microsoft.com/office/drawing/2014/main" id="{522137A4-FD2A-4178-B98B-C5E127E50195}"/>
              </a:ext>
            </a:extLst>
          </p:cNvPr>
          <p:cNvSpPr>
            <a:spLocks xmlns:a="http://schemas.openxmlformats.org/drawingml/2006/main" noGrp="1"/>
          </p:cNvSpPr>
          <p:nvPr/>
        </p:nvSpPr>
        <p:spPr>
          <a:xfrm xmlns:a="http://schemas.openxmlformats.org/drawingml/2006/main">
            <a:off x="704850" y="3371850"/>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3</a:t>
            </a:r>
          </a:p>
        </p:txBody>
      </p:sp>
      <p:sp>
        <p:nvSpPr>
          <p:cNvPr id="25" name="">
            <a:extLst xmlns:a="http://schemas.openxmlformats.org/drawingml/2006/main">
              <a:ext uri="{FF2B5EF4-FFF2-40B4-BE49-F238E27FC236}">
                <a16:creationId xmlns:a16="http://schemas.microsoft.com/office/drawing/2014/main" id="{E5CF3B5C-3527-4C0C-9F0E-1367C655F9B4}"/>
              </a:ext>
            </a:extLst>
          </p:cNvPr>
          <p:cNvSpPr>
            <a:spLocks xmlns:a="http://schemas.openxmlformats.org/drawingml/2006/main" noGrp="1"/>
          </p:cNvSpPr>
          <p:nvPr/>
        </p:nvSpPr>
        <p:spPr>
          <a:xfrm xmlns:a="http://schemas.openxmlformats.org/drawingml/2006/main">
            <a:off x="1181100" y="3343275"/>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9F1D14"/>
                </a:solidFill>
                <a:latin typeface="Arial"/>
                <a:ea typeface="Arial"/>
                <a:cs typeface="Arial"/>
              </a:defRPr>
            </a:pPr>
            <a:r>
              <a:t>Silicon risk</a:t>
            </a:r>
          </a:p>
        </p:txBody>
      </p:sp>
      <p:sp>
        <p:nvSpPr>
          <p:cNvPr id="26" name="">
            <a:extLst xmlns:a="http://schemas.openxmlformats.org/drawingml/2006/main">
              <a:ext uri="{FF2B5EF4-FFF2-40B4-BE49-F238E27FC236}">
                <a16:creationId xmlns:a16="http://schemas.microsoft.com/office/drawing/2014/main" id="{AF17C06D-FFB4-49D1-83E9-BA02C7055C64}"/>
              </a:ext>
            </a:extLst>
          </p:cNvPr>
          <p:cNvSpPr>
            <a:spLocks xmlns:a="http://schemas.openxmlformats.org/drawingml/2006/main" noGrp="1"/>
          </p:cNvSpPr>
          <p:nvPr/>
        </p:nvSpPr>
        <p:spPr>
          <a:xfrm xmlns:a="http://schemas.openxmlformats.org/drawingml/2006/main">
            <a:off x="1181100" y="3705225"/>
            <a:ext cx="4572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With no FPGA stand-in for the front end, how is risk reduced across IHP wafer runs?</a:t>
            </a:r>
          </a:p>
        </p:txBody>
      </p:sp>
      <p:sp>
        <p:nvSpPr>
          <p:cNvPr id="27" name="">
            <a:extLst xmlns:a="http://schemas.openxmlformats.org/drawingml/2006/main">
              <a:ext uri="{FF2B5EF4-FFF2-40B4-BE49-F238E27FC236}">
                <a16:creationId xmlns:a16="http://schemas.microsoft.com/office/drawing/2014/main" id="{1EDF298A-F670-40AE-A8C9-D281FE07E63D}"/>
              </a:ext>
            </a:extLst>
          </p:cNvPr>
          <p:cNvSpPr>
            <a:spLocks xmlns:a="http://schemas.openxmlformats.org/drawingml/2006/main" noGrp="1"/>
          </p:cNvSpPr>
          <p:nvPr/>
        </p:nvSpPr>
        <p:spPr>
          <a:xfrm xmlns:a="http://schemas.openxmlformats.org/drawingml/2006/main">
            <a:off x="6210300" y="3114675"/>
            <a:ext cx="5524500" cy="1438275"/>
          </a:xfrm>
          <a:prstGeom xmlns:a="http://schemas.openxmlformats.org/drawingml/2006/main" prst="roundRect">
            <a:avLst>
              <a:gd name="adj" fmla="val 5298"/>
            </a:avLst>
          </a:prstGeom>
          <a:solidFill xmlns:a="http://schemas.openxmlformats.org/drawingml/2006/main">
            <a:srgbClr val="FFFFFF"/>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C29DC380-6DBF-4791-A2FC-805AF7F2C28D}"/>
              </a:ext>
            </a:extLst>
          </p:cNvPr>
          <p:cNvSpPr>
            <a:spLocks xmlns:a="http://schemas.openxmlformats.org/drawingml/2006/main" noGrp="1"/>
          </p:cNvSpPr>
          <p:nvPr/>
        </p:nvSpPr>
        <p:spPr>
          <a:xfrm xmlns:a="http://schemas.openxmlformats.org/drawingml/2006/main">
            <a:off x="6210300" y="3114675"/>
            <a:ext cx="57150" cy="1438275"/>
          </a:xfrm>
          <a:prstGeom xmlns:a="http://schemas.openxmlformats.org/drawingml/2006/main" prst="rect">
            <a:avLst/>
          </a:prstGeom>
          <a:solidFill xmlns:a="http://schemas.openxmlformats.org/drawingml/2006/main">
            <a:srgbClr val="2563EB"/>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97022590-ADC5-4E66-B697-49A415728527}"/>
              </a:ext>
            </a:extLst>
          </p:cNvPr>
          <p:cNvSpPr>
            <a:spLocks xmlns:a="http://schemas.openxmlformats.org/drawingml/2006/main" noGrp="1"/>
          </p:cNvSpPr>
          <p:nvPr/>
        </p:nvSpPr>
        <p:spPr>
          <a:xfrm xmlns:a="http://schemas.openxmlformats.org/drawingml/2006/main">
            <a:off x="6457950" y="3305175"/>
            <a:ext cx="342900" cy="342900"/>
          </a:xfrm>
          <a:prstGeom xmlns:a="http://schemas.openxmlformats.org/drawingml/2006/main" prst="ellipse">
            <a:avLst/>
          </a:prstGeom>
          <a:solidFill xmlns:a="http://schemas.openxmlformats.org/drawingml/2006/main">
            <a:srgbClr val="0A1628"/>
          </a:solidFill>
          <a:ln xmlns:a="http://schemas.openxmlformats.org/drawingml/2006/main" w="9525">
            <a:solidFill>
              <a:srgbClr val="0A1628"/>
            </a:solidFill>
            <a:prstDash val="solid"/>
          </a:ln>
        </p:spPr>
      </p:sp>
      <p:sp>
        <p:nvSpPr>
          <p:cNvPr id="30" name="">
            <a:extLst xmlns:a="http://schemas.openxmlformats.org/drawingml/2006/main">
              <a:ext uri="{FF2B5EF4-FFF2-40B4-BE49-F238E27FC236}">
                <a16:creationId xmlns:a16="http://schemas.microsoft.com/office/drawing/2014/main" id="{90EA240C-FCF9-469D-85B4-DC41E8A570AA}"/>
              </a:ext>
            </a:extLst>
          </p:cNvPr>
          <p:cNvSpPr>
            <a:spLocks xmlns:a="http://schemas.openxmlformats.org/drawingml/2006/main" noGrp="1"/>
          </p:cNvSpPr>
          <p:nvPr/>
        </p:nvSpPr>
        <p:spPr>
          <a:xfrm xmlns:a="http://schemas.openxmlformats.org/drawingml/2006/main">
            <a:off x="6457950" y="3371850"/>
            <a:ext cx="34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FFFFFF"/>
                </a:solidFill>
                <a:latin typeface="Arial"/>
                <a:ea typeface="Arial"/>
                <a:cs typeface="Arial"/>
              </a:defRPr>
            </a:pPr>
            <a:r>
              <a:t>4</a:t>
            </a:r>
          </a:p>
        </p:txBody>
      </p:sp>
      <p:sp>
        <p:nvSpPr>
          <p:cNvPr id="31" name="">
            <a:extLst xmlns:a="http://schemas.openxmlformats.org/drawingml/2006/main">
              <a:ext uri="{FF2B5EF4-FFF2-40B4-BE49-F238E27FC236}">
                <a16:creationId xmlns:a16="http://schemas.microsoft.com/office/drawing/2014/main" id="{58741D10-4862-41DD-B5EC-BF5BD3313A34}"/>
              </a:ext>
            </a:extLst>
          </p:cNvPr>
          <p:cNvSpPr>
            <a:spLocks xmlns:a="http://schemas.openxmlformats.org/drawingml/2006/main" noGrp="1"/>
          </p:cNvSpPr>
          <p:nvPr/>
        </p:nvSpPr>
        <p:spPr>
          <a:xfrm xmlns:a="http://schemas.openxmlformats.org/drawingml/2006/main">
            <a:off x="6934200" y="3343275"/>
            <a:ext cx="45720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4E8C"/>
                </a:solidFill>
                <a:latin typeface="Arial"/>
                <a:ea typeface="Arial"/>
                <a:cs typeface="Arial"/>
              </a:defRPr>
            </a:pPr>
            <a:r>
              <a:t>Co-existence</a:t>
            </a:r>
          </a:p>
        </p:txBody>
      </p:sp>
      <p:sp>
        <p:nvSpPr>
          <p:cNvPr id="32" name="">
            <a:extLst xmlns:a="http://schemas.openxmlformats.org/drawingml/2006/main">
              <a:ext uri="{FF2B5EF4-FFF2-40B4-BE49-F238E27FC236}">
                <a16:creationId xmlns:a16="http://schemas.microsoft.com/office/drawing/2014/main" id="{A6670648-5311-4478-90AE-0EC09C3A5765}"/>
              </a:ext>
            </a:extLst>
          </p:cNvPr>
          <p:cNvSpPr>
            <a:spLocks xmlns:a="http://schemas.openxmlformats.org/drawingml/2006/main" noGrp="1"/>
          </p:cNvSpPr>
          <p:nvPr/>
        </p:nvSpPr>
        <p:spPr>
          <a:xfrm xmlns:a="http://schemas.openxmlformats.org/drawingml/2006/main">
            <a:off x="6934200" y="3705225"/>
            <a:ext cx="457200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On a mast beside UHF and VHF radios, what shielding keeps local-oscillator harmonics out of them?</a:t>
            </a:r>
          </a:p>
        </p:txBody>
      </p:sp>
      <p:sp>
        <p:nvSpPr>
          <p:cNvPr id="33" name="">
            <a:extLst xmlns:a="http://schemas.openxmlformats.org/drawingml/2006/main">
              <a:ext uri="{FF2B5EF4-FFF2-40B4-BE49-F238E27FC236}">
                <a16:creationId xmlns:a16="http://schemas.microsoft.com/office/drawing/2014/main" id="{EE96BB68-1AB5-4EA6-B119-D32B3323745E}"/>
              </a:ext>
            </a:extLst>
          </p:cNvPr>
          <p:cNvSpPr>
            <a:spLocks xmlns:a="http://schemas.openxmlformats.org/drawingml/2006/main" noGrp="1"/>
          </p:cNvSpPr>
          <p:nvPr/>
        </p:nvSpPr>
        <p:spPr>
          <a:xfrm xmlns:a="http://schemas.openxmlformats.org/drawingml/2006/main">
            <a:off x="457200" y="62103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product specification (SKU-7), engineering questions. Pre-silicon: no answer here is a measured result yet.</a:t>
            </a:r>
          </a:p>
        </p:txBody>
      </p:sp>
    </p:spTree>
    <p:extLst>
      <p:ext uri="{BB962C8B-B14F-4D97-AF65-F5344CB8AC3E}">
        <p14:creationId xmlns:p14="http://schemas.microsoft.com/office/powerpoint/2010/main" val="223440508"/>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42594A63-F4B3-4E60-B534-C9CA56BAE35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B338F86-4A52-471D-AE74-DBBF7BE2B37E}"/>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09 · SUMMARY AND NEXT STEP</a:t>
            </a:r>
          </a:p>
        </p:txBody>
      </p:sp>
      <p:sp>
        <p:nvSpPr>
          <p:cNvPr id="3" name="">
            <a:extLst xmlns:a="http://schemas.openxmlformats.org/drawingml/2006/main">
              <a:ext uri="{FF2B5EF4-FFF2-40B4-BE49-F238E27FC236}">
                <a16:creationId xmlns:a16="http://schemas.microsoft.com/office/drawing/2014/main" id="{4D6568C5-E1FA-4BA5-A111-125FE9D3D4BD}"/>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Test the targets before the IHP wafer run</a:t>
            </a:r>
          </a:p>
        </p:txBody>
      </p:sp>
      <p:sp>
        <p:nvSpPr>
          <p:cNvPr id="4" name="">
            <a:extLst xmlns:a="http://schemas.openxmlformats.org/drawingml/2006/main">
              <a:ext uri="{FF2B5EF4-FFF2-40B4-BE49-F238E27FC236}">
                <a16:creationId xmlns:a16="http://schemas.microsoft.com/office/drawing/2014/main" id="{C2608D2D-00A3-4CA6-8CC4-37DCD0AD9A8C}"/>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SKU-7 is an architecture with stated targets; your platform needs are the fastest way to test it.</a:t>
            </a:r>
          </a:p>
        </p:txBody>
      </p:sp>
      <p:sp>
        <p:nvSpPr>
          <p:cNvPr id="5" name="">
            <a:extLst xmlns:a="http://schemas.openxmlformats.org/drawingml/2006/main">
              <a:ext uri="{FF2B5EF4-FFF2-40B4-BE49-F238E27FC236}">
                <a16:creationId xmlns:a16="http://schemas.microsoft.com/office/drawing/2014/main" id="{8C69D2D2-0CC7-493D-9B60-2135BED112AA}"/>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9A5ED39-1FD3-452D-9DEC-722F9FEA351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FE74442-65A0-48B0-A232-FC39FDC23614}"/>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SKU-7 77 GHZ MIMO RADAR  ·  ARCHITECTURE TARGETS, PRE-SILICON  ·  OCTOBER 2026</a:t>
            </a:r>
          </a:p>
        </p:txBody>
      </p:sp>
      <p:sp>
        <p:nvSpPr>
          <p:cNvPr id="8" name="">
            <a:extLst xmlns:a="http://schemas.openxmlformats.org/drawingml/2006/main">
              <a:ext uri="{FF2B5EF4-FFF2-40B4-BE49-F238E27FC236}">
                <a16:creationId xmlns:a16="http://schemas.microsoft.com/office/drawing/2014/main" id="{35D9217E-86A8-48E5-B95F-4723BE0D1BB3}"/>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10</a:t>
            </a:r>
          </a:p>
        </p:txBody>
      </p:sp>
      <p:sp>
        <p:nvSpPr>
          <p:cNvPr id="9" name="">
            <a:extLst xmlns:a="http://schemas.openxmlformats.org/drawingml/2006/main">
              <a:ext uri="{FF2B5EF4-FFF2-40B4-BE49-F238E27FC236}">
                <a16:creationId xmlns:a16="http://schemas.microsoft.com/office/drawing/2014/main" id="{D9E53024-F4CB-4FA3-BF08-BA57E4A82FB1}"/>
              </a:ext>
            </a:extLst>
          </p:cNvPr>
          <p:cNvSpPr>
            <a:spLocks xmlns:a="http://schemas.openxmlformats.org/drawingml/2006/main" noGrp="1"/>
          </p:cNvSpPr>
          <p:nvPr/>
        </p:nvSpPr>
        <p:spPr>
          <a:xfrm xmlns:a="http://schemas.openxmlformats.org/drawingml/2006/main">
            <a:off x="457200" y="1543050"/>
            <a:ext cx="4762500" cy="2867025"/>
          </a:xfrm>
          <a:prstGeom xmlns:a="http://schemas.openxmlformats.org/drawingml/2006/main" prst="rect">
            <a:avLst/>
          </a:prstGeom>
          <a:solidFill xmlns:a="http://schemas.openxmlformats.org/drawingml/2006/main">
            <a:srgbClr val="12243A"/>
          </a:solidFill>
          <a:ln xmlns:a="http://schemas.openxmlformats.org/drawingml/2006/main" w="9525">
            <a:solidFill>
              <a:srgbClr val="23364C"/>
            </a:solidFill>
            <a:prstDash val="solid"/>
          </a:ln>
        </p:spPr>
      </p:sp>
      <p:sp>
        <p:nvSpPr>
          <p:cNvPr id="10" name="">
            <a:extLst xmlns:a="http://schemas.openxmlformats.org/drawingml/2006/main">
              <a:ext uri="{FF2B5EF4-FFF2-40B4-BE49-F238E27FC236}">
                <a16:creationId xmlns:a16="http://schemas.microsoft.com/office/drawing/2014/main" id="{5DD0F67A-FF72-4AE0-B608-A91F755E5499}"/>
              </a:ext>
            </a:extLst>
          </p:cNvPr>
          <p:cNvSpPr>
            <a:spLocks xmlns:a="http://schemas.openxmlformats.org/drawingml/2006/main" noGrp="1"/>
          </p:cNvSpPr>
          <p:nvPr/>
        </p:nvSpPr>
        <p:spPr>
          <a:xfrm xmlns:a="http://schemas.openxmlformats.org/drawingml/2006/main">
            <a:off x="685800" y="1676400"/>
            <a:ext cx="4305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WHAT TO TAKE AWAY</a:t>
            </a:r>
          </a:p>
        </p:txBody>
      </p:sp>
      <p:sp>
        <p:nvSpPr>
          <p:cNvPr id="11" name="">
            <a:extLst xmlns:a="http://schemas.openxmlformats.org/drawingml/2006/main">
              <a:ext uri="{FF2B5EF4-FFF2-40B4-BE49-F238E27FC236}">
                <a16:creationId xmlns:a16="http://schemas.microsoft.com/office/drawing/2014/main" id="{7274DE7C-0F17-4342-95C2-422997CCF0FB}"/>
              </a:ext>
            </a:extLst>
          </p:cNvPr>
          <p:cNvSpPr>
            <a:spLocks xmlns:a="http://schemas.openxmlformats.org/drawingml/2006/main" noGrp="1"/>
          </p:cNvSpPr>
          <p:nvPr/>
        </p:nvSpPr>
        <p:spPr>
          <a:xfrm xmlns:a="http://schemas.openxmlformats.org/drawingml/2006/main">
            <a:off x="685800" y="2076450"/>
            <a:ext cx="76200" cy="76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72AC2F2-9C22-4A88-92E9-5E02A375B42F}"/>
              </a:ext>
            </a:extLst>
          </p:cNvPr>
          <p:cNvSpPr>
            <a:spLocks xmlns:a="http://schemas.openxmlformats.org/drawingml/2006/main" noGrp="1"/>
          </p:cNvSpPr>
          <p:nvPr/>
        </p:nvSpPr>
        <p:spPr>
          <a:xfrm xmlns:a="http://schemas.openxmlformats.org/drawingml/2006/main">
            <a:off x="895350" y="2000250"/>
            <a:ext cx="409575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Two dies: a SiGe front end on IHP SG13G2 for 77 GHz, and a 130 nm CMOS die for conversion, FFTs, detection and tracking.</a:t>
            </a:r>
          </a:p>
        </p:txBody>
      </p:sp>
      <p:sp>
        <p:nvSpPr>
          <p:cNvPr id="13" name="">
            <a:extLst xmlns:a="http://schemas.openxmlformats.org/drawingml/2006/main">
              <a:ext uri="{FF2B5EF4-FFF2-40B4-BE49-F238E27FC236}">
                <a16:creationId xmlns:a16="http://schemas.microsoft.com/office/drawing/2014/main" id="{0B150C18-4FEC-487D-B41A-7473CADB657B}"/>
              </a:ext>
            </a:extLst>
          </p:cNvPr>
          <p:cNvSpPr>
            <a:spLocks xmlns:a="http://schemas.openxmlformats.org/drawingml/2006/main" noGrp="1"/>
          </p:cNvSpPr>
          <p:nvPr/>
        </p:nvSpPr>
        <p:spPr>
          <a:xfrm xmlns:a="http://schemas.openxmlformats.org/drawingml/2006/main">
            <a:off x="685800" y="2847975"/>
            <a:ext cx="76200" cy="76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15E0EF7-826B-4FBC-9453-3A33466419F5}"/>
              </a:ext>
            </a:extLst>
          </p:cNvPr>
          <p:cNvSpPr>
            <a:spLocks xmlns:a="http://schemas.openxmlformats.org/drawingml/2006/main" noGrp="1"/>
          </p:cNvSpPr>
          <p:nvPr/>
        </p:nvSpPr>
        <p:spPr>
          <a:xfrm xmlns:a="http://schemas.openxmlformats.org/drawingml/2006/main">
            <a:off x="895350" y="2771775"/>
            <a:ext cx="409575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Targets: 4 GHz sweep for 3.75 cm range resolution, two transmit and four receive channels, up to 64 tracked targets.</a:t>
            </a:r>
          </a:p>
        </p:txBody>
      </p:sp>
      <p:sp>
        <p:nvSpPr>
          <p:cNvPr id="15" name="">
            <a:extLst xmlns:a="http://schemas.openxmlformats.org/drawingml/2006/main">
              <a:ext uri="{FF2B5EF4-FFF2-40B4-BE49-F238E27FC236}">
                <a16:creationId xmlns:a16="http://schemas.microsoft.com/office/drawing/2014/main" id="{010DED32-EAC0-44E0-8D5A-53F7DFBCF9E4}"/>
              </a:ext>
            </a:extLst>
          </p:cNvPr>
          <p:cNvSpPr>
            <a:spLocks xmlns:a="http://schemas.openxmlformats.org/drawingml/2006/main" noGrp="1"/>
          </p:cNvSpPr>
          <p:nvPr/>
        </p:nvSpPr>
        <p:spPr>
          <a:xfrm xmlns:a="http://schemas.openxmlformats.org/drawingml/2006/main">
            <a:off x="685800" y="3619500"/>
            <a:ext cx="76200" cy="76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1C3B490-090E-4056-8D5D-BE7C009C6412}"/>
              </a:ext>
            </a:extLst>
          </p:cNvPr>
          <p:cNvSpPr>
            <a:spLocks xmlns:a="http://schemas.openxmlformats.org/drawingml/2006/main" noGrp="1"/>
          </p:cNvSpPr>
          <p:nvPr/>
        </p:nvSpPr>
        <p:spPr>
          <a:xfrm xmlns:a="http://schemas.openxmlformats.org/drawingml/2006/main">
            <a:off x="895350" y="3543300"/>
            <a:ext cx="4095750" cy="6191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D5E0EC"/>
                </a:solidFill>
                <a:latin typeface="Arial"/>
                <a:ea typeface="Arial"/>
                <a:cs typeface="Arial"/>
              </a:defRPr>
            </a:pPr>
            <a:r>
              <a:t>Pre-silicon: IHP wafer run planned FY28. The front end has no FPGA stand-in; nothing is measured yet.</a:t>
            </a:r>
          </a:p>
        </p:txBody>
      </p:sp>
      <p:sp>
        <p:nvSpPr>
          <p:cNvPr id="17" name="">
            <a:extLst xmlns:a="http://schemas.openxmlformats.org/drawingml/2006/main">
              <a:ext uri="{FF2B5EF4-FFF2-40B4-BE49-F238E27FC236}">
                <a16:creationId xmlns:a16="http://schemas.microsoft.com/office/drawing/2014/main" id="{1076C505-EBB1-4C10-9CF5-E43EA2AE160A}"/>
              </a:ext>
            </a:extLst>
          </p:cNvPr>
          <p:cNvSpPr>
            <a:spLocks xmlns:a="http://schemas.openxmlformats.org/drawingml/2006/main" noGrp="1"/>
          </p:cNvSpPr>
          <p:nvPr/>
        </p:nvSpPr>
        <p:spPr>
          <a:xfrm xmlns:a="http://schemas.openxmlformats.org/drawingml/2006/main">
            <a:off x="5524500" y="2000250"/>
            <a:ext cx="6210300" cy="103822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24E85B6D-AD1A-4511-9C1A-41204A33FD71}"/>
              </a:ext>
            </a:extLst>
          </p:cNvPr>
          <p:cNvSpPr>
            <a:spLocks xmlns:a="http://schemas.openxmlformats.org/drawingml/2006/main" noGrp="1"/>
          </p:cNvSpPr>
          <p:nvPr/>
        </p:nvSpPr>
        <p:spPr>
          <a:xfrm xmlns:a="http://schemas.openxmlformats.org/drawingml/2006/main">
            <a:off x="5695950" y="2152650"/>
            <a:ext cx="285750" cy="285750"/>
          </a:xfrm>
          <a:prstGeom xmlns:a="http://schemas.openxmlformats.org/drawingml/2006/main" prst="ellipse">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D5558D8E-3E03-40FD-8F20-94113884AD72}"/>
              </a:ext>
            </a:extLst>
          </p:cNvPr>
          <p:cNvSpPr>
            <a:spLocks xmlns:a="http://schemas.openxmlformats.org/drawingml/2006/main" noGrp="1"/>
          </p:cNvSpPr>
          <p:nvPr/>
        </p:nvSpPr>
        <p:spPr>
          <a:xfrm xmlns:a="http://schemas.openxmlformats.org/drawingml/2006/main">
            <a:off x="5695950" y="2200275"/>
            <a:ext cx="285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0A1628"/>
                </a:solidFill>
                <a:latin typeface="Arial"/>
                <a:ea typeface="Arial"/>
                <a:cs typeface="Arial"/>
              </a:defRPr>
            </a:pPr>
            <a:r>
              <a:t>1</a:t>
            </a:r>
          </a:p>
        </p:txBody>
      </p:sp>
      <p:sp>
        <p:nvSpPr>
          <p:cNvPr id="20" name="">
            <a:extLst xmlns:a="http://schemas.openxmlformats.org/drawingml/2006/main">
              <a:ext uri="{FF2B5EF4-FFF2-40B4-BE49-F238E27FC236}">
                <a16:creationId xmlns:a16="http://schemas.microsoft.com/office/drawing/2014/main" id="{4A2A3264-6F5C-48A0-B8AD-24BEB7168CB5}"/>
              </a:ext>
            </a:extLst>
          </p:cNvPr>
          <p:cNvSpPr>
            <a:spLocks xmlns:a="http://schemas.openxmlformats.org/drawingml/2006/main" noGrp="1"/>
          </p:cNvSpPr>
          <p:nvPr/>
        </p:nvSpPr>
        <p:spPr>
          <a:xfrm xmlns:a="http://schemas.openxmlformats.org/drawingml/2006/main">
            <a:off x="6134100" y="2152650"/>
            <a:ext cx="529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Share your platform</a:t>
            </a:r>
          </a:p>
        </p:txBody>
      </p:sp>
      <p:sp>
        <p:nvSpPr>
          <p:cNvPr id="21" name="">
            <a:extLst xmlns:a="http://schemas.openxmlformats.org/drawingml/2006/main">
              <a:ext uri="{FF2B5EF4-FFF2-40B4-BE49-F238E27FC236}">
                <a16:creationId xmlns:a16="http://schemas.microsoft.com/office/drawing/2014/main" id="{F33C6CFD-B434-4FFB-B585-BAAB308302C1}"/>
              </a:ext>
            </a:extLst>
          </p:cNvPr>
          <p:cNvSpPr>
            <a:spLocks xmlns:a="http://schemas.openxmlformats.org/drawingml/2006/main" noGrp="1"/>
          </p:cNvSpPr>
          <p:nvPr/>
        </p:nvSpPr>
        <p:spPr>
          <a:xfrm xmlns:a="http://schemas.openxmlformats.org/drawingml/2006/main">
            <a:off x="6134100" y="2457450"/>
            <a:ext cx="5295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Mounting, range and angle needs, nearby radios, and the ECU interface your unit uses.</a:t>
            </a:r>
          </a:p>
        </p:txBody>
      </p:sp>
      <p:sp>
        <p:nvSpPr>
          <p:cNvPr id="22" name="">
            <a:extLst xmlns:a="http://schemas.openxmlformats.org/drawingml/2006/main">
              <a:ext uri="{FF2B5EF4-FFF2-40B4-BE49-F238E27FC236}">
                <a16:creationId xmlns:a16="http://schemas.microsoft.com/office/drawing/2014/main" id="{2D848E00-F288-4FDC-B93C-80E5ABFD2BCA}"/>
              </a:ext>
            </a:extLst>
          </p:cNvPr>
          <p:cNvSpPr>
            <a:spLocks xmlns:a="http://schemas.openxmlformats.org/drawingml/2006/main" noGrp="1"/>
          </p:cNvSpPr>
          <p:nvPr/>
        </p:nvSpPr>
        <p:spPr>
          <a:xfrm xmlns:a="http://schemas.openxmlformats.org/drawingml/2006/main">
            <a:off x="5524500" y="3152775"/>
            <a:ext cx="6210300" cy="103822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3BAABBCD-1BD7-4AC2-8BF5-0711388C2ABD}"/>
              </a:ext>
            </a:extLst>
          </p:cNvPr>
          <p:cNvSpPr>
            <a:spLocks xmlns:a="http://schemas.openxmlformats.org/drawingml/2006/main" noGrp="1"/>
          </p:cNvSpPr>
          <p:nvPr/>
        </p:nvSpPr>
        <p:spPr>
          <a:xfrm xmlns:a="http://schemas.openxmlformats.org/drawingml/2006/main">
            <a:off x="5695950" y="3305175"/>
            <a:ext cx="285750" cy="285750"/>
          </a:xfrm>
          <a:prstGeom xmlns:a="http://schemas.openxmlformats.org/drawingml/2006/main" prst="ellipse">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B3D64F21-16B6-45A4-880A-30A0DCC1F617}"/>
              </a:ext>
            </a:extLst>
          </p:cNvPr>
          <p:cNvSpPr>
            <a:spLocks xmlns:a="http://schemas.openxmlformats.org/drawingml/2006/main" noGrp="1"/>
          </p:cNvSpPr>
          <p:nvPr/>
        </p:nvSpPr>
        <p:spPr>
          <a:xfrm xmlns:a="http://schemas.openxmlformats.org/drawingml/2006/main">
            <a:off x="5695950" y="3352800"/>
            <a:ext cx="285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0A1628"/>
                </a:solidFill>
                <a:latin typeface="Arial"/>
                <a:ea typeface="Arial"/>
                <a:cs typeface="Arial"/>
              </a:defRPr>
            </a:pPr>
            <a:r>
              <a:t>2</a:t>
            </a:r>
          </a:p>
        </p:txBody>
      </p:sp>
      <p:sp>
        <p:nvSpPr>
          <p:cNvPr id="25" name="">
            <a:extLst xmlns:a="http://schemas.openxmlformats.org/drawingml/2006/main">
              <a:ext uri="{FF2B5EF4-FFF2-40B4-BE49-F238E27FC236}">
                <a16:creationId xmlns:a16="http://schemas.microsoft.com/office/drawing/2014/main" id="{9B0F8F33-BE94-4676-92BF-4AA0D721F8F7}"/>
              </a:ext>
            </a:extLst>
          </p:cNvPr>
          <p:cNvSpPr>
            <a:spLocks xmlns:a="http://schemas.openxmlformats.org/drawingml/2006/main" noGrp="1"/>
          </p:cNvSpPr>
          <p:nvPr/>
        </p:nvSpPr>
        <p:spPr>
          <a:xfrm xmlns:a="http://schemas.openxmlformats.org/drawingml/2006/main">
            <a:off x="6134100" y="3305175"/>
            <a:ext cx="529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Put the four questions</a:t>
            </a:r>
          </a:p>
        </p:txBody>
      </p:sp>
      <p:sp>
        <p:nvSpPr>
          <p:cNvPr id="26" name="">
            <a:extLst xmlns:a="http://schemas.openxmlformats.org/drawingml/2006/main">
              <a:ext uri="{FF2B5EF4-FFF2-40B4-BE49-F238E27FC236}">
                <a16:creationId xmlns:a16="http://schemas.microsoft.com/office/drawing/2014/main" id="{EDDD1837-C453-4593-953D-AEDAF6151C5B}"/>
              </a:ext>
            </a:extLst>
          </p:cNvPr>
          <p:cNvSpPr>
            <a:spLocks xmlns:a="http://schemas.openxmlformats.org/drawingml/2006/main" noGrp="1"/>
          </p:cNvSpPr>
          <p:nvPr/>
        </p:nvSpPr>
        <p:spPr>
          <a:xfrm xmlns:a="http://schemas.openxmlformats.org/drawingml/2006/main">
            <a:off x="6134100" y="3609975"/>
            <a:ext cx="5295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Die boundary, chirp linearity, silicon risk and co-existence, answered with the design team.</a:t>
            </a:r>
          </a:p>
        </p:txBody>
      </p:sp>
      <p:sp>
        <p:nvSpPr>
          <p:cNvPr id="27" name="">
            <a:extLst xmlns:a="http://schemas.openxmlformats.org/drawingml/2006/main">
              <a:ext uri="{FF2B5EF4-FFF2-40B4-BE49-F238E27FC236}">
                <a16:creationId xmlns:a16="http://schemas.microsoft.com/office/drawing/2014/main" id="{18817BF2-4496-49F1-8EA1-D840A23939FF}"/>
              </a:ext>
            </a:extLst>
          </p:cNvPr>
          <p:cNvSpPr>
            <a:spLocks xmlns:a="http://schemas.openxmlformats.org/drawingml/2006/main" noGrp="1"/>
          </p:cNvSpPr>
          <p:nvPr/>
        </p:nvSpPr>
        <p:spPr>
          <a:xfrm xmlns:a="http://schemas.openxmlformats.org/drawingml/2006/main">
            <a:off x="5524500" y="4305300"/>
            <a:ext cx="6210300" cy="103822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8F4D589F-EF4B-4E22-A466-03A73C2222D4}"/>
              </a:ext>
            </a:extLst>
          </p:cNvPr>
          <p:cNvSpPr>
            <a:spLocks xmlns:a="http://schemas.openxmlformats.org/drawingml/2006/main" noGrp="1"/>
          </p:cNvSpPr>
          <p:nvPr/>
        </p:nvSpPr>
        <p:spPr>
          <a:xfrm xmlns:a="http://schemas.openxmlformats.org/drawingml/2006/main">
            <a:off x="5695950" y="4457700"/>
            <a:ext cx="285750" cy="285750"/>
          </a:xfrm>
          <a:prstGeom xmlns:a="http://schemas.openxmlformats.org/drawingml/2006/main" prst="ellipse">
            <a:avLst/>
          </a:prstGeom>
          <a:solidFill xmlns:a="http://schemas.openxmlformats.org/drawingml/2006/main">
            <a:srgbClr val="00B4D8"/>
          </a:solidFill>
          <a:ln xmlns:a="http://schemas.openxmlformats.org/drawingml/2006/main" w="9525">
            <a:solidFill>
              <a:srgbClr val="00B4D8"/>
            </a:solidFill>
            <a:prstDash val="solid"/>
          </a:ln>
        </p:spPr>
      </p:sp>
      <p:sp>
        <p:nvSpPr>
          <p:cNvPr id="29" name="">
            <a:extLst xmlns:a="http://schemas.openxmlformats.org/drawingml/2006/main">
              <a:ext uri="{FF2B5EF4-FFF2-40B4-BE49-F238E27FC236}">
                <a16:creationId xmlns:a16="http://schemas.microsoft.com/office/drawing/2014/main" id="{72D511EC-4D32-402B-8A14-1A025FFA8B29}"/>
              </a:ext>
            </a:extLst>
          </p:cNvPr>
          <p:cNvSpPr>
            <a:spLocks xmlns:a="http://schemas.openxmlformats.org/drawingml/2006/main" noGrp="1"/>
          </p:cNvSpPr>
          <p:nvPr/>
        </p:nvSpPr>
        <p:spPr>
          <a:xfrm xmlns:a="http://schemas.openxmlformats.org/drawingml/2006/main">
            <a:off x="5695950" y="4505325"/>
            <a:ext cx="2857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125" b="1">
                <a:solidFill>
                  <a:srgbClr val="0A1628"/>
                </a:solidFill>
                <a:latin typeface="Arial"/>
                <a:ea typeface="Arial"/>
                <a:cs typeface="Arial"/>
              </a:defRPr>
            </a:pPr>
            <a:r>
              <a:t>3</a:t>
            </a:r>
          </a:p>
        </p:txBody>
      </p:sp>
      <p:sp>
        <p:nvSpPr>
          <p:cNvPr id="30" name="">
            <a:extLst xmlns:a="http://schemas.openxmlformats.org/drawingml/2006/main">
              <a:ext uri="{FF2B5EF4-FFF2-40B4-BE49-F238E27FC236}">
                <a16:creationId xmlns:a16="http://schemas.microsoft.com/office/drawing/2014/main" id="{602A5A7D-4BE7-4C90-908C-54EE97DEFB69}"/>
              </a:ext>
            </a:extLst>
          </p:cNvPr>
          <p:cNvSpPr>
            <a:spLocks xmlns:a="http://schemas.openxmlformats.org/drawingml/2006/main" noGrp="1"/>
          </p:cNvSpPr>
          <p:nvPr/>
        </p:nvSpPr>
        <p:spPr>
          <a:xfrm xmlns:a="http://schemas.openxmlformats.org/drawingml/2006/main">
            <a:off x="6134100" y="4457700"/>
            <a:ext cx="529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Scope an evaluation</a:t>
            </a:r>
          </a:p>
        </p:txBody>
      </p:sp>
      <p:sp>
        <p:nvSpPr>
          <p:cNvPr id="31" name="">
            <a:extLst xmlns:a="http://schemas.openxmlformats.org/drawingml/2006/main">
              <a:ext uri="{FF2B5EF4-FFF2-40B4-BE49-F238E27FC236}">
                <a16:creationId xmlns:a16="http://schemas.microsoft.com/office/drawing/2014/main" id="{9F7031EB-92F2-4B32-8A29-D381BD576DF6}"/>
              </a:ext>
            </a:extLst>
          </p:cNvPr>
          <p:cNvSpPr>
            <a:spLocks xmlns:a="http://schemas.openxmlformats.org/drawingml/2006/main" noGrp="1"/>
          </p:cNvSpPr>
          <p:nvPr/>
        </p:nvSpPr>
        <p:spPr>
          <a:xfrm xmlns:a="http://schemas.openxmlformats.org/drawingml/2006/main">
            <a:off x="6134100" y="4762500"/>
            <a:ext cx="5295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4B5563"/>
                </a:solidFill>
                <a:latin typeface="Arial"/>
                <a:ea typeface="Arial"/>
                <a:cs typeface="Arial"/>
              </a:defRPr>
            </a:pPr>
            <a:r>
              <a:t>Check the architecture targets against your platform and agree what the first wafer run must show.</a:t>
            </a:r>
          </a:p>
        </p:txBody>
      </p:sp>
      <p:sp>
        <p:nvSpPr>
          <p:cNvPr id="32" name="">
            <a:extLst xmlns:a="http://schemas.openxmlformats.org/drawingml/2006/main">
              <a:ext uri="{FF2B5EF4-FFF2-40B4-BE49-F238E27FC236}">
                <a16:creationId xmlns:a16="http://schemas.microsoft.com/office/drawing/2014/main" id="{B4C01628-45A0-49A3-A571-08D58C9C130B}"/>
              </a:ext>
            </a:extLst>
          </p:cNvPr>
          <p:cNvSpPr>
            <a:spLocks xmlns:a="http://schemas.openxmlformats.org/drawingml/2006/main" noGrp="1"/>
          </p:cNvSpPr>
          <p:nvPr/>
        </p:nvSpPr>
        <p:spPr>
          <a:xfrm xmlns:a="http://schemas.openxmlformats.org/drawingml/2006/main">
            <a:off x="5524500" y="1676400"/>
            <a:ext cx="62103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NEXT STEP  ·  EVALUATION PATH</a:t>
            </a:r>
          </a:p>
        </p:txBody>
      </p:sp>
      <p:sp>
        <p:nvSpPr>
          <p:cNvPr id="33" name="">
            <a:extLst xmlns:a="http://schemas.openxmlformats.org/drawingml/2006/main">
              <a:ext uri="{FF2B5EF4-FFF2-40B4-BE49-F238E27FC236}">
                <a16:creationId xmlns:a16="http://schemas.microsoft.com/office/drawing/2014/main" id="{374F60ED-A7EB-4067-9C51-CA126E824734}"/>
              </a:ext>
            </a:extLst>
          </p:cNvPr>
          <p:cNvSpPr>
            <a:spLocks xmlns:a="http://schemas.openxmlformats.org/drawingml/2006/main" noGrp="1"/>
          </p:cNvSpPr>
          <p:nvPr/>
        </p:nvSpPr>
        <p:spPr>
          <a:xfrm xmlns:a="http://schemas.openxmlformats.org/drawingml/2006/main">
            <a:off x="457200" y="5514975"/>
            <a:ext cx="11277600" cy="495300"/>
          </a:xfrm>
          <a:prstGeom xmlns:a="http://schemas.openxmlformats.org/drawingml/2006/main" prst="rect">
            <a:avLst/>
          </a:prstGeom>
          <a:solidFill xmlns:a="http://schemas.openxmlformats.org/drawingml/2006/main">
            <a:srgbClr val="00B4D8"/>
          </a:solidFill>
          <a:ln xmlns:a="http://schemas.openxmlformats.org/drawingml/2006/main" w="9525">
            <a:solidFill>
              <a:srgbClr val="00B4D8"/>
            </a:solidFill>
            <a:prstDash val="solid"/>
          </a:ln>
        </p:spPr>
      </p:sp>
      <p:sp>
        <p:nvSpPr>
          <p:cNvPr id="34" name="">
            <a:extLst xmlns:a="http://schemas.openxmlformats.org/drawingml/2006/main">
              <a:ext uri="{FF2B5EF4-FFF2-40B4-BE49-F238E27FC236}">
                <a16:creationId xmlns:a16="http://schemas.microsoft.com/office/drawing/2014/main" id="{6A9742AC-AAED-4CA7-B2E2-7BC83E7C2EA9}"/>
              </a:ext>
            </a:extLst>
          </p:cNvPr>
          <p:cNvSpPr>
            <a:spLocks xmlns:a="http://schemas.openxmlformats.org/drawingml/2006/main" noGrp="1"/>
          </p:cNvSpPr>
          <p:nvPr/>
        </p:nvSpPr>
        <p:spPr>
          <a:xfrm xmlns:a="http://schemas.openxmlformats.org/drawingml/2006/main">
            <a:off x="685800" y="5648325"/>
            <a:ext cx="108204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0A1628"/>
                </a:solidFill>
                <a:latin typeface="Arial"/>
                <a:ea typeface="Arial"/>
                <a:cs typeface="Arial"/>
              </a:defRPr>
            </a:pPr>
            <a:r>
              <a:t>Start an evaluation: group@deepgrid.in  ·  send your platform and interface needs</a:t>
            </a:r>
          </a:p>
        </p:txBody>
      </p:sp>
    </p:spTree>
    <p:extLst>
      <p:ext uri="{BB962C8B-B14F-4D97-AF65-F5344CB8AC3E}">
        <p14:creationId xmlns:p14="http://schemas.microsoft.com/office/powerpoint/2010/main" val="261686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2026-10-02T11:26:48.9980000Z</dcterms:created>
  <dcterms:modified xsi:type="dcterms:W3CDTF">2026-10-02T11:26:48.9980000Z</dcterms:modified>
</coreProperties>
</file>