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74513b126d640b1" /><Relationship Type="http://schemas.openxmlformats.org/officeDocument/2006/relationships/extended-properties" Target="/docProps/app.xml" Id="R7b190c631eca4b73" /><Relationship Type="http://schemas.openxmlformats.org/officeDocument/2006/relationships/officeDocument" Target="/ppt/presentation.xml" Id="R3a0fa0ba085a49f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b0818ee83284c01"/>
  </p:sldMasterIdLst>
  <p:notesMasterIdLst>
    <p:notesMasterId xmlns:r="http://schemas.openxmlformats.org/officeDocument/2006/relationships" r:id="R783bc21f966d44b3"/>
  </p:notesMasterIdLst>
  <p:sldIdLst>
    <p:sldId xmlns:r="http://schemas.openxmlformats.org/officeDocument/2006/relationships" id="256" r:id="R9c9b1b45b330467c"/>
    <p:sldId xmlns:r="http://schemas.openxmlformats.org/officeDocument/2006/relationships" id="257" r:id="R9e94284502cf4d0e"/>
    <p:sldId xmlns:r="http://schemas.openxmlformats.org/officeDocument/2006/relationships" id="258" r:id="R82bdfdfc08d54ee8"/>
    <p:sldId xmlns:r="http://schemas.openxmlformats.org/officeDocument/2006/relationships" id="259" r:id="R794e5f7b7bdf4436"/>
    <p:sldId xmlns:r="http://schemas.openxmlformats.org/officeDocument/2006/relationships" id="260" r:id="Rbb2f325c6f994db4"/>
    <p:sldId xmlns:r="http://schemas.openxmlformats.org/officeDocument/2006/relationships" id="261" r:id="Rddcb4151c33b4950"/>
    <p:sldId xmlns:r="http://schemas.openxmlformats.org/officeDocument/2006/relationships" id="262" r:id="Rb5a9f576e704405c"/>
    <p:sldId xmlns:r="http://schemas.openxmlformats.org/officeDocument/2006/relationships" id="263" r:id="Ra773ab12d9a94463"/>
    <p:sldId xmlns:r="http://schemas.openxmlformats.org/officeDocument/2006/relationships" id="264" r:id="Ra58d837327b64085"/>
    <p:sldId xmlns:r="http://schemas.openxmlformats.org/officeDocument/2006/relationships" id="265" r:id="Rcba0c01323e64a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6ed9bdd9d374973" /><Relationship Type="http://schemas.openxmlformats.org/officeDocument/2006/relationships/slideMaster" Target="/ppt/slideMasters/slideMaster1.xml" Id="Rab0818ee83284c01" /><Relationship Type="http://schemas.openxmlformats.org/officeDocument/2006/relationships/notesMaster" Target="/ppt/notesMasters/notesMaster1.xml" Id="R783bc21f966d44b3" /><Relationship Type="http://schemas.openxmlformats.org/officeDocument/2006/relationships/presProps" Target="/ppt/presProps.xml" Id="Re12903a450ed4878" /><Relationship Type="http://schemas.openxmlformats.org/officeDocument/2006/relationships/tableStyles" Target="/ppt/tableStyles.xml" Id="Rbeca482b15864e10" /><Relationship Type="http://schemas.openxmlformats.org/officeDocument/2006/relationships/slide" Target="/ppt/slides/slide1.xml" Id="R9c9b1b45b330467c" /><Relationship Type="http://schemas.openxmlformats.org/officeDocument/2006/relationships/slide" Target="/ppt/slides/slide2.xml" Id="R9e94284502cf4d0e" /><Relationship Type="http://schemas.openxmlformats.org/officeDocument/2006/relationships/slide" Target="/ppt/slides/slide3.xml" Id="R82bdfdfc08d54ee8" /><Relationship Type="http://schemas.openxmlformats.org/officeDocument/2006/relationships/slide" Target="/ppt/slides/slide4.xml" Id="R794e5f7b7bdf4436" /><Relationship Type="http://schemas.openxmlformats.org/officeDocument/2006/relationships/slide" Target="/ppt/slides/slide5.xml" Id="Rbb2f325c6f994db4" /><Relationship Type="http://schemas.openxmlformats.org/officeDocument/2006/relationships/slide" Target="/ppt/slides/slide6.xml" Id="Rddcb4151c33b4950" /><Relationship Type="http://schemas.openxmlformats.org/officeDocument/2006/relationships/slide" Target="/ppt/slides/slide7.xml" Id="Rb5a9f576e704405c" /><Relationship Type="http://schemas.openxmlformats.org/officeDocument/2006/relationships/slide" Target="/ppt/slides/slide8.xml" Id="Ra773ab12d9a94463" /><Relationship Type="http://schemas.openxmlformats.org/officeDocument/2006/relationships/slide" Target="/ppt/slides/slide9.xml" Id="Ra58d837327b64085" /><Relationship Type="http://schemas.openxmlformats.org/officeDocument/2006/relationships/slide" Target="/ppt/slides/slide10.xml" Id="Rcba0c01323e64a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5c7fdbee3ec4b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af7cce5d3554a96" /><Relationship Type="http://schemas.openxmlformats.org/officeDocument/2006/relationships/notesMaster" Target="/ppt/notesMasters/notesMaster1.xml" Id="Rbb9b351c356f4d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2f664e5126459f" /><Relationship Type="http://schemas.openxmlformats.org/officeDocument/2006/relationships/notesMaster" Target="/ppt/notesMasters/notesMaster1.xml" Id="Rdca94bf43d8442a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4fa8a3103cb43f2" /><Relationship Type="http://schemas.openxmlformats.org/officeDocument/2006/relationships/notesMaster" Target="/ppt/notesMasters/notesMaster1.xml" Id="Rbb3129ac35af4db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4b1e0b3d524450e" /><Relationship Type="http://schemas.openxmlformats.org/officeDocument/2006/relationships/notesMaster" Target="/ppt/notesMasters/notesMaster1.xml" Id="Rceabc0cf01e043d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6cb0e816cf44846" /><Relationship Type="http://schemas.openxmlformats.org/officeDocument/2006/relationships/notesMaster" Target="/ppt/notesMasters/notesMaster1.xml" Id="R2cede3276abd41d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14830873ad64e7d" /><Relationship Type="http://schemas.openxmlformats.org/officeDocument/2006/relationships/notesMaster" Target="/ppt/notesMasters/notesMaster1.xml" Id="R79deb0ac99e3416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7ecdcab65bf4419" /><Relationship Type="http://schemas.openxmlformats.org/officeDocument/2006/relationships/notesMaster" Target="/ppt/notesMasters/notesMaster1.xml" Id="R9f2a3549c2634b2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0612c383f7466b" /><Relationship Type="http://schemas.openxmlformats.org/officeDocument/2006/relationships/notesMaster" Target="/ppt/notesMasters/notesMaster1.xml" Id="Ra929613f702e459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688f82b42cd45f6" /><Relationship Type="http://schemas.openxmlformats.org/officeDocument/2006/relationships/notesMaster" Target="/ppt/notesMasters/notesMaster1.xml" Id="Ra8b9a48b437b414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3b5d220bbc2468f" /><Relationship Type="http://schemas.openxmlformats.org/officeDocument/2006/relationships/notesMaster" Target="/ppt/notesMasters/notesMaster1.xml" Id="R2fefda649e4046a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SKU-8 is a rugged display driver: a timing controller and a 1280-channel, 10-bit source driver on one 130 nm high-voltage die.</a:t>
            </a:r>
          </a:p>
          <a:p xmlns:a="http://schemas.openxmlformats.org/drawingml/2006/main">
            <a:r>
              <a:t>Headline: product page SKU-8, headline ("A cockpit display driver that notices when the picture freezes") and lede.</a:t>
            </a:r>
          </a:p>
          <a:p xmlns:a="http://schemas.openxmlformats.org/drawingml/2006/main">
            <a:r>
              <a:t>Figures: product page specs (Column outputs: 1280 × 10-bit DACs with charge-sharing precharge, about 40% less drive power; Output swing: 0 to 12 V, 24 V gate level shift; Safety: frame-freeze self-test, alert within two frames) and physics 3 (frame-by-frame CRC comparison in hardware).</a:t>
            </a:r>
          </a:p>
          <a:p xmlns:a="http://schemas.openxmlformats.org/drawingml/2006/main">
            <a:r>
              <a:t>Status: the site's applications record for SKU-8 (status "Cycle-3 wafer run"; evidence "Architecture sheet").</a:t>
            </a:r>
          </a:p>
          <a:p xmlns:a="http://schemas.openxmlformats.org/drawingml/2006/main">
            <a:r>
              <a:t>Say plainly: pre-silicon. Every value is a design target (architecture guide, scope note).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Three jobs, one die.</a:t>
            </a:r>
          </a:p>
          <a:p xmlns:a="http://schemas.openxmlformats.org/drawingml/2006/main">
            <a:r>
              <a:t>Cards: product page SKU-8, blocks (Video input; Pixel pipeline; Timing and safety; Column drive; Row and backlight) and specs (Inputs; Gamma; Output swing). Detail: architecture guide, Architecture Overview items 1 to 5 (3 × 3 colour matrix with white point; temporal and spatial dithering).</a:t>
            </a:r>
          </a:p>
          <a:p xmlns:a="http://schemas.openxmlformats.org/drawingml/2006/main">
            <a:r>
              <a:t>"What it replaces": the site's applications record for SKU-8 ("Imported display timing controllers and source drivers"); the display types are the record's roles for SKU-8 (rugged cockpit displays; industrial control panels, rail passenger displays and automotive instrument clusters).</a:t>
            </a:r>
          </a:p>
          <a:p xmlns:a="http://schemas.openxmlformats.org/drawingml/2006/main">
            <a:r>
              <a:t>Related parts on the product page: SKU-3 generates the display bias rails; SKU-9 handles the graphics stream in a vehicle.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panel physics forces the architecture.</a:t>
            </a:r>
          </a:p>
          <a:p xmlns:a="http://schemas.openxmlformats.org/drawingml/2006/main">
            <a:r>
              <a:t>Requirement and consequence rows: product page SKU-8, physics (all three pairs, verbatim).</a:t>
            </a:r>
          </a:p>
          <a:p xmlns:a="http://schemas.openxmlformats.org/drawingml/2006/main">
            <a:r>
              <a:t>"Where it lands": product page blocks (Column drive; Row and backlight; Pixel pipeline; Timing and safety) and specs (Safety: alert within two frames).</a:t>
            </a:r>
          </a:p>
          <a:p xmlns:a="http://schemas.openxmlformats.org/drawingml/2006/main">
            <a:r>
              <a:t>Closing line: architecture guide, Component: Column (source) drivers, "Why it exists".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markers 1 to 5: video in, through the line buffer into the pixel pipeline, dithered pixels into the column DACs, the high-voltage amplifiers onto the column outputs, and the timing controller scanning the rows.</a:t>
            </a:r>
          </a:p>
          <a:p xmlns:a="http://schemas.openxmlformats.org/drawingml/2006/main">
            <a:r>
              <a:t>Structure: redrawn from the Technical Annex v3, sheet 9, through the site's diagram spec for SKU-8 (zones, blocks, edges and markers); the column-driver zone keeps the sheet's layout (DAC bank over output amps, column outputs to the right).</a:t>
            </a:r>
          </a:p>
          <a:p xmlns:a="http://schemas.openxmlformats.org/drawingml/2006/main">
            <a:r>
              <a:t>Values follow the product page SKU-8 (blocks, specs, physics): dual LVDS at 655 Mbps per lane, four-lane MIPI DSI, a 100 MHz PLL, a 14-bit gamma table with temperature feedback, alert within two frames. The annex sheet draws a 10-bit-per-channel gamma LUT; the product page's 14-bit table is used (architecture guide, "Where this differs from the annex sheet").</a:t>
            </a:r>
          </a:p>
          <a:p xmlns:a="http://schemas.openxmlformats.org/drawingml/2006/main">
            <a:r>
              <a:t>Block detail not on the product page comes from the architecture guide, Components (line buffer 4 lines × 1280 × 24 bit; 3 × 3 matrix with white point; resistor-string DAC; 3 sub-pixels × 1280 = 3,840 outputs; 8 local-dimming zones). The sources give 1280 DACs and 3,840 sub-pixel outputs; how DACs map to sub-pixels is not stated.</a:t>
            </a:r>
          </a:p>
          <a:p xmlns:a="http://schemas.openxmlformats.org/drawingml/2006/main">
            <a:r>
              <a:t>The control-bus clock printed on the sheet is not drawn: the product page gives none. Every value is a design target.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Four block groups, one job each.</a:t>
            </a:r>
          </a:p>
          <a:p xmlns:a="http://schemas.openxmlformats.org/drawingml/2006/main">
            <a:r>
              <a:t>Text: product page SKU-8, blocks (Video input; Pixel pipeline; Timing and safety; Column drive; Row and backlight) and physics (the "Why" lines).</a:t>
            </a:r>
          </a:p>
          <a:p xmlns:a="http://schemas.openxmlformats.org/drawingml/2006/main">
            <a:r>
              <a:t>Block detail: SKU-8 architecture guide, Components (Pixel pipeline "Why it exists": LCD response shifts with panel temperature; Timing + test: programmable porches, colour bars; Column drivers: resistor-string DAC, rail-to-rail HV amps, thick oxide, about 40%; Row + backlight: local dimming, 8 zones).</a:t>
            </a:r>
          </a:p>
          <a:p xmlns:a="http://schemas.openxmlformats.org/drawingml/2006/main">
            <a:r>
              <a:t>All values are architecture targets from the Technical Annex v3, sheet 9, as carried by the product page.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Four decisions, each with a check.</a:t>
            </a:r>
          </a:p>
          <a:p xmlns:a="http://schemas.openxmlformats.org/drawingml/2006/main">
            <a:r>
              <a:t>Row 1: product page physics 1 and specs (Process; Output swing); question "Why 130 nm".</a:t>
            </a:r>
          </a:p>
          <a:p xmlns:a="http://schemas.openxmlformats.org/drawingml/2006/main">
            <a:r>
              <a:t>Row 2: product page specs (Column outputs: about 40% less drive power); architecture guide, Column drivers "Why it exists"; question "Charge sharing".</a:t>
            </a:r>
          </a:p>
          <a:p xmlns:a="http://schemas.openxmlformats.org/drawingml/2006/main">
            <a:r>
              <a:t>Row 3: product page physics 2 and specs (Gamma); guide, Pixel pipeline "Why it exists"; question "Heat and contrast".</a:t>
            </a:r>
          </a:p>
          <a:p xmlns:a="http://schemas.openxmlformats.org/drawingml/2006/main">
            <a:r>
              <a:t>Row 4: product page physics 3 and specs (Safety); question "Freeze detection".</a:t>
            </a:r>
          </a:p>
          <a:p xmlns:a="http://schemas.openxmlformats.org/drawingml/2006/main">
            <a:r>
              <a:t>The "Instead of" column names the alternative each decision rules out; it is a reading of the sources, not a measured comparison.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One frame, five steps; then the two loops beside the path.</a:t>
            </a:r>
          </a:p>
          <a:p xmlns:a="http://schemas.openxmlformats.org/drawingml/2006/main">
            <a:r>
              <a:t>Steps 1 to 5: SKU-8 architecture guide, Key Data Flows; the same markers as the system diagram (diagram spec for SKU-8, markers). Step detail: product page blocks and specs (Inputs; Column outputs; Output swing).</a:t>
            </a:r>
          </a:p>
          <a:p xmlns:a="http://schemas.openxmlformats.org/drawingml/2006/main">
            <a:r>
              <a:t>Freeze card: product page physics 3 (frame-by-frame CRC comparison in hardware), specs (alert within two frames) and the question "Freeze detection". "Without waiting on host software" is a reading of "in hardware".</a:t>
            </a:r>
          </a:p>
          <a:p xmlns:a="http://schemas.openxmlformats.org/drawingml/2006/main">
            <a:r>
              <a:t>Temperature card: product page physics 2 (on-die temperature sensor feeding a 14-bit gamma table; contrast at +85 °C in direct sun); guide, Pixel pipeline (temperature feedback) and Row + backlight (Ambient: light + temp sense).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Targets, not measurements.</a:t>
            </a:r>
          </a:p>
          <a:p xmlns:a="http://schemas.openxmlformats.org/drawingml/2006/main">
            <a:r>
              <a:t>Table: product page SKU-8, specs (all seven rows, verbatim values).</a:t>
            </a:r>
          </a:p>
          <a:p xmlns:a="http://schemas.openxmlformats.org/drawingml/2006/main">
            <a:r>
              <a:t>Designed toward: product page designedToward; architecture guide, Designed toward and scope note ("no certificate exists for any DeepGrid part").</a:t>
            </a:r>
          </a:p>
          <a:p xmlns:a="http://schemas.openxmlformats.org/drawingml/2006/main">
            <a:r>
              <a:t>Follows the product page: the product page is the value authority. The guide records the gamma difference ("10-bit per channel on the sheet, a 14-bit table here"); the two-lane DSI and 108 MHz pixel clock are the sheet's and guide's values, which the product page replaces with four-lane MIPI DSI and a 100 MHz PLL.</a:t>
            </a:r>
          </a:p>
          <a:p xmlns:a="http://schemas.openxmlformats.org/drawingml/2006/main">
            <a:r>
              <a:t>Evidence today: the site's applications record for SKU-8 (status "Cycle-3 wafer run"; evidence "Architecture sheet").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Four questions, verbatim from the product page SKU-8, questions (titles and wording unchanged).</a:t>
            </a:r>
          </a:p>
          <a:p xmlns:a="http://schemas.openxmlformats.org/drawingml/2006/main">
            <a:r>
              <a:t>The "Tests" line maps each question to the blocks on slides 4 and 5 that must answer it.</a:t>
            </a:r>
          </a:p>
          <a:p xmlns:a="http://schemas.openxmlformats.org/drawingml/2006/main">
            <a:r>
              <a:t>"Each needs silicon, a test chip or a dated plan to settle" follows from the pre-silicon status (architecture guide scope note).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One action: evaluate SKU-8 against the panel's voltages, the temperature and sunlight envelope, and the freeze-alert time the safety case needs.</a:t>
            </a:r>
          </a:p>
          <a:p xmlns:a="http://schemas.openxmlformats.org/drawingml/2006/main">
            <a:r>
              <a:t>Contact: the site's contact page addresses group@deepgrid.in; the product page "Discuss this part" action carries the part name.</a:t>
            </a:r>
          </a:p>
          <a:p xmlns:a="http://schemas.openxmlformats.org/drawingml/2006/main">
            <a:r>
              <a:t>Summary lines: product page SKU-8 (physics, blocks, specs, designedToward); status: the site's applications record for SKU-8.</a:t>
            </a:r>
          </a:p>
          <a:p xmlns:a="http://schemas.openxmlformats.org/drawingml/2006/main">
            <a:r>
              <a:t>Do not imply a datasheet, a certificate or a delivery date; none exists.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788959196644d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c3093e3c654dce" /><Relationship Type="http://schemas.openxmlformats.org/officeDocument/2006/relationships/slideLayout" Target="/ppt/slideLayouts/slideLayout1.xml" Id="R2aa9ff945d4f4a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aa9ff945d4f4a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be12e48f3e4281" /><Relationship Type="http://schemas.openxmlformats.org/officeDocument/2006/relationships/notesSlide" Target="/ppt/notesSlides/notesSlide1.xml" Id="Rcd39aebff468477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db54cdb80843e2" /><Relationship Type="http://schemas.openxmlformats.org/officeDocument/2006/relationships/notesSlide" Target="/ppt/notesSlides/notesSlide2.xml" Id="R0b030d8be3fc49a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4c885bcab24d2a" /><Relationship Type="http://schemas.openxmlformats.org/officeDocument/2006/relationships/notesSlide" Target="/ppt/notesSlides/notesSlide3.xml" Id="R2b4057096a1a4d7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91e5cc58de42de" /><Relationship Type="http://schemas.openxmlformats.org/officeDocument/2006/relationships/notesSlide" Target="/ppt/notesSlides/notesSlide4.xml" Id="R1926ae4c599944e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e8f07d296a4de0" /><Relationship Type="http://schemas.openxmlformats.org/officeDocument/2006/relationships/notesSlide" Target="/ppt/notesSlides/notesSlide5.xml" Id="R5f51853b7352438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5f5eb12f4345c0" /><Relationship Type="http://schemas.openxmlformats.org/officeDocument/2006/relationships/notesSlide" Target="/ppt/notesSlides/notesSlide6.xml" Id="Rd1934642aecd418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0adf78b16741d9" /><Relationship Type="http://schemas.openxmlformats.org/officeDocument/2006/relationships/notesSlide" Target="/ppt/notesSlides/notesSlide7.xml" Id="R51872a7d6c20491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90a66a4ac043b2" /><Relationship Type="http://schemas.openxmlformats.org/officeDocument/2006/relationships/notesSlide" Target="/ppt/notesSlides/notesSlide8.xml" Id="R208d531f613a454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6522e5d9f84746" /><Relationship Type="http://schemas.openxmlformats.org/officeDocument/2006/relationships/notesSlide" Target="/ppt/notesSlides/notesSlide9.xml" Id="R0ec70f06b45b4bb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9a782d007d42b1" /><Relationship Type="http://schemas.openxmlformats.org/officeDocument/2006/relationships/notesSlide" Target="/ppt/notesSlides/notesSlide10.xml" Id="Rae99d3f2fdcd414b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FB1064-EF13-4C35-988B-ED5F94BA1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3877BF-CE43-495E-9AEF-B6794550B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670A68-2C95-43B5-9625-0B78A3E31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71600"/>
            <a:ext cx="12573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E39CF5-CEFD-485A-AB6D-D9662EE7F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719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6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B7CD1E-BFFE-4BB2-B32C-35DB41D99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00675"/>
            <a:ext cx="112776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243A"/>
          </a:solidFill>
          <a:ln xmlns:a="http://schemas.openxmlformats.org/drawingml/2006/main" w="9525">
            <a:solidFill>
              <a:srgbClr val="23364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858754-2B17-4BBF-8B44-A4F680773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00675"/>
            <a:ext cx="571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781F0A-972A-4303-A837-EF1B36CA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4775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DEEPGRID SEMI  ·  SKU-8 RUGGED DISPLAY DRIVER AND TCON  ·  SYSTEM ARCHITECTURE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84028F-CEFE-4DFE-97F3-B44387F7C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38300"/>
            <a:ext cx="10477500" cy="1466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A display driver that notices</a:t>
            </a:r>
          </a:p>
          <a:p xmlns:a="http://schemas.openxmlformats.org/drawingml/2006/main">
            <a:pPr algn="l">
              <a:defRPr sz="44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a frozen picture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CA1A63-7C7E-4127-92AC-4DA82C2F7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62300"/>
            <a:ext cx="10477500" cy="5619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A timing controller and a 1280-channel, 10-bit source driver on one 130 nm high-voltage die.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EA2D10-FAE9-4C7D-99C0-03F80D66D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81475"/>
            <a:ext cx="36322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1280 × 10-bit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C841DD-C770-4B94-9B43-1D05291F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7202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COLUMN DACS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623E2D-DF7C-4F55-A3D4-19C474DC6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00062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Precharge: about 40% less drive power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131059-3796-4C73-A654-3D7082DE0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4181475"/>
            <a:ext cx="36322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0 to 12 V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86E0A5-FE70-4B3D-A588-E9EBC38E7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477202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COLUMN SWING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E89806-A7C4-4E82-9637-B0688A57F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500062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Plus a 24 V gate level shift for the rows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850E66-30ED-41FB-BFC3-B432F9CE8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181475"/>
            <a:ext cx="36322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0B4D8"/>
                </a:solidFill>
                <a:latin typeface="Georgia"/>
                <a:ea typeface="Georgia"/>
                <a:cs typeface="Georgia"/>
              </a:defRPr>
            </a:pPr>
            <a:r>
              <a:t>2 frames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22FE12-D820-400F-B0AB-B3D030EA9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77202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FREEZE ALERT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0CB2C1-BFE3-4036-A454-5E90204D8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5000625"/>
            <a:ext cx="363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Frame-by-frame CRC comparison in hardware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F3C28A-772C-4C79-AB37-D3DE2695D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34025"/>
            <a:ext cx="10477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5B66B"/>
                </a:solidFill>
                <a:latin typeface="Arial"/>
                <a:ea typeface="Arial"/>
                <a:cs typeface="Arial"/>
              </a:defRPr>
            </a:pPr>
            <a:r>
              <a:t>STATUS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A68785-A3A6-4525-AFE2-F966BA337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514975"/>
            <a:ext cx="93726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DCE5EE"/>
                </a:solidFill>
                <a:latin typeface="Arial"/>
                <a:ea typeface="Arial"/>
                <a:cs typeface="Arial"/>
              </a:defRPr>
            </a:pPr>
            <a:r>
              <a:t>Pre-silicon. Every figure in this deck is an architecture target, not a measurement. Evidence today is the architecture sheet; the die is planned for the Cycle-3 wafer run.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8BF31C-8840-48A4-A8FA-C83B7DDB5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64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F5A392-F9C1-4146-9103-DB6153F2F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DEEPGRID SEMI  ·  SKU-8 RUGGED DISPLAY DRIVER  ·  ARCHITECTURE TARGETS, PRE-SILICON  ·  OCTOBER 2026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290D12-51D0-47AE-965C-F18C9E395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FA2B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4514286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99761B4-5AA4-4C0A-BD83-F926EB700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3306BB-6D39-413F-B862-B7B78EFFD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Timing, pixels and 12 V drive on one die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0F58B7-5469-40A5-859B-06AAC284C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A timing controller, a temperature-compensated pixel pipeline and a high-voltage column and row driver.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BFAA3C-19FC-41AC-B2C1-79529FA1E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8EDB47-04DF-4395-A6B3-1D3C510B0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89E884-A3C4-499D-A8AA-819F35E3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SKU-8 RUGGED DISPLAY DRIVER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2EAAB8-3DE5-4B36-848A-9DECDA92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B9D217-764B-4A15-BB26-B3605843D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01 · WHAT IT IS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12A8A3-9468-4D76-BCB1-CFB53DC78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3632200" cy="2400300"/>
          </a:xfrm>
          <a:prstGeom xmlns:a="http://schemas.openxmlformats.org/drawingml/2006/main" prst="roundRect">
            <a:avLst>
              <a:gd name="adj" fmla="val 3175"/>
            </a:avLst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1DBFF9-5A0D-4FA1-94CA-653217380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57150" cy="240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B069DA-7F1B-4814-A2E3-E54DC297B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676400"/>
            <a:ext cx="3632200" cy="2400300"/>
          </a:xfrm>
          <a:prstGeom xmlns:a="http://schemas.openxmlformats.org/drawingml/2006/main" prst="roundRect">
            <a:avLst>
              <a:gd name="adj" fmla="val 3175"/>
            </a:avLst>
          </a:prstGeom>
          <a:solidFill xmlns:a="http://schemas.openxmlformats.org/drawingml/2006/main">
            <a:srgbClr val="F3EFF9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5C3555-1EA2-466B-9E3C-5073EB966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676400"/>
            <a:ext cx="57150" cy="240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4C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D2A1F4-1A37-4892-97B3-866E61111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1676400"/>
            <a:ext cx="3632200" cy="2400300"/>
          </a:xfrm>
          <a:prstGeom xmlns:a="http://schemas.openxmlformats.org/drawingml/2006/main" prst="roundRect">
            <a:avLst>
              <a:gd name="adj" fmla="val 3175"/>
            </a:avLst>
          </a:prstGeom>
          <a:solidFill xmlns:a="http://schemas.openxmlformats.org/drawingml/2006/main">
            <a:srgbClr val="FCEDE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20592F-7816-4298-A2B7-41B8E12CD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1676400"/>
            <a:ext cx="57150" cy="240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752F65-D9E7-4ABE-A0BA-BC37D1DB4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0"/>
            <a:ext cx="5257800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2854A4-3011-408B-A11D-AD84D1B2F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86250"/>
            <a:ext cx="5257800" cy="1162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6F5"/>
          </a:solidFill>
          <a:ln xmlns:a="http://schemas.openxmlformats.org/drawingml/2006/main" w="9525">
            <a:solidFill>
              <a:srgbClr val="0A939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F83CB3-A954-47E2-B266-74220F7CF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4733925"/>
            <a:ext cx="34290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529182-782A-4E06-846B-8A8191339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3175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Timing controller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A43217-CC00-4F49-B74D-1EFACE5C1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3175000" cy="1276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Takes video over dual LVDS, four-lane MIPI DSI or parallel RGB into a four-line buffer, sets programmable timing from a 100 MHz PLL and checks every frame for a freeze.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3ED878-42E5-4A2B-B7D4-8129BC5AC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33775"/>
            <a:ext cx="317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TCON  ·  PLL  ·  BIST + safety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E9332E-2308-4C16-A312-D1AC4DAFD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1847850"/>
            <a:ext cx="3175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Pixel pipeline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86B567-2580-4FA6-B24C-8BDF30B57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181225"/>
            <a:ext cx="3175000" cy="1276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De-gamma, a 3 × 3 colour matrix with white point, a 14-bit gamma table with temperature feedback, and temporal and spatial dither, ready for the column DACs.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43A7EE-5226-42AA-A7D9-70DE05676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533775"/>
            <a:ext cx="31750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De-gamma  ·  Colour  ·  Gamma  ·  Dither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C0C029-614C-4ACF-B452-22D0E4325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847850"/>
            <a:ext cx="3175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High-voltage drive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C72845-6228-42E6-8E95-E9567B617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181225"/>
            <a:ext cx="317500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1280 10-bit DAC channels and 0 to 12 V output amplifiers with charge-sharing precharge, plus a 24 V gate-driver level shift, VCOM and backlight control.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B545FEE-C77C-4CED-A154-65E451FE2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3333750"/>
            <a:ext cx="317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Columns 0 to 12 V  ·  Rows 24 V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959341E-454A-419E-BC10-2E0230AD8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48006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WHAT IT REPLACES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DF5056A-E713-4778-843F-5D319641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48006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Imported display timing controllers and source drivers, in cockpit, vehicle instrument, industrial control and rail passenger displays.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02BFC74-7DE5-4AE6-8764-5BF688AD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19600"/>
            <a:ext cx="48006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7696B"/>
                </a:solidFill>
                <a:latin typeface="Arial"/>
                <a:ea typeface="Arial"/>
                <a:cs typeface="Arial"/>
              </a:defRPr>
            </a:pPr>
            <a:r>
              <a:t>WHAT SKU-8 IS BUILT 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2AACEDE-317B-4385-B4FB-9DC8088BD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648200"/>
            <a:ext cx="48006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One 130 nm high-voltage die: timing and pixel logic beside thick-oxide amplifiers that reach 12 V on the columns and 24 V on the rows.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45D0177-04D9-4086-9A71-517BC9DBB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19750"/>
            <a:ext cx="112776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Evidence today: the architecture sheet. Pre-silicon; no figure in this deck is a silicon measurement.</a:t>
            </a:r>
          </a:p>
        </p:txBody>
      </p:sp>
    </p:spTree>
    <p:extLst>
      <p:ext uri="{BB962C8B-B14F-4D97-AF65-F5344CB8AC3E}">
        <p14:creationId xmlns:p14="http://schemas.microsoft.com/office/powerpoint/2010/main" val="109738733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1BF2FF6-0716-4857-9F63-27388A61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ADC8CA-E685-4261-9375-847CB0D37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Three panel requirements dictate the silicon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092814-6B7B-4F1C-B9C9-53A07EF34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requirement on the left, the consequence in silicon in the middle, and the blocks that carry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8D6EE3-8080-4012-AF13-003712D7A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AC383F-460A-4F66-8BAE-87B64E31C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17DD02-AA32-4259-BBF2-97C0FB7AD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SKU-8 RUGGED DISPLAY DRIVER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ACEA18-5ED4-4667-92C1-1B61EAA98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0E96DF-3106-431B-8BA5-D61F261C7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02 · WHY ITS OWN SILICON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A75AF9-4AFA-4335-A99F-7B7FA0E6F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3619500" cy="1209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DF99CD-CA20-4054-9759-3766833FE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57150" cy="1209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FFE0C3-4349-43D8-9D0F-439070D9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2405063"/>
            <a:ext cx="32385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0420EF-BD39-41FD-AF8B-91AE3817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1924050"/>
            <a:ext cx="4191000" cy="1209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B7D41D-E57C-4B5B-9E74-A4D976271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1924050"/>
            <a:ext cx="2667000" cy="1209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DE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40F5FB-6B54-4745-85EC-6A36A4CE0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86125"/>
            <a:ext cx="36195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91B3BB-3DAE-4F43-8BE3-185B20CD1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86125"/>
            <a:ext cx="5715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4C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D68DB9-75E0-4A3D-B509-FE5691B2D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676650"/>
            <a:ext cx="32385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A5734F-E28E-48D7-B8B3-2B654B06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286125"/>
            <a:ext cx="41910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EF97A0-F269-489B-A758-77AF71F33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286125"/>
            <a:ext cx="26670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F9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5A0B58-C3EE-4225-8779-61630FFEE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67225"/>
            <a:ext cx="3619500" cy="1085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301DCF-6DC3-4400-938B-6AA855E1A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67225"/>
            <a:ext cx="57150" cy="1085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87D58A-D3C3-477C-B373-56D44DE95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4886325"/>
            <a:ext cx="32385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F59DB0-CB58-4AC7-80FA-9D7155F3C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467225"/>
            <a:ext cx="4191000" cy="1085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46AEF8-6E43-4FD0-A674-665FF00E4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467225"/>
            <a:ext cx="2667000" cy="1085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49FBAD-9723-4E56-A17D-06159C9A5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57350"/>
            <a:ext cx="36195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PANEL REQUIRES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2CF07F-0E40-4981-B09E-F815A886F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1657350"/>
            <a:ext cx="4191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SO THE SILICON NEEDS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C0FC7B-06A3-451C-9AF1-329121F83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1657350"/>
            <a:ext cx="2667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WHERE IT LANDS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183A8D9-F71F-4100-BEE3-733F2248F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162300" cy="923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Panel columns swing 0 to 12 V and row drivers need 24 V.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3AAB907-76A6-4BDB-B10F-B130597D5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095500"/>
            <a:ext cx="3733800" cy="9239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Thick-oxide high-voltage amplifiers and level shifters on a 130 nm HV process; dense nodes cannot reach these voltages.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3E48FC3-530B-4B95-BC6F-1B215865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095500"/>
            <a:ext cx="2286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Column drive + row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58C718F-493E-4CA7-BD10-51D27F7A7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390775"/>
            <a:ext cx="22860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Output amps 0 to 12 V · gate level shift 24 V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1EA319A-5F9F-4721-B169-8A28ED347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57575"/>
            <a:ext cx="3162300" cy="742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Contrast must hold at +85 °C in direct sun.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97AE14D-3E68-4357-AFDC-9D63E906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457575"/>
            <a:ext cx="3733800" cy="742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An on-die temperature sensor feeding a 14-bit gamma table.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77B67E1-B33D-4BF1-AB8B-22F2281B0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457575"/>
            <a:ext cx="2286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Pixel pipeline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0AD2450-EF42-4B5F-AF50-E772EA037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752850"/>
            <a:ext cx="2286000" cy="4476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Gamma table 14-bit · temperature feedback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B14C4D8-2E2F-423D-A5B1-A7B88169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38675"/>
            <a:ext cx="3162300" cy="800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 frozen display in a cockpit is a hazard, not a glitch.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DA2AFE4-2065-4118-933E-6615761F9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4638675"/>
            <a:ext cx="3733800" cy="800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Frame-by-frame CRC comparison in hardware.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7439F5A-D66D-4E5F-B85D-C236EFDAA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4638675"/>
            <a:ext cx="2286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Timing + safety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EBCC73B-9F12-4FD3-A07F-B63D246BC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4933950"/>
            <a:ext cx="2286000" cy="5048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Frame-freeze self-test · alert within two frames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A33830E-46FB-4881-8B0D-C201E9839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24525"/>
            <a:ext cx="112776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i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 0 to 12 V swing on thick oxide is mature-node territory; precharge cuts driver power by about 40%.</a:t>
            </a:r>
          </a:p>
        </p:txBody>
      </p:sp>
    </p:spTree>
    <p:extLst>
      <p:ext uri="{BB962C8B-B14F-4D97-AF65-F5344CB8AC3E}">
        <p14:creationId xmlns:p14="http://schemas.microsoft.com/office/powerpoint/2010/main" val="88652482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9" name="">
            <a:extLst xmlns:a="http://schemas.openxmlformats.org/drawingml/2006/main">
              <a:ext uri="{FF2B5EF4-FFF2-40B4-BE49-F238E27FC236}">
                <a16:creationId xmlns:a16="http://schemas.microsoft.com/office/drawing/2014/main" id="{CD098DF8-AC81-47E6-B5FD-F830F7F2A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C2524E-9C55-402B-93BE-D9EA1D3BB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One frame crosses five zones to reach the panel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03B324-884B-4B18-A84A-3EC9DB6D3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Video input, pixel pipeline and timing on a control bus, driving high-voltage columns and the rows.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965ABB-C926-4B29-A65E-CDB3D8FC9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E9381A-FD15-4F15-AA06-1E825AE60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0D7C8B-E407-4CDD-A301-B6D79D97D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SKU-8 RUGGED DISPLAY DRIVER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C76C6C-938B-4DCF-8679-5ACC259EE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7B8C87-FF52-415D-9FC6-50599954A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03 · SYSTEM ARCHITECTURE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15BB70-38D5-4B9E-BB6E-D3A3D686B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05000"/>
            <a:ext cx="3357563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4FA"/>
          </a:solidFill>
          <a:ln xmlns:a="http://schemas.openxmlformats.org/drawingml/2006/main" w="9525">
            <a:solidFill>
              <a:srgbClr val="5B87A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9C318A-87CF-49B0-97CE-575ED784B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05000"/>
            <a:ext cx="3357563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3F0AD8-BAEF-4046-A6BB-DB423A4C1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1463" y="1905000"/>
            <a:ext cx="40290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F9"/>
          </a:solidFill>
          <a:ln xmlns:a="http://schemas.openxmlformats.org/drawingml/2006/main" w="9525">
            <a:solidFill>
              <a:srgbClr val="6D4C9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948B58-9081-4D07-9ADF-B227CE8FC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1463" y="1905000"/>
            <a:ext cx="40290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4C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87D3C4-EB37-44B5-8B74-72B33F039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238" y="1905000"/>
            <a:ext cx="3357563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B45309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791640-A6D3-40A4-AF93-3B7DF355A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238" y="1905000"/>
            <a:ext cx="3357563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EC1EAE-87BC-4833-8AC1-798EE2137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71700"/>
            <a:ext cx="1497806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F53CC5-3220-4AAF-95DA-15DB27EEF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71700"/>
            <a:ext cx="1497806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6F2A46-C539-4295-84C4-849746388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1706" y="2171700"/>
            <a:ext cx="1497806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49D620-6B43-49E8-8B80-294D2BC9D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1706" y="2171700"/>
            <a:ext cx="1497806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51E207-3593-4B02-9DF7-A9F52320E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3167063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5B5D33-B898-4BC2-8607-0CB06ABB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3167063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87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014BBE-72E4-4293-AF37-ED5B02290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6713" y="2171700"/>
            <a:ext cx="1833563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1611B6-F5F1-4FAF-B019-77B1D79B3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6713" y="2171700"/>
            <a:ext cx="1833563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4C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DEC188-47BB-446A-B81F-7BB71E7A7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171700"/>
            <a:ext cx="1833563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59401E-E610-44BE-9A63-A0C0267B6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171700"/>
            <a:ext cx="1833563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4C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4CA6B4-BB73-4E14-866E-326AAA040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6713" y="2838450"/>
            <a:ext cx="1833563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DBA327-778B-4428-A545-4F1443CEF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6713" y="2838450"/>
            <a:ext cx="1833563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4C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E76C0B0-DEC9-4D5B-A150-8E967E4D1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838450"/>
            <a:ext cx="1833563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CF527C4-517D-4E7B-9152-32D78E578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838450"/>
            <a:ext cx="1833563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4C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86B0410-0BC3-426A-ABA9-B80A93ED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2488" y="2171700"/>
            <a:ext cx="1497806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6BB3688-4217-4FC4-9209-AE2FDF6EC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2488" y="2171700"/>
            <a:ext cx="1497806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4F9B406-6F4D-4252-AC71-9D7C9ABE0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1744" y="2171700"/>
            <a:ext cx="1497806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2C91666-8935-4D05-9352-832AB70B3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1744" y="2171700"/>
            <a:ext cx="1497806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495F82D-BC25-496A-A97C-25381973D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2488" y="2838450"/>
            <a:ext cx="1497806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02BD856-9754-4223-9877-D716B4262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2488" y="2838450"/>
            <a:ext cx="1497806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0FD2D80-9626-493E-9B41-E4E007A86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1744" y="2838450"/>
            <a:ext cx="1497806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6819939-4A8A-4ED8-A739-6DA6BAFAE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1744" y="2838450"/>
            <a:ext cx="1497806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E3B7B09-605B-4904-B18E-953460F06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62350"/>
            <a:ext cx="112776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4EC"/>
          </a:solidFill>
          <a:ln xmlns:a="http://schemas.openxmlformats.org/drawingml/2006/main" w="9525">
            <a:solidFill>
              <a:srgbClr val="12855B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A98A7D2-D991-494B-9395-3DED53522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67150"/>
            <a:ext cx="6775938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DEC"/>
          </a:solidFill>
          <a:ln xmlns:a="http://schemas.openxmlformats.org/drawingml/2006/main" w="9525">
            <a:solidFill>
              <a:srgbClr val="B42318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2FCACAA-4114-427E-81DF-EA957EB73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67150"/>
            <a:ext cx="6775938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39603F8-9A6A-4400-8E59-7564B7A29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9838" y="3867150"/>
            <a:ext cx="4234962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5EF"/>
          </a:solidFill>
          <a:ln xmlns:a="http://schemas.openxmlformats.org/drawingml/2006/main" w="9525">
            <a:solidFill>
              <a:srgbClr val="12855B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F9CA278-2061-43EF-AFFC-03F2C744A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9838" y="3867150"/>
            <a:ext cx="4234962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1A7A17C-04AE-41FF-B45A-97B0B4CA8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33850"/>
            <a:ext cx="39719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3858A68-27DD-410C-B3F3-734F55C12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33850"/>
            <a:ext cx="39719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663C6B9-8EA7-47E3-859B-0C7108D39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00600"/>
            <a:ext cx="39719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EAA07BC-F0AA-47FA-9FF1-70A2CFF31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00600"/>
            <a:ext cx="39719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17831D2-31F6-4159-A07A-E93C7B3F1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133850"/>
            <a:ext cx="2442063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545A0212-A1AE-404B-9531-D6E95EB6B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133850"/>
            <a:ext cx="2442063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4178923-0F34-4AA5-B955-BB02C03C8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5088" y="4133850"/>
            <a:ext cx="1936506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0F6E0F5-04BD-4F67-821C-26109ADD8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5088" y="4133850"/>
            <a:ext cx="1936506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1D9C0C5-3B78-4006-A5E6-7F21D0C1D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3044" y="4133850"/>
            <a:ext cx="1936506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CD45433-0A76-401A-836F-552A761AD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3044" y="4133850"/>
            <a:ext cx="1936506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6730EF1-5BFF-4D13-8FBE-E393FCBEF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5088" y="4800600"/>
            <a:ext cx="1936506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59B27199-CCA1-4C67-BF3C-4C243DB9E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5088" y="4800600"/>
            <a:ext cx="1936506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A5406E35-FBBA-48E5-BE72-1EF1E855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3044" y="4800600"/>
            <a:ext cx="1936506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F9CB40A4-BDBC-429A-BB63-1F94B80FA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3044" y="4800600"/>
            <a:ext cx="1936506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1BB0F6E8-F7F2-4D1B-A286-CF92F444F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9731" y="1866900"/>
            <a:ext cx="133350" cy="28575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01CB5BC8-3553-46C2-BE74-B0B312F22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0706" y="19621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DBB62F78-0DFD-424D-86B4-4F8A2ABE7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678" y="2733675"/>
            <a:ext cx="133350" cy="9525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9525">
            <a:solidFill>
              <a:srgbClr val="94A3B8"/>
            </a:solidFill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BC1808D5-CA51-49EF-8D63-4E7167F1B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3934" y="2733675"/>
            <a:ext cx="133350" cy="9525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9525">
            <a:solidFill>
              <a:srgbClr val="94A3B8"/>
            </a:solidFill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9E741CD0-38EC-4B44-9AC8-DA1233346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9038" y="3095625"/>
            <a:ext cx="2381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4E72BC47-FBEA-486E-9C55-E74C889B7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9063" y="2447925"/>
            <a:ext cx="381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2178672C-CDC6-4D95-8E82-E1D2CF450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9063" y="2381250"/>
            <a:ext cx="22860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412BF499-50B0-4875-867F-538908C63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3338" y="2676525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826B121D-3931-452E-AF6C-C32673294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381250"/>
            <a:ext cx="15240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D4C9F"/>
          </a:solidFill>
          <a:ln xmlns:a="http://schemas.openxmlformats.org/drawingml/2006/main" w="9525">
            <a:solidFill>
              <a:srgbClr val="6D4C9F"/>
            </a:solidFill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24A5750D-A8B0-4BA2-A248-0E688972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1831" y="2733675"/>
            <a:ext cx="133350" cy="9525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6D4C9F"/>
          </a:solidFill>
          <a:ln xmlns:a="http://schemas.openxmlformats.org/drawingml/2006/main" w="9525">
            <a:solidFill>
              <a:srgbClr val="6D4C9F"/>
            </a:solidFill>
            <a:prstDash val="solid"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80EE4667-45C5-4742-8FDF-E24CF06B4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048000"/>
            <a:ext cx="152400" cy="13335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6D4C9F"/>
          </a:solidFill>
          <a:ln xmlns:a="http://schemas.openxmlformats.org/drawingml/2006/main" w="9525">
            <a:solidFill>
              <a:srgbClr val="6D4C9F"/>
            </a:solidFill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51ABDC64-947D-4D96-9BE1-603D546C4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400425"/>
            <a:ext cx="133350" cy="72390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D62E78BD-2451-40D4-BB9F-E48F1670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35814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EAA53D5A-DF78-43DB-893D-94F0AADB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1738" y="4695825"/>
            <a:ext cx="133350" cy="9525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41A82EDF-254D-428A-A52F-DC1D04D43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5010150"/>
            <a:ext cx="152400" cy="1333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C5CD1333-A79F-43EF-8AC6-3C75B4DAE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2025" y="49720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6C141A35-2734-447F-8EBB-84DD27AEA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3495675"/>
            <a:ext cx="133350" cy="62865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3B50EE96-A892-4FB7-971B-0290399B0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35814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A9F7A8B3-AEA6-4B0A-BFC5-2F31CB5D1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0182" y="5457825"/>
            <a:ext cx="133350" cy="161925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9525">
            <a:solidFill>
              <a:srgbClr val="94A3B8"/>
            </a:solidFill>
            <a:prstDash val="solid"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F26D2E4D-6652-421A-8294-728DFFBBE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C85CCF85-C574-406A-9AF1-A9D697687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5715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CBF202CB-A717-436A-AF04-F377BD62C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1580" y="5715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8391CB3A-9B5C-44D4-97BF-091D1054F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3770" y="5715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48568947-248B-40D4-AF52-F9D56EE12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571500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5ABF36B4-0F8E-4695-B9F8-5FFD18C21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57350"/>
            <a:ext cx="28575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2855B"/>
                </a:solidFill>
                <a:latin typeface="Arial"/>
                <a:ea typeface="Arial"/>
                <a:cs typeface="Arial"/>
              </a:defRPr>
            </a:pPr>
            <a:r>
              <a:t>LVDS · MIPI DSI · PARALLEL RGB</a:t>
            </a:r>
          </a:p>
        </p:txBody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C1C349B0-0DD4-4713-8A51-C2992FC0A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00250"/>
            <a:ext cx="1019175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VIDEO INPUT</a:t>
            </a:r>
          </a:p>
        </p:txBody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6370D6FD-CE1D-44C1-9510-A81B49E76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4813" y="2000250"/>
            <a:ext cx="1266825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PIXEL PIPELINE</a:t>
            </a:r>
          </a:p>
        </p:txBody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503E076A-963B-4F95-BD80-02505227B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0588" y="2000250"/>
            <a:ext cx="11811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TIMING + TEST</a:t>
            </a:r>
          </a:p>
        </p:txBody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5C68561D-35E2-49BF-A02E-FFF45891D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1383506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LVDS RX</a:t>
            </a:r>
          </a:p>
        </p:txBody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0CFB4CC4-C562-4B67-813F-D85CB37D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86025"/>
            <a:ext cx="1383506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dual, 655 Mbps/lane</a:t>
            </a:r>
          </a:p>
        </p:txBody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CA8B7493-AEE2-47A6-BB23-1DF6902C9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8856" y="2247900"/>
            <a:ext cx="1383506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DSI RX</a:t>
            </a:r>
          </a:p>
        </p:txBody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59B3E1D9-FD69-490E-9955-83A46A65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8856" y="2486025"/>
            <a:ext cx="1383506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MIPI · four lanes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DBC50029-2850-4CA2-A0F5-BB03A1A1B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3052763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Line buffer</a:t>
            </a:r>
          </a:p>
        </p:txBody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323CD6CE-5FE8-4C25-B730-8629390E1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52775"/>
            <a:ext cx="3052763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dual-port SRAM · 4 lines × 1280 × 24 bit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7974064A-D77E-48A3-A14A-51D1FBCF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3863" y="2247900"/>
            <a:ext cx="1719263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De-gamma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7DB3AF36-3E38-48E9-8D0C-6AF1DDB6B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3863" y="2486025"/>
            <a:ext cx="1719263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input linearise</a:t>
            </a:r>
          </a:p>
        </p:txBody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E3EA8D6B-5D23-40B6-A542-D947A2408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247900"/>
            <a:ext cx="1719263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Colour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243E7B4A-B1BF-4B48-B240-5195615F8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486025"/>
            <a:ext cx="1719263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3 × 3 colour matrix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29D2580B-D248-4F54-A864-64D0EE92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3863" y="2914650"/>
            <a:ext cx="1719263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Dither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521B0335-77C9-423A-95D6-FE812352D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3863" y="3152775"/>
            <a:ext cx="1719263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temporal + spatial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8EFF2024-E0BA-4787-AE87-1EE7CB069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914650"/>
            <a:ext cx="1719263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Gamma table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055338C5-BAB6-47A2-936C-0427AA3F5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52775"/>
            <a:ext cx="1719263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14-bit · temp feedback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B6D1D162-AF62-4FD4-AC64-E2F4C2F17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9638" y="2247900"/>
            <a:ext cx="1383506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TCON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6D66014B-0462-415A-8593-FEA58197A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9638" y="2486025"/>
            <a:ext cx="1383506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H/V timing, porches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664EB48F-C118-42BD-BE7B-F995714D1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8894" y="2247900"/>
            <a:ext cx="1383506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PLL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A4F5CE5D-EC30-4FCA-8C12-05DD7CB0C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8894" y="2486025"/>
            <a:ext cx="1383506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100 MHz</a:t>
            </a:r>
          </a:p>
        </p:txBody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27CE7C28-FC8E-4716-A5B8-00DCA2327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9638" y="2914650"/>
            <a:ext cx="1383506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 pattern</a:t>
            </a:r>
          </a:p>
        </p:txBody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7EF860A7-3CE8-4D6A-9E59-2737FACE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9638" y="3152775"/>
            <a:ext cx="1383506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colour bars</a:t>
            </a:r>
          </a:p>
        </p:txBody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CF64EAC6-AE88-40F4-B4C3-6A358FA4D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8894" y="2914650"/>
            <a:ext cx="1383506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BIST + safety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86981441-437C-4356-9D89-EBA40C26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8894" y="3152775"/>
            <a:ext cx="1383506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frame-freeze check</a:t>
            </a:r>
          </a:p>
        </p:txBody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67378AF8-B01B-4FDE-8112-4CB1A5A1A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00450"/>
            <a:ext cx="32385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CONTROL BUS  ·  SPI / I²C REGISTER FILE</a:t>
            </a:r>
          </a:p>
        </p:txBody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D3EDE985-23EB-4C28-A097-4C432267F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962400"/>
            <a:ext cx="3228975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COLUMN (SOURCE) DRIVERS · HIGH-VOLTAGE</a:t>
            </a:r>
          </a:p>
        </p:txBody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0878C8F7-E584-4BCE-83C0-C0D244148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3188" y="3962400"/>
            <a:ext cx="1343025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ROW + BACKLIGHT</a:t>
            </a:r>
          </a:p>
        </p:txBody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B9F0D25E-1A21-4873-ADE4-CA9FA455E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3857625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DAC bank</a:t>
            </a:r>
          </a:p>
        </p:txBody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E9215262-E378-4FD4-AAB5-8DA23E59D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48175"/>
            <a:ext cx="3857625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1280 × 10-bit · resistor string + buffer</a:t>
            </a:r>
          </a:p>
        </p:txBody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308C33BC-AD58-472C-A244-9288449C0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3857625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Output amps</a:t>
            </a:r>
          </a:p>
        </p:txBody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67427C43-0A8E-46F5-9C09-2F6DBCC43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3857625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rail-to-rail HV · 0 to 12 V · thick oxide</a:t>
            </a:r>
          </a:p>
        </p:txBody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F7F05F35-39B0-4EB8-9512-AD862561F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4210050"/>
            <a:ext cx="2327763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Column outputs × 1280</a:t>
            </a:r>
          </a:p>
        </p:txBody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6058C695-9EE4-4C0F-A191-0FA6E050E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4448175"/>
            <a:ext cx="2327763" cy="485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3 sub-pixels each → 3,840 outputs · charge-sharing precharge</a:t>
            </a:r>
          </a:p>
        </p:txBody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70BB29EE-8BB6-41F7-A651-E69B914A2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2238" y="4210050"/>
            <a:ext cx="1822206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Gate driver IF</a:t>
            </a:r>
          </a:p>
        </p:txBody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2A74B540-3AB5-4BC9-9362-1A4EA86DB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2238" y="4448175"/>
            <a:ext cx="1822206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row scan, 24 V shift</a:t>
            </a:r>
          </a:p>
        </p:txBody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F3FED7C4-1A4A-49A6-B486-0C9B5D1A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0194" y="4210050"/>
            <a:ext cx="1822206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VCOM</a:t>
            </a:r>
          </a:p>
        </p:txBody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868D0A38-F77C-44DD-90E3-7B6257BB8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0194" y="4448175"/>
            <a:ext cx="1822206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common electrode</a:t>
            </a:r>
          </a:p>
        </p:txBody>
      </p:sp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0A552796-159B-4BEB-BE03-7E10F3391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2238" y="4876800"/>
            <a:ext cx="1822206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Backlight</a:t>
            </a:r>
          </a:p>
        </p:txBody>
      </p:sp>
      <p:sp>
        <p:nvSpPr>
          <p:cNvPr id="120" name="">
            <a:extLst xmlns:a="http://schemas.openxmlformats.org/drawingml/2006/main">
              <a:ext uri="{FF2B5EF4-FFF2-40B4-BE49-F238E27FC236}">
                <a16:creationId xmlns:a16="http://schemas.microsoft.com/office/drawing/2014/main" id="{0229BA60-D88E-4192-BAC3-2945EBA17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2238" y="5114925"/>
            <a:ext cx="1822206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PWM LED · 8 dimming zones</a:t>
            </a:r>
          </a:p>
        </p:txBody>
      </p:sp>
      <p:sp>
        <p:nvSpPr>
          <p:cNvPr id="121" name="">
            <a:extLst xmlns:a="http://schemas.openxmlformats.org/drawingml/2006/main">
              <a:ext uri="{FF2B5EF4-FFF2-40B4-BE49-F238E27FC236}">
                <a16:creationId xmlns:a16="http://schemas.microsoft.com/office/drawing/2014/main" id="{2CBFDF77-1B4C-46D2-A63C-A3D327012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0194" y="4876800"/>
            <a:ext cx="1822206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Ambient</a:t>
            </a:r>
          </a:p>
        </p:txBody>
      </p:sp>
      <p:sp>
        <p:nvSp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A829359E-0701-4DE2-820B-922B509D9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0194" y="5114925"/>
            <a:ext cx="1822206" cy="20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>
                <a:solidFill>
                  <a:srgbClr val="374151"/>
                </a:solidFill>
                <a:latin typeface="Arial"/>
                <a:ea typeface="Arial"/>
                <a:cs typeface="Arial"/>
              </a:defRPr>
            </a:pPr>
            <a:r>
              <a:t>light + temperature</a:t>
            </a:r>
          </a:p>
        </p:txBody>
      </p:sp>
      <p:sp>
        <p:nvSpPr>
          <p:cNvPr id="123" name="">
            <a:extLst xmlns:a="http://schemas.openxmlformats.org/drawingml/2006/main">
              <a:ext uri="{FF2B5EF4-FFF2-40B4-BE49-F238E27FC236}">
                <a16:creationId xmlns:a16="http://schemas.microsoft.com/office/drawing/2014/main" id="{623CB8A3-0C2F-424A-AD64-1777ECE0B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0706" y="199072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124" name="">
            <a:extLst xmlns:a="http://schemas.openxmlformats.org/drawingml/2006/main">
              <a:ext uri="{FF2B5EF4-FFF2-40B4-BE49-F238E27FC236}">
                <a16:creationId xmlns:a16="http://schemas.microsoft.com/office/drawing/2014/main" id="{8CC26285-8DB5-4E79-94A5-630B909A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3338" y="2705100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25" name="">
            <a:extLst xmlns:a="http://schemas.openxmlformats.org/drawingml/2006/main">
              <a:ext uri="{FF2B5EF4-FFF2-40B4-BE49-F238E27FC236}">
                <a16:creationId xmlns:a16="http://schemas.microsoft.com/office/drawing/2014/main" id="{DDF5C4D1-AA9E-4357-8BD6-368430ED6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360997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6" name="">
            <a:extLst xmlns:a="http://schemas.openxmlformats.org/drawingml/2006/main">
              <a:ext uri="{FF2B5EF4-FFF2-40B4-BE49-F238E27FC236}">
                <a16:creationId xmlns:a16="http://schemas.microsoft.com/office/drawing/2014/main" id="{DFF4C959-E429-4D75-8710-1ED1F2F6F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2025" y="500062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27" name="">
            <a:extLst xmlns:a="http://schemas.openxmlformats.org/drawingml/2006/main">
              <a:ext uri="{FF2B5EF4-FFF2-40B4-BE49-F238E27FC236}">
                <a16:creationId xmlns:a16="http://schemas.microsoft.com/office/drawing/2014/main" id="{3CC77D45-8AD8-4B1E-8DFC-6C10E2554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360997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128" name="">
            <a:extLst xmlns:a="http://schemas.openxmlformats.org/drawingml/2006/main">
              <a:ext uri="{FF2B5EF4-FFF2-40B4-BE49-F238E27FC236}">
                <a16:creationId xmlns:a16="http://schemas.microsoft.com/office/drawing/2014/main" id="{CCB7BEA1-D760-4A47-94D7-CE8509D7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0207" y="54673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2855B"/>
                </a:solidFill>
                <a:latin typeface="Arial"/>
                <a:ea typeface="Arial"/>
                <a:cs typeface="Arial"/>
              </a:defRPr>
            </a:pPr>
            <a:r>
              <a:t>TO THE PANEL · SOURCE / GATE / VCOM / LED</a:t>
            </a:r>
          </a:p>
        </p:txBody>
      </p:sp>
      <p:sp>
        <p:nvSpPr>
          <p:cNvPr id="129" name="">
            <a:extLst xmlns:a="http://schemas.openxmlformats.org/drawingml/2006/main">
              <a:ext uri="{FF2B5EF4-FFF2-40B4-BE49-F238E27FC236}">
                <a16:creationId xmlns:a16="http://schemas.microsoft.com/office/drawing/2014/main" id="{928CB962-8610-4C56-A2DB-850D79F92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61E2AAA4-0C63-4889-B5FE-554A8669D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15000"/>
            <a:ext cx="186309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Video arrives over LVDS, DSI or parallel RGB.</a:t>
            </a:r>
          </a:p>
        </p:txBody>
      </p:sp>
      <p:sp>
        <p:nvSpPr>
          <p:cNvPr id="131" name="">
            <a:extLst xmlns:a="http://schemas.openxmlformats.org/drawingml/2006/main">
              <a:ext uri="{FF2B5EF4-FFF2-40B4-BE49-F238E27FC236}">
                <a16:creationId xmlns:a16="http://schemas.microsoft.com/office/drawing/2014/main" id="{E57DA971-65F4-4952-9492-42F1A9FE0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574357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32" name="">
            <a:extLst xmlns:a="http://schemas.openxmlformats.org/drawingml/2006/main">
              <a:ext uri="{FF2B5EF4-FFF2-40B4-BE49-F238E27FC236}">
                <a16:creationId xmlns:a16="http://schemas.microsoft.com/office/drawing/2014/main" id="{7B7E4B38-1809-45B0-818F-F8671FD45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6090" y="5715000"/>
            <a:ext cx="186309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line buffer feeds the pipeline, 24 bits a pixel.</a:t>
            </a:r>
          </a:p>
        </p:txBody>
      </p:sp>
      <p:sp>
        <p:nvSpPr>
          <p:cNvPr id="133" name="">
            <a:extLst xmlns:a="http://schemas.openxmlformats.org/drawingml/2006/main">
              <a:ext uri="{FF2B5EF4-FFF2-40B4-BE49-F238E27FC236}">
                <a16:creationId xmlns:a16="http://schemas.microsoft.com/office/drawing/2014/main" id="{7AAE31D1-44D6-475B-8375-473BC243D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1580" y="574357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34" name="">
            <a:extLst xmlns:a="http://schemas.openxmlformats.org/drawingml/2006/main">
              <a:ext uri="{FF2B5EF4-FFF2-40B4-BE49-F238E27FC236}">
                <a16:creationId xmlns:a16="http://schemas.microsoft.com/office/drawing/2014/main" id="{939B5AF5-C9EB-4B61-A61E-4933A077D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8280" y="5715000"/>
            <a:ext cx="186309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Dithered pixels drive the column DACs.</a:t>
            </a:r>
          </a:p>
        </p:txBody>
      </p:sp>
      <p:sp>
        <p:nvSpPr>
          <p:cNvPr id="135" name="">
            <a:extLst xmlns:a="http://schemas.openxmlformats.org/drawingml/2006/main">
              <a:ext uri="{FF2B5EF4-FFF2-40B4-BE49-F238E27FC236}">
                <a16:creationId xmlns:a16="http://schemas.microsoft.com/office/drawing/2014/main" id="{D4C52B59-3426-4D76-BC99-7EBD20593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3770" y="574357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36" name="">
            <a:extLst xmlns:a="http://schemas.openxmlformats.org/drawingml/2006/main">
              <a:ext uri="{FF2B5EF4-FFF2-40B4-BE49-F238E27FC236}">
                <a16:creationId xmlns:a16="http://schemas.microsoft.com/office/drawing/2014/main" id="{22C636CF-54E5-4BF5-B11D-FF7730EC3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0470" y="5715000"/>
            <a:ext cx="186309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HV amplifiers drive the 3,840 column outputs.</a:t>
            </a:r>
          </a:p>
        </p:txBody>
      </p:sp>
      <p:sp>
        <p:nvSpPr>
          <p:cNvPr id="137" name="">
            <a:extLst xmlns:a="http://schemas.openxmlformats.org/drawingml/2006/main">
              <a:ext uri="{FF2B5EF4-FFF2-40B4-BE49-F238E27FC236}">
                <a16:creationId xmlns:a16="http://schemas.microsoft.com/office/drawing/2014/main" id="{67DF380D-B437-4925-9EEC-A598279B0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5743575"/>
            <a:ext cx="209550" cy="15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138" name="">
            <a:extLst xmlns:a="http://schemas.openxmlformats.org/drawingml/2006/main">
              <a:ext uri="{FF2B5EF4-FFF2-40B4-BE49-F238E27FC236}">
                <a16:creationId xmlns:a16="http://schemas.microsoft.com/office/drawing/2014/main" id="{21BADC49-CD8E-44E7-9149-F35CC9861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2660" y="5715000"/>
            <a:ext cx="1863090" cy="523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TCON scans rows through the gate driver.</a:t>
            </a:r>
          </a:p>
        </p:txBody>
      </p:sp>
    </p:spTree>
    <p:extLst>
      <p:ext uri="{BB962C8B-B14F-4D97-AF65-F5344CB8AC3E}">
        <p14:creationId xmlns:p14="http://schemas.microsoft.com/office/powerpoint/2010/main" val="181087673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0609DFA-5DD4-4AFE-8438-03CA54706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C3F683-7550-47A2-A193-5A86AE2A1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Four block groups, each answering one requirement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070DBA-24A1-4C7E-9B3A-7CF59EACE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What each group does and why it is there, with the blocks that carry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14E9FE-9B97-4FB0-9DAF-C4922A3F7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9CD482-3281-443C-A52C-89F79344C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FA8584-87E7-490D-8DF7-7A6DE3CB6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SKU-8 RUGGED DISPLAY DRIVER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D42950-2CDC-4F49-971A-13C05DDBF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17FCAF-C65B-4F20-97B1-1DA3647C1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04 · INSIDE THE PART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AC63F2-8FCC-49CC-9977-B9CD47EFC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5543550" cy="20383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F3EFF9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C70B15-8C6B-489E-B644-5F9C18B4C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571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4C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4047F1-D9D8-482B-AB18-4452AADF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76400"/>
            <a:ext cx="5543550" cy="20383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566B4B-5E0B-4167-B3D4-DB79AE364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76400"/>
            <a:ext cx="571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0ED4E0-4669-4AA2-BB26-EE0A21B77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86200"/>
            <a:ext cx="5543550" cy="20383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FCEDE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E4D131-0209-474B-B240-CB6B9DB54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86200"/>
            <a:ext cx="571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EC7660-F024-4D01-84E7-FA4BB34AE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886200"/>
            <a:ext cx="5543550" cy="20383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CB31F2-34DB-4E34-BE79-557119415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886200"/>
            <a:ext cx="571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85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BF86C2-B0B5-415D-8B61-B89CBFE22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BLOCK GROUP 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E521A4-B2F4-4D73-BD4F-C798EA812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Video input + pixel pipeline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672C3A-AE76-429F-A354-133C4B2D8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90775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Dual LVDS at 655 Mbps per lane, four-lane MIPI DSI or parallel RGB fill a four-line buffer. De-gamma, colour matrix, 14-bit gamma and dither follow. Why: LCD response shifts with panel temperature.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B071E5-D1A8-48EB-9607-FE6FB1E67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LVDS RX  ·  DSI RX  ·  Line buffer  ·  Gamma table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8CBC8C-8526-44C2-A750-1CB61FDFB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847850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BLOCK GROUP 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CAE5DE-134C-4A8D-AC70-E1168CAF6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5740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Timing and safety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422EB0-45D8-4B12-85CC-88A09BA2B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390775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programmable timing controller with a 100 MHz PLL sets the porches; a colour-bar pattern supports test. The self-test compares frame CRCs. Why: a frozen cockpit display is a hazard.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A2F8E7-B52E-44C2-94D5-FE1EAC5C2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33750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TCON  ·  PLL  ·  Test pattern  ·  BIST + safety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A2AB23-9BAB-41D1-BF61-00C9A93B5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BLOCK GROUP 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99A91BC-CBED-412C-89E7-759750B82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Column drive, high-voltage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87151D-1A27-4A84-A0B8-78EA71BF9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00575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1280 10-bit resistor-string DACs feed rail-to-rail amplifiers swinging 0 to 12 V on thick oxide. Charge-sharing precharge between columns cuts drive power by about 40%.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AB18713-76B7-4AF2-901B-29AE74592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43550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DAC bank  ·  Output amps  ·  Column outputs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95A69DD-B787-4ED1-8492-3E6777997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057650"/>
            <a:ext cx="50863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BLOCK GROUP 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747D81C-36E1-4B39-85E9-198D63F5F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26720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Row and backlight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8E8A599-DA7F-4080-9EAE-26CAD21A7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600575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24 V level shift drives the gate-driver row scan. A VCOM generator sets the common electrode; the PWM LED backlight has eight local-dimming zones and an ambient light input.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61DFFCF-1F66-4E0D-A1B7-F12E4698C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543550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Gate driver IF  ·  VCOM  ·  Backlight  ·  Ambient</a:t>
            </a:r>
          </a:p>
        </p:txBody>
      </p:sp>
    </p:spTree>
    <p:extLst>
      <p:ext uri="{BB962C8B-B14F-4D97-AF65-F5344CB8AC3E}">
        <p14:creationId xmlns:p14="http://schemas.microsoft.com/office/powerpoint/2010/main" val="1905250140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767C8C4-96B9-4380-8CA2-4788CB5D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29197C-7200-4DCC-A1AA-61FD1A481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Four decisions, and the question that tests each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9DD6D6-2E2A-4B58-8E5C-E6E15F1FA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Each choice, the alternative it rules out, the reason, and the check an evaluator should run.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9E22BE-782D-4DAE-BD8C-3CA5825CD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E6CDE3-E12F-494F-878E-46989F672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29C8A2-C9DB-4291-83CF-477C42686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SKU-8 RUGGED DISPLAY DRIVER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4B547B-03BF-40F0-A6DA-6583BBDA2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0AB58F-CFB8-4EC4-9836-794F7D3E9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05 · DESIGN DECISIONS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4E34F0-77A9-4607-A4FD-9E3D318E2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112776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05AA44-9BDF-43DD-982F-32BAC705B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5B11CF-3A78-4B99-B91E-B6E421434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47975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022417-C439-4319-AA0D-0FC99DF64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38550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E10FA2-508E-48C0-988E-401A53D71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29125"/>
            <a:ext cx="112776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1D7D34-5CC8-4439-ABBE-B26CB9963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81175"/>
            <a:ext cx="23622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DECISION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26C89B-7D36-43EF-95F4-71A1EA38C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781175"/>
            <a:ext cx="17907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INSTEAD OF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C415B2-BCD5-4E71-84C5-1196E2C60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1781175"/>
            <a:ext cx="34099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WHY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0B8D66-59C3-4FB3-91C2-0AB1E54A2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1781175"/>
            <a:ext cx="28765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WHAT TO VERIFY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B9CA53-525C-40F6-B52C-051808CBA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52650"/>
            <a:ext cx="23050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130 nm high-voltage CMOS for the whole die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CA0FA0-1E3C-46FA-80BE-2F65CED00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152650"/>
            <a:ext cx="17335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dense digital node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0FE4AD-F24D-40B2-9C9D-874B900BB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152650"/>
            <a:ext cx="33528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Columns swing 0 to 12 V and rows need 24 V; dense nodes cannot reach these voltages.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A64AD0-B504-40BE-A1F2-D46B12950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152650"/>
            <a:ext cx="28194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Which voltages force the high-voltage process.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470315-A4E8-4908-82DC-8335408B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3225"/>
            <a:ext cx="23050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Charge-sharing precharge between adjacent columns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B6ED09-E217-40E6-A5F6-6F7CF5F0C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943225"/>
            <a:ext cx="173355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Driving every column from the rail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D284A81-F504-4D02-91A5-2ABAF60A6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943225"/>
            <a:ext cx="33528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Precharge cuts driver power by about 40%.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06A22B-EF0F-4DCE-B1B5-07A62A57B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943225"/>
            <a:ext cx="28194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How much energy precharge recovers during full-screen video.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29D131-87CA-4BFE-9A62-BBE7C3BDA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33800"/>
            <a:ext cx="23050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 14-bit gamma table with temperature feedback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C58DEB9-4296-47C1-983C-16C022B09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3733800"/>
            <a:ext cx="173355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fixed gamma curve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BC32551-6E4F-44E9-8A3B-7DCDE67D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733800"/>
            <a:ext cx="33528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Contrast must hold at +85 °C in direct sun, and LCD response shifts with panel temperature.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7140B66-AA5E-4884-81EC-998401489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733800"/>
            <a:ext cx="28194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How the table tracks temperature to hold contrast at +85 °C.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3533955-D56D-4DB1-B8B6-BBC2971D6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524375"/>
            <a:ext cx="23050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Frame-by-frame CRC comparison in hardware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259CD69-AA3D-4046-AD85-22D52F1DE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4524375"/>
            <a:ext cx="173355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Leaving freeze detection to host software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F6620E4-CA1D-431A-8560-095F2AE11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4524375"/>
            <a:ext cx="3352800" cy="6000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frozen cockpit display is a hazard; the alert must come within two frames.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7519DDF-C751-4976-9072-BCEBFAE7F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4524375"/>
            <a:ext cx="28194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How successive frame CRCs raise the alert within two frames.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610FDE0-7473-4E92-A6BA-815FC1A0A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72100"/>
            <a:ext cx="112776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Each row maps to one of the four evaluator questions on slide 9.</a:t>
            </a:r>
          </a:p>
        </p:txBody>
      </p:sp>
    </p:spTree>
    <p:extLst>
      <p:ext uri="{BB962C8B-B14F-4D97-AF65-F5344CB8AC3E}">
        <p14:creationId xmlns:p14="http://schemas.microsoft.com/office/powerpoint/2010/main" val="154444353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76FFD3B-6022-4A63-BDDE-92FD78B0E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4EEA96-5BE4-461D-90AE-DF1FA497E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Five steps take a frame from input to the panel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C4A960-996A-4292-A05F-746E0A4CC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frame path, numbered as on the diagram, and the two checks that run beside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6E25A4-61B8-4AC8-8920-B0DD8E58F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E3AB33-9267-4145-A37C-AAF198120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4F25DA-742B-4C7C-B132-A67E1480E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SKU-8 RUGGED DISPLAY DRIVER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DBDE14-B5EF-44C3-8AC0-9F688984E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AF7F2B-52FA-4E79-BBA1-E785DBE8C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06 · KEY DATA FLOW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5F3F20-2B2E-4416-B124-E7A5328AF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0"/>
            <a:ext cx="1981200" cy="1714500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0FA7A7-2F77-49B8-9762-A155AAA1B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0"/>
            <a:ext cx="1981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1A96F8-B70D-4B42-9A65-D5E390382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2457450"/>
            <a:ext cx="24765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FA664C-B59A-4FEE-8738-B88D90B61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2BB51E-84AF-4066-B819-27494A375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714500"/>
            <a:ext cx="1981200" cy="1714500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CE61DA-868D-450C-9A0C-47F11A870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714500"/>
            <a:ext cx="1981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548608-1403-4216-81D6-BD478EE72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457450"/>
            <a:ext cx="24765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98A9CA-3B73-4DE1-BAAC-EF0CB1623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69A37B-F455-4635-9022-FDF321B69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1714500"/>
            <a:ext cx="1981200" cy="1714500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022580-EB02-420D-9AB3-4647A98DB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1714500"/>
            <a:ext cx="1981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A7DD90-A165-4F30-93A4-DC578159B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4225" y="2457450"/>
            <a:ext cx="24765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2CDC1E-B138-46D1-81E7-FEA479BA2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8CDD78-4B3F-423C-A68D-CBFCF3E5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714500"/>
            <a:ext cx="1981200" cy="1714500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0B4D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3DDEE1-BCA5-4464-9FFC-F04090A83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714500"/>
            <a:ext cx="1981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F2A174-D4D7-46D5-A018-4E8E61752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2457450"/>
            <a:ext cx="24765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0B4D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EEAE21-638B-4041-81D0-90BBCF884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5BCDFE-5EFA-439A-8F73-A5159572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1714500"/>
            <a:ext cx="1981200" cy="1714500"/>
          </a:xfrm>
          <a:prstGeom xmlns:a="http://schemas.openxmlformats.org/drawingml/2006/main" prst="flowChartProcess">
            <a:avLst/>
          </a:prstGeom>
          <a:solidFill xmlns:a="http://schemas.openxmlformats.org/drawingml/2006/main">
            <a:srgbClr val="E8F6F5"/>
          </a:solidFill>
          <a:ln xmlns:a="http://schemas.openxmlformats.org/drawingml/2006/main" w="19050">
            <a:solidFill>
              <a:srgbClr val="0A9396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7D39007-A7B0-44A5-9C74-272321A7D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1714500"/>
            <a:ext cx="19812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93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C9559E-0F32-4D9B-96B3-D9453F66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186690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9525">
            <a:solidFill>
              <a:srgbClr val="0A1628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BB561E5-16A9-4321-B98E-864680C05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57600"/>
            <a:ext cx="5543550" cy="18288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D91DBFD-FB61-4A54-AD9F-F5C6D1E90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57600"/>
            <a:ext cx="57150" cy="182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8E64670-5702-401F-8DFF-99F4B18A1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57600"/>
            <a:ext cx="5543550" cy="18288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3EFF9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1D97002-2F39-4CDE-9569-7992466C1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57600"/>
            <a:ext cx="57150" cy="182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4C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CA39591-2B6C-4D25-B3C9-8C599C9FE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5CF55B7-CFFD-4C2D-9D53-140CAE694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85950"/>
            <a:ext cx="14097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Receive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44D6044-C6D4-4A28-BF29-2DCCC2B9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47900"/>
            <a:ext cx="171450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Video arrives over dual LVDS, four-lane MIPI DSI or parallel RGB.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AD5FC73-AC00-434D-88DA-DC567B8BF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DF79CCA-0FED-47E8-97B0-A1DFC05A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885950"/>
            <a:ext cx="14097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Buffer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910D271-CB41-4C23-9C84-01AFAE36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247900"/>
            <a:ext cx="171450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 four-line buffer feeds the pixel pipeline, 24 bits per pixel.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BAE877C-906E-4396-9DDE-B6F303116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2F0A367-4807-4E05-BA9F-F220F133E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1885950"/>
            <a:ext cx="14097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Convert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EA00C9B-55AB-4343-8804-318BDC98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247900"/>
            <a:ext cx="171450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Dithered pixels drive the 1280 10-bit column DACs.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7798193-EC2A-4B48-A93D-968ECD89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0483551-53AD-406A-A451-47A5107CE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885950"/>
            <a:ext cx="14097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Drive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CE8BDDE-D701-4005-A418-8DCE5B7F0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247900"/>
            <a:ext cx="171450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High-voltage amplifiers swing the 3,840 column outputs, 0 to 12 V.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E26DDBD-F997-4448-B40D-DECFB1C26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1895475"/>
            <a:ext cx="2476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A1628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12874DD3-67E7-4340-A09A-A771ECD08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1885950"/>
            <a:ext cx="14097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Scan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530B0B65-1134-40E5-A57D-49E251AF7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247900"/>
            <a:ext cx="1714500" cy="1104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 timing controller scans the rows through the 24 V gate driver.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C4057A2-5E16-437B-9800-C7ACB0822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The freeze check runs beside the pixel path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EBA79B6-283D-4722-8F5E-793343D0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The self-test compares a CRC of every frame with the next in hardware. If the image stops updating, it raises an alert within two frames, without waiting on host software.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D167CCE-FBD2-4F83-B936-0119D89F3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05400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BIST + safety  ·  alert within two frames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2C97F36-FFBC-4F5F-8532-5DE8ABFD4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829050"/>
            <a:ext cx="50863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Temperature closes the gamma loop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6025009-FF39-40EC-899C-A520A35DB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162425"/>
            <a:ext cx="5086350" cy="8667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An on-die temperature sensor feeds the 14-bit gamma table, so the curve follows panel temperature and contrast holds at +85 °C in direct sun.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628D4617-3098-4208-97BE-77ABA34BC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105400"/>
            <a:ext cx="5086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Ambient sense  ·  Gamma table  ·  Dither</a:t>
            </a:r>
          </a:p>
        </p:txBody>
      </p:sp>
    </p:spTree>
    <p:extLst>
      <p:ext uri="{BB962C8B-B14F-4D97-AF65-F5344CB8AC3E}">
        <p14:creationId xmlns:p14="http://schemas.microsoft.com/office/powerpoint/2010/main" val="1448844279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88223157-BA9D-45D9-9859-19C5E6BA5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5DB24D-D103-4B07-A8E4-8B44A6322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Every figure here is a target, not a measurement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6B4751-4FD8-44A9-A576-983E2ED02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Seven rows from the product page specification, each labelled a target, and where the annex differs.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FB6ADF-8A6D-4C98-9523-0475F2102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16AB1E-F593-4D1C-9A5D-814C4FF41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D4FBD3-ECC4-46A8-A31E-92338E651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SKU-8 RUGGED DISPLAY DRIVER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998CFB-D355-4098-BDAA-B82D2DAF6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A73B06-1759-4293-BC84-8C961ED51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07 · ARCHITECTURE TARGETS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C08B2A-8052-42ED-8414-61B73C683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6499225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4CCEB5-A7AB-4219-905B-0167B8CD3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64992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6956C0-0F4E-4A3E-855F-3251D462F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86025"/>
            <a:ext cx="64992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F0FCFA-B13D-482B-BD9D-5EAC52ADB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95625"/>
            <a:ext cx="64992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254D00-8F82-4226-87EE-F701C534E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05225"/>
            <a:ext cx="64992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AD5D15-25B3-4557-8D17-6D89B68D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33850"/>
            <a:ext cx="64992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2AC503-CF3A-4B8F-BDC1-C154CB61C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62475"/>
            <a:ext cx="64992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6C5CBA-0CA6-4CD7-9223-81EE68373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991100"/>
            <a:ext cx="64992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BA266C-65EC-4367-9375-15B702BD1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1676400"/>
            <a:ext cx="4587875" cy="1323975"/>
          </a:xfrm>
          <a:prstGeom xmlns:a="http://schemas.openxmlformats.org/drawingml/2006/main" prst="roundRect">
            <a:avLst>
              <a:gd name="adj" fmla="val 5755"/>
            </a:avLst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6FBCE3-602B-4418-88F3-5FDE13DC0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1676400"/>
            <a:ext cx="57150" cy="1323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659F09-99A3-40E6-B115-5910E47A4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3133725"/>
            <a:ext cx="4587875" cy="1733550"/>
          </a:xfrm>
          <a:prstGeom xmlns:a="http://schemas.openxmlformats.org/drawingml/2006/main" prst="roundRect">
            <a:avLst>
              <a:gd name="adj" fmla="val 4396"/>
            </a:avLst>
          </a:prstGeom>
          <a:solidFill xmlns:a="http://schemas.openxmlformats.org/drawingml/2006/main">
            <a:srgbClr val="FCEDE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A8D2B4-A8A9-4BD1-B4EC-6F6B6CE34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3133725"/>
            <a:ext cx="57150" cy="1733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0690B6-0818-4204-8250-BF6F17678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5000625"/>
            <a:ext cx="4587875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DF4E7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147228-7D6E-40EB-8998-36775CE49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6925" y="5000625"/>
            <a:ext cx="5715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E10A97-FF8B-4CD5-8DED-95D5FA746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81175"/>
            <a:ext cx="13144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PARAMETER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374B02-7BF6-46D4-8E79-7E6FE878A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1781175"/>
            <a:ext cx="3851275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ARCHITECTURE TARGET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296CCC-946F-47F6-BB48-B21D94CB6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1781175"/>
            <a:ext cx="7048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STATUS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4533EA-2622-4904-A53F-AFB39096B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52650"/>
            <a:ext cx="12573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Process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A73DEA-06D8-4044-AEA2-F12CEBF59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2152650"/>
            <a:ext cx="3794125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130 nm high-voltage CMOS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E0C1D11-2957-483D-A2A5-C1A92F86F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2152650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C2AA58-AB83-4288-92A3-8F48DFD8B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581275"/>
            <a:ext cx="12573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Resolution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01812D5-CECB-452F-B5C1-4DBFECA67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2581275"/>
            <a:ext cx="3794125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SXGA 1280 × 1024 at 60 Hz; WXGA and Full HD variants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58B96F6-E20E-4114-9CF2-818BAC1C8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2581275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107D7A3-5479-48BF-A0D2-7E287A659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0875"/>
            <a:ext cx="12573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Column outputs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8E730C9-6036-463E-B2D9-A52875334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190875"/>
            <a:ext cx="3794125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1280 × 10-bit DACs with charge-sharing precharge (about 40% less drive power)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2EC0A09-E0DC-4E0F-A997-962502F16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3190875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1B6FABC-AA2C-40BD-9C26-705FED9D6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00475"/>
            <a:ext cx="12573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Output swing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AB95BCE-0A8E-491B-A0A3-D33147F40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800475"/>
            <a:ext cx="3794125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0 to 12 V; 24 V gate level shift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BCFE328-EC83-48CA-92BC-EAB499562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3800475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C2D82A3-840F-4B0D-9C39-22E795108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229100"/>
            <a:ext cx="12573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Inputs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D3ED3B7-907E-4B7C-851F-69E76FDB5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229100"/>
            <a:ext cx="3794125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Dual LVDS, MIPI DSI, parallel RGB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C77C84E-3EE6-4A80-B6D8-D1F808EBE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4229100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DB0A2D0-E294-4BE8-878B-830D7C95C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57725"/>
            <a:ext cx="12573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Gamma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8E9F500-D577-401F-9B4D-02F580151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657725"/>
            <a:ext cx="3794125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14-bit table with temperature feedback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46D5F22-451B-4D77-A87A-8AC88340A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4657725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01A4206-8A99-423C-B7F4-22848517F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86350"/>
            <a:ext cx="12573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Safety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3DFB0AB-5ABB-4BE7-9E36-434A3290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086350"/>
            <a:ext cx="3794125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Frame-freeze self-test, alert within two frames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15778D2-A3D0-41CE-840A-387CAED0F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375" y="5086350"/>
            <a:ext cx="6477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Target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8F00D6B-FD10-4057-866D-05AE547AF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1847850"/>
            <a:ext cx="4130675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Designed toward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020603C-9FE0-4F04-B4D8-A2D0630AB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2181225"/>
            <a:ext cx="413067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ISO 26262 ASIL-B; MIL-STD-810G; DEF-STAN 00-35. Targets the design is developed toward, not certificates held.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8EE30CE-E0A5-45B2-8E95-FA7538179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3305175"/>
            <a:ext cx="4130675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Follows the product page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E5F9B05-1FA4-4521-9CCC-DEB0D612A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3638550"/>
            <a:ext cx="4130675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Annex sheet 9 draws a 10-bit-per-channel gamma LUT, two-lane DSI and a 108 MHz pixel clock. This deck uses the product page: a 14-bit table, four-lane DSI, a 100 MHz PLL.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D392202-403C-44D4-B851-7FFACE1DC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5172075"/>
            <a:ext cx="4130675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Evidence today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F03CD628-CFC1-4D3D-8DDB-9B49EF6DF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5525" y="5505450"/>
            <a:ext cx="4130675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Pre-silicon. The architecture sheet; the die is planned for the Cycle-3 wafer run.</a:t>
            </a:r>
          </a:p>
        </p:txBody>
      </p:sp>
    </p:spTree>
    <p:extLst>
      <p:ext uri="{BB962C8B-B14F-4D97-AF65-F5344CB8AC3E}">
        <p14:creationId xmlns:p14="http://schemas.microsoft.com/office/powerpoint/2010/main" val="204612364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B61941F-7D65-4372-86E8-D9A6C67F3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753F59-0440-4AC9-8BC7-3F66ECEB9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0490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E293B"/>
                </a:solidFill>
                <a:latin typeface="Georgia"/>
                <a:ea typeface="Georgia"/>
                <a:cs typeface="Georgia"/>
              </a:defRPr>
            </a:pPr>
            <a:r>
              <a:t>Four questions decide whether SKU-8 fits your panel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03ED18-0E1D-442D-BE23-16DCEA03B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8700"/>
            <a:ext cx="10858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Put these to DeepGrid before committing bench time. Each tests one part of the architecture.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3929C8-53B5-417C-9E0D-A88573F5B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390650"/>
            <a:ext cx="11277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8BFF3F-EC16-405D-902A-EC007DD80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D74B46-F07C-4991-B476-445EA95DA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SKU-8 RUGGED DISPLAY DRIVER  ·  ARCHITECTURE TARGETS, PRE-SILICON  · 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485C0F-E81C-4617-A566-9C55311FD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97CAC6-6420-4D87-8D5C-341B3E03F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7620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E7490"/>
                </a:solidFill>
                <a:latin typeface="Arial"/>
                <a:ea typeface="Arial"/>
                <a:cs typeface="Arial"/>
              </a:defRPr>
            </a:pPr>
            <a:r>
              <a:t>08 · EVALUATOR QUESTIONS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F8E637-8A86-4209-AB6B-0DF817F5B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76400"/>
            <a:ext cx="60960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6D63EC-B649-41F9-AE62-C9EF8D7E1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676400"/>
            <a:ext cx="4933950" cy="1628775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72F431-776E-4A73-B774-C9CB09C7F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676400"/>
            <a:ext cx="571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2C767C-626B-495A-B226-319B5FB56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76400"/>
            <a:ext cx="60960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BB5149-5A66-46D8-BA92-C7B6094A1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676400"/>
            <a:ext cx="4933950" cy="1628775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AB2DB2-5AB0-4FFA-9427-3C271E278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676400"/>
            <a:ext cx="571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D2E832-4425-4F97-8DB4-4DF8C159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457575"/>
            <a:ext cx="60960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B9B5E5-E2F3-4138-BD78-659D74030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57575"/>
            <a:ext cx="4933950" cy="1628775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61716F-DF23-424C-823C-8860C0EB7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57575"/>
            <a:ext cx="571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E9AB02-A81D-4A80-B53F-7CA175D92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57575"/>
            <a:ext cx="60960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DFC6A4-BF8C-4EE3-AEA9-48B501403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457575"/>
            <a:ext cx="4933950" cy="1628775"/>
          </a:xfrm>
          <a:prstGeom xmlns:a="http://schemas.openxmlformats.org/drawingml/2006/main" prst="roundRect">
            <a:avLst>
              <a:gd name="adj" fmla="val 46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88A096-868C-41A7-8592-B5DAB60B7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457575"/>
            <a:ext cx="57150" cy="1628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773E2E-D8E6-424F-A3E5-159F0A52D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1847850"/>
            <a:ext cx="44767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Why 130 nm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7CB5B7-57AB-473D-A3E9-42172136C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181225"/>
            <a:ext cx="44767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Which voltages force the driver onto a high-voltage process rather than a dense digital one?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474BAE-A149-43DF-8D87-9D6517AAF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24175"/>
            <a:ext cx="44767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the output amps and the 24 V gate level shift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53BA63-57AB-4E01-A354-75C700806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28800"/>
            <a:ext cx="6096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1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7B0EA5-7A2B-4837-9219-661759E2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1847850"/>
            <a:ext cx="44767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Charge sharing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50BFD5-93B7-4FAF-92CF-8D6E1BACB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181225"/>
            <a:ext cx="44767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How much energy does precharge between adjacent columns recover during full-screen video?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3F8C993-669C-4769-8496-DA2123228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924175"/>
            <a:ext cx="44767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the column outputs and their precharge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797846-8987-43E6-9D16-57DFCB400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828800"/>
            <a:ext cx="6096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2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F51B10C-99D2-4E8E-BB5A-C4E872058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629025"/>
            <a:ext cx="44767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Freeze detection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815E509-6411-48AC-AC17-6CF6317D2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962400"/>
            <a:ext cx="44767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How do successive frame CRCs alert the operator within two frames if the image stops updating?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F7BD145-8464-4970-B3F6-CCAC1DEF7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705350"/>
            <a:ext cx="44767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the BIST + safety block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D5AA523-D50D-4E25-AF1F-E4DB9EDD0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09975"/>
            <a:ext cx="6096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3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1D92B15-B052-4F49-99A5-6F14438F4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629025"/>
            <a:ext cx="447675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Heat and contrast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63CF053-F0A5-4E56-AF04-828E77FC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962400"/>
            <a:ext cx="4476750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How does the gamma table track temperature to hold contrast at +85 °C?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BE6078C-F878-4725-9796-8F8BA1CD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505325"/>
            <a:ext cx="44767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Tests the gamma table and the temperature sense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ED646BB-9400-458D-96DA-D55DFA416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09975"/>
            <a:ext cx="60960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625" b="1">
                <a:solidFill>
                  <a:srgbClr val="0E7490"/>
                </a:solidFill>
                <a:latin typeface="Georgia"/>
                <a:ea typeface="Georgia"/>
                <a:cs typeface="Georgia"/>
              </a:defRPr>
            </a:pPr>
            <a:r>
              <a:t>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98A4153-87E2-4A29-906E-29B7AF5B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257800"/>
            <a:ext cx="112776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i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The architecture sheet asks these of itself. Each needs silicon, a test chip or a dated plan to settle.</a:t>
            </a:r>
          </a:p>
        </p:txBody>
      </p:sp>
    </p:spTree>
    <p:extLst>
      <p:ext uri="{BB962C8B-B14F-4D97-AF65-F5344CB8AC3E}">
        <p14:creationId xmlns:p14="http://schemas.microsoft.com/office/powerpoint/2010/main" val="120392837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D7F10FE-24FB-480D-B5A7-2B5DE9BAC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A42D1A-B3D2-4D7B-8315-9E85C2F08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33950" cy="636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6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5A88EC-B0C7-40E6-8ED4-D938C727A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339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EF3C1A-FCF6-403B-9FC0-4587552E5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953000"/>
            <a:ext cx="114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4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03471D-BEC4-40F8-BBD8-866F72DD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876300"/>
            <a:ext cx="63436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1E0B4E-817B-4E47-96CD-7EF25CF10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876300"/>
            <a:ext cx="571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5960B7-6344-4F48-B00A-B9D21259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962150"/>
            <a:ext cx="63436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F55AB3-3B91-43BE-90B1-BAF890677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962150"/>
            <a:ext cx="571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4C9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ADD1A0-88CE-43F3-BE0F-F994CF087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048000"/>
            <a:ext cx="6343650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6427BB-1844-4B4E-92B9-BE2F06B16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048000"/>
            <a:ext cx="57150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530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5AE61D-0F7D-4A6F-A888-3EE3BB82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933825"/>
            <a:ext cx="6343650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E2E8F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45B95D-5CF4-4148-9D97-D1842D1AE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933825"/>
            <a:ext cx="57150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72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DAE403-49D1-46B8-8C3D-A158DC9ED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"/>
            <a:ext cx="42862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B4D8"/>
                </a:solidFill>
                <a:latin typeface="Arial"/>
                <a:ea typeface="Arial"/>
                <a:cs typeface="Arial"/>
              </a:defRPr>
            </a:pPr>
            <a:r>
              <a:t>09 · NEXT STEP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007DD2-4C53-4A7C-8D08-524C6D1C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95350"/>
            <a:ext cx="4191000" cy="1314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Test it against your panel, sunlight and safety case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B7E266-85FC-4DFE-B2C7-18252ED5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0"/>
            <a:ext cx="4191000" cy="10763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C9D6E3"/>
                </a:solidFill>
                <a:latin typeface="Arial"/>
                <a:ea typeface="Arial"/>
                <a:cs typeface="Arial"/>
              </a:defRPr>
            </a:pPr>
            <a:r>
              <a:t>Bring three things to the first call: your panel resolution and column and row voltages, your temperature and sunlight envelope, and the freeze-alert time your safety case needs.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341507-A95D-4E61-868C-17B08232E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0"/>
            <a:ext cx="4191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DISCUSS THIS PART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2D2CDE-20AA-4A40-AAE0-3BAC538F9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91150"/>
            <a:ext cx="41910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group@deepgrid.in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584AF7-5F83-4D13-A0E7-4F9B65F7C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0"/>
            <a:ext cx="4191000" cy="238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>
                <a:solidFill>
                  <a:srgbClr val="A9BACD"/>
                </a:solidFill>
                <a:latin typeface="Arial"/>
                <a:ea typeface="Arial"/>
                <a:cs typeface="Arial"/>
              </a:defRPr>
            </a:pPr>
            <a:r>
              <a:t>Subject: SKU-8 rugged display driver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01863E-0606-4E23-88B2-3CFD7D674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571500"/>
            <a:ext cx="63436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WHAT TO TAKE 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8FDC41-BB06-4755-A607-6A887EB1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019175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Drives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30FE0C-4FE3-4E18-A7FD-A00E66A2C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019175"/>
            <a:ext cx="44386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1280 10-bit columns at 0 to 12 V and the rows through a 24 V level shift, on one 130 nm HV die.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C58ACE-0BFA-4070-9022-7881D0FD1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105025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Corrects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4CC90E-D8C9-49DD-AD89-D76B2C060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105025"/>
            <a:ext cx="443865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A 14-bit gamma table with temperature feedback, to hold contrast at +85 °C in direct sun.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2F82B8-FD11-4463-B0AC-C3C2242C0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190875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Checks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E11E40-3C5B-40B0-908C-AD7CE5C37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190875"/>
            <a:ext cx="4438650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Frame-by-frame CRC comparison in hardware flags a frozen picture within two frames.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EAB46D-7BB6-4AFE-A47F-E81B78309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076700"/>
            <a:ext cx="142875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E293B"/>
                </a:solidFill>
                <a:latin typeface="Arial"/>
                <a:ea typeface="Arial"/>
                <a:cs typeface="Arial"/>
              </a:defRPr>
            </a:pPr>
            <a:r>
              <a:t>Status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C1EA5AC-01F0-495A-BA9E-9F5F3777C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076700"/>
            <a:ext cx="4438650" cy="4667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>
                <a:solidFill>
                  <a:srgbClr val="4B5563"/>
                </a:solidFill>
                <a:latin typeface="Arial"/>
                <a:ea typeface="Arial"/>
                <a:cs typeface="Arial"/>
              </a:defRPr>
            </a:pPr>
            <a:r>
              <a:t>Pre-silicon, planned for the Cycle-3 wafer run. Every figure is an architecture target.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BD4E86F-E169-474D-9499-4D919F0C5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8652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8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8D648C9-2BD3-4C2A-AB1B-6255F8F90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72250"/>
            <a:ext cx="7620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DEEPGRID SEMI  ·  SKU-8 RUGGED DISPLAY DRIVER  ·  ARCHITECTURE TARGETS, PRE-SILICON  ·  OCTOBER 2026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99D696A-1E57-4CE2-9914-733ABF4F0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72250"/>
            <a:ext cx="6858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6503685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2026-10-02T16:15:37.9040000Z</dcterms:created>
  <dcterms:modified xsi:type="dcterms:W3CDTF">2026-10-02T16:15:37.9040000Z</dcterms:modified>
</coreProperties>
</file>