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2f809cc80949d0" /><Relationship Type="http://schemas.openxmlformats.org/officeDocument/2006/relationships/extended-properties" Target="/docProps/app.xml" Id="R0ee8c8b1d9c74f4b" /><Relationship Type="http://schemas.openxmlformats.org/officeDocument/2006/relationships/officeDocument" Target="/ppt/presentation.xml" Id="Re90be01972274d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39ae8119a84cce"/>
  </p:sldMasterIdLst>
  <p:notesMasterIdLst>
    <p:notesMasterId xmlns:r="http://schemas.openxmlformats.org/officeDocument/2006/relationships" r:id="R1f05dd8ac92748ef"/>
  </p:notesMasterIdLst>
  <p:sldIdLst>
    <p:sldId xmlns:r="http://schemas.openxmlformats.org/officeDocument/2006/relationships" id="256" r:id="Ra1c8792e42104b53"/>
    <p:sldId xmlns:r="http://schemas.openxmlformats.org/officeDocument/2006/relationships" id="257" r:id="Rbeee8fef5e214447"/>
    <p:sldId xmlns:r="http://schemas.openxmlformats.org/officeDocument/2006/relationships" id="258" r:id="Re63cd58a922a4d46"/>
    <p:sldId xmlns:r="http://schemas.openxmlformats.org/officeDocument/2006/relationships" id="259" r:id="Re4b124ed61394a52"/>
    <p:sldId xmlns:r="http://schemas.openxmlformats.org/officeDocument/2006/relationships" id="260" r:id="R9cd9372a869c4df0"/>
    <p:sldId xmlns:r="http://schemas.openxmlformats.org/officeDocument/2006/relationships" id="261" r:id="R0c6c788a690f40af"/>
    <p:sldId xmlns:r="http://schemas.openxmlformats.org/officeDocument/2006/relationships" id="262" r:id="Rd1e7149637e14b9f"/>
    <p:sldId xmlns:r="http://schemas.openxmlformats.org/officeDocument/2006/relationships" id="263" r:id="R69ee10cacbfa4e74"/>
    <p:sldId xmlns:r="http://schemas.openxmlformats.org/officeDocument/2006/relationships" id="264" r:id="Re96eacbd4b474dfe"/>
    <p:sldId xmlns:r="http://schemas.openxmlformats.org/officeDocument/2006/relationships" id="265" r:id="R3d9cc1d4fd5242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0814fc198d4965" /><Relationship Type="http://schemas.openxmlformats.org/officeDocument/2006/relationships/slideMaster" Target="/ppt/slideMasters/slideMaster1.xml" Id="R1c39ae8119a84cce" /><Relationship Type="http://schemas.openxmlformats.org/officeDocument/2006/relationships/notesMaster" Target="/ppt/notesMasters/notesMaster1.xml" Id="R1f05dd8ac92748ef" /><Relationship Type="http://schemas.openxmlformats.org/officeDocument/2006/relationships/presProps" Target="/ppt/presProps.xml" Id="R0f2237c9ea6c4900" /><Relationship Type="http://schemas.openxmlformats.org/officeDocument/2006/relationships/tableStyles" Target="/ppt/tableStyles.xml" Id="R65b5bb7a500e47c3" /><Relationship Type="http://schemas.openxmlformats.org/officeDocument/2006/relationships/slide" Target="/ppt/slides/slide1.xml" Id="Ra1c8792e42104b53" /><Relationship Type="http://schemas.openxmlformats.org/officeDocument/2006/relationships/slide" Target="/ppt/slides/slide2.xml" Id="Rbeee8fef5e214447" /><Relationship Type="http://schemas.openxmlformats.org/officeDocument/2006/relationships/slide" Target="/ppt/slides/slide3.xml" Id="Re63cd58a922a4d46" /><Relationship Type="http://schemas.openxmlformats.org/officeDocument/2006/relationships/slide" Target="/ppt/slides/slide4.xml" Id="Re4b124ed61394a52" /><Relationship Type="http://schemas.openxmlformats.org/officeDocument/2006/relationships/slide" Target="/ppt/slides/slide5.xml" Id="R9cd9372a869c4df0" /><Relationship Type="http://schemas.openxmlformats.org/officeDocument/2006/relationships/slide" Target="/ppt/slides/slide6.xml" Id="R0c6c788a690f40af" /><Relationship Type="http://schemas.openxmlformats.org/officeDocument/2006/relationships/slide" Target="/ppt/slides/slide7.xml" Id="Rd1e7149637e14b9f" /><Relationship Type="http://schemas.openxmlformats.org/officeDocument/2006/relationships/slide" Target="/ppt/slides/slide8.xml" Id="R69ee10cacbfa4e74" /><Relationship Type="http://schemas.openxmlformats.org/officeDocument/2006/relationships/slide" Target="/ppt/slides/slide9.xml" Id="Re96eacbd4b474dfe" /><Relationship Type="http://schemas.openxmlformats.org/officeDocument/2006/relationships/slide" Target="/ppt/slides/slide10.xml" Id="R3d9cc1d4fd5242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766dabb6594e2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e26e7dec4b451b" /><Relationship Type="http://schemas.openxmlformats.org/officeDocument/2006/relationships/notesMaster" Target="/ppt/notesMasters/notesMaster1.xml" Id="Ra690c4449d6b40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ed8d270840412b" /><Relationship Type="http://schemas.openxmlformats.org/officeDocument/2006/relationships/notesMaster" Target="/ppt/notesMasters/notesMaster1.xml" Id="R4030f4b582ad4be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7216d19fe9e471f" /><Relationship Type="http://schemas.openxmlformats.org/officeDocument/2006/relationships/notesMaster" Target="/ppt/notesMasters/notesMaster1.xml" Id="R5e0ca0a4b07f4e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2dbe0203754beb" /><Relationship Type="http://schemas.openxmlformats.org/officeDocument/2006/relationships/notesMaster" Target="/ppt/notesMasters/notesMaster1.xml" Id="R37c7ab4074e543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d5987d7c8c441a6" /><Relationship Type="http://schemas.openxmlformats.org/officeDocument/2006/relationships/notesMaster" Target="/ppt/notesMasters/notesMaster1.xml" Id="R0f4891be7f194e5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aacb67f99564296" /><Relationship Type="http://schemas.openxmlformats.org/officeDocument/2006/relationships/notesMaster" Target="/ppt/notesMasters/notesMaster1.xml" Id="R7790c70df2cd4f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25e195d63204d00" /><Relationship Type="http://schemas.openxmlformats.org/officeDocument/2006/relationships/notesMaster" Target="/ppt/notesMasters/notesMaster1.xml" Id="Rd0caedd6cf704b3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37701722feb498c" /><Relationship Type="http://schemas.openxmlformats.org/officeDocument/2006/relationships/notesMaster" Target="/ppt/notesMasters/notesMaster1.xml" Id="R80c822b5e80c49d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8e47192d4354eca" /><Relationship Type="http://schemas.openxmlformats.org/officeDocument/2006/relationships/notesMaster" Target="/ppt/notesMasters/notesMaster1.xml" Id="R934aabbfa26147c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4600c6a402430c" /><Relationship Type="http://schemas.openxmlformats.org/officeDocument/2006/relationships/notesMaster" Target="/ppt/notesMasters/notesMaster1.xml" Id="R03d899993e7245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SKU-9 is the zonal edge of a software-defined vehicle: it bridges in-vehicle networks to the local loads of one zone. The central multi-gigahertz computer is a sub-10 nm part and is not claimed.</a:t>
            </a:r>
          </a:p>
          <a:p xmlns:a="http://schemas.openxmlformats.org/drawingml/2006/main">
            <a:r>
              <a:t>Headline and subline: product page SKU-9, headline and lede; specs (Process: 130 nm CMOS and BCD at 200 MHz; Scope: zonal edge only).</a:t>
            </a:r>
          </a:p>
          <a:p xmlns:a="http://schemas.openxmlformats.org/drawingml/2006/main">
            <a:r>
              <a:t>Figures: product page specs (Power: 16 smart electronic fuses with programmable trip and I²t; Safety island: dual-core two-cycle lockstep) and physics (12 V and 48 V loads).</a:t>
            </a:r>
          </a:p>
          <a:p xmlns:a="http://schemas.openxmlformats.org/drawingml/2006/main">
            <a:r>
              <a:t>ASIL-D: the annex sheet 10 labels the island "ASIL-D certified"; the product page reconcile note states it as a design target, and no certificate exists for any DeepGrid part (architecture guide, scope note).</a:t>
            </a:r>
          </a:p>
          <a:p xmlns:a="http://schemas.openxmlformats.org/drawingml/2006/main">
            <a:r>
              <a:t>Status: the site's applications record for SKU-9 (evidence "Architecture sheet"). Say plainly: pre-silicon.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chip per zone: messages in, switched power out.</a:t>
            </a:r>
          </a:p>
          <a:p xmlns:a="http://schemas.openxmlformats.org/drawingml/2006/main">
            <a:r>
              <a:t>Cards: product page SKU-9, blocks (Vehicle networks; Real-time network; Safety island; Security; Zonal power) and blockNote. "Routes and rate-limits between domains" and "LIN masters": architecture guide, Component: In-vehicle network · gateway.</a:t>
            </a:r>
          </a:p>
          <a:p xmlns:a="http://schemas.openxmlformats.org/drawingml/2006/main">
            <a:r>
              <a:t>Port counts follow the product page: two 100BASE-T1, eight CAN-FD, one CAN-XL, eight LIN, one FlexRay. The annex sheet 10 draws CAN-XL × 2, FlexRay × 2 and a 1000BASE-T1 port; those are not claimed.</a:t>
            </a:r>
          </a:p>
          <a:p xmlns:a="http://schemas.openxmlformats.org/drawingml/2006/main">
            <a:r>
              <a:t>"What it replaces": the site's applications record for SKU-9 ("Relay boxes and point-to-point wiring harnesses"). "One wire per function" is a reading of point-to-point wiring.</a:t>
            </a:r>
          </a:p>
          <a:p xmlns:a="http://schemas.openxmlformats.org/drawingml/2006/main">
            <a:r>
              <a:t>"Where the line falls": the scope statement on annex sheet 10 as carried by the site's diagram spec (banner) and the product page lede.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zone's physics forces the architecture.</a:t>
            </a:r>
          </a:p>
          <a:p xmlns:a="http://schemas.openxmlformats.org/drawingml/2006/main">
            <a:r>
              <a:t>Requirement and consequence rows: product page SKU-9, physics (all three pairs, verbatim).</a:t>
            </a:r>
          </a:p>
          <a:p xmlns:a="http://schemas.openxmlformats.org/drawingml/2006/main">
            <a:r>
              <a:t>"Where it lands": product page blocks (Zonal power; Real-time network; Safety island) and the architecture guide, Components (Smart fuse × 16, HS driver × 8; TSN switch, PTP 802.1AS clock, sub-µs sync; Comparator, Freedom from interference: MPU + bus firewall).</a:t>
            </a:r>
          </a:p>
          <a:p xmlns:a="http://schemas.openxmlformats.org/drawingml/2006/main">
            <a:r>
              <a:t>Closing line: a synthesis of the three rows and the product page lede (the central multi-gigahertz computer is a sub-10 nm part and is not claimed).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markers in order: 1 a message arrives at a gateway port (CAN-FD shown), 2 the TSN switch schedules it against PTP time, 3 the service router forwards it across the crossbar, 4 it becomes switched power at a smart fuse, 5 a lockstep mismatch at the comparator drives the safe state.</a:t>
            </a:r>
          </a:p>
          <a:p xmlns:a="http://schemas.openxmlformats.org/drawingml/2006/main">
            <a:r>
              <a:t>Structure: redrawn from the Technical Annex v3, sheet 10, through the site's diagram spec for SKU-9 (zones, blocks in their spec order, edges and markers).</a:t>
            </a:r>
          </a:p>
          <a:p xmlns:a="http://schemas.openxmlformats.org/drawingml/2006/main">
            <a:r>
              <a:t>Values: product page SKU-9 and the SKU-9 architecture guide (Architecture Overview; Components; Key Data Flows 1 to 5).</a:t>
            </a:r>
          </a:p>
          <a:p xmlns:a="http://schemas.openxmlformats.org/drawingml/2006/main">
            <a:r>
              <a:t>Network ports follow the product page: two 100BASE-T1, eight CAN-FD, one CAN-XL, eight LIN, one FlexRay. The annex sheet draws CAN-XL × 2, FlexRay × 2 and a 1000BASE-T1 port; they are not drawn here. The sheet's "ASIL-D" label on the safety island is not drawn; ASIL-D is a design target (product page reconcile).</a:t>
            </a:r>
          </a:p>
          <a:p xmlns:a="http://schemas.openxmlformats.org/drawingml/2006/main">
            <a:r>
              <a:t>Zone colours: red safety, purple security, blue real-time, green gateway, amber zonal power; cyan is the traced path. Every value is a design target.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block groups, one job each. The real-time network group joins the guide's Real-time control zone and the gateway ports, as the product page blocks do.</a:t>
            </a:r>
          </a:p>
          <a:p xmlns:a="http://schemas.openxmlformats.org/drawingml/2006/main">
            <a:r>
              <a:t>Text: product page SKU-9, blocks (Safety island; Security; Real-time network; Vehicle networks; Zonal power) and physics (the "Why" lines).</a:t>
            </a:r>
          </a:p>
          <a:p xmlns:a="http://schemas.openxmlformats.org/drawingml/2006/main">
            <a:r>
              <a:t>Block detail: SKU-9 architecture guide, Components: Safety island (RV32IM_Zicsr, +2 cycle skew, PMP, ECC; comparator on bus and retire, mismatch to safe state), Security (OTP key store, A/B slots; signed image verify and rollback), Real-time control (802.1AS clock, SOME/IP and DoIP), Zonal power + I/O (eFuse and sense, replaces relay box; 24-channel sense ADC).</a:t>
            </a:r>
          </a:p>
          <a:p xmlns:a="http://schemas.openxmlformats.org/drawingml/2006/main">
            <a:r>
              <a:t>All values are architecture targets from the Technical Annex v3, sheet 10, as carried by the product page.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decisions, each with a check.</a:t>
            </a:r>
          </a:p>
          <a:p xmlns:a="http://schemas.openxmlformats.org/drawingml/2006/main">
            <a:r>
              <a:t>Row 1: product page specs (Process; Scope), physics 1 and lede (sub-10 nm central computer not claimed); question "Where the node line falls".</a:t>
            </a:r>
          </a:p>
          <a:p xmlns:a="http://schemas.openxmlformats.org/drawingml/2006/main">
            <a:r>
              <a:t>Row 2: product page physics 2; question "Bounded latency". The 10 µs figure is the question's own wording, not a target the product page states.</a:t>
            </a:r>
          </a:p>
          <a:p xmlns:a="http://schemas.openxmlformats.org/drawingml/2006/main">
            <a:r>
              <a:t>Row 3: product page specs (Power: programmable trip and I²t), physics 1; guide (Smart fuse: replaces relay box); question "Solid-state fusing".</a:t>
            </a:r>
          </a:p>
          <a:p xmlns:a="http://schemas.openxmlformats.org/drawingml/2006/main">
            <a:r>
              <a:t>Row 4: product page physics 3 and blocks (Safety island); guide (MPU + bus firewall); question "Isolation".</a:t>
            </a:r>
          </a:p>
          <a:p xmlns:a="http://schemas.openxmlformats.org/drawingml/2006/main">
            <a:r>
              <a:t>The "Instead of" column names the alternative each decision rules out; it is a reading of the sources, not a measured comparison.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steps from a gateway port to a switched load; step 5 is the guard that runs alongside, not a fifth hop.</a:t>
            </a:r>
          </a:p>
          <a:p xmlns:a="http://schemas.openxmlformats.org/drawingml/2006/main">
            <a:r>
              <a:t>Steps 1 to 5: SKU-9 architecture guide, Key Data Flows; the same markers as the system diagram (diagram spec for SKU-9, markers). Step detail: product page blocks and blockNote; guide Components (Service router: SOME/IP + DoIP; PTP: 802.1AS).</a:t>
            </a:r>
          </a:p>
          <a:p xmlns:a="http://schemas.openxmlformats.org/drawingml/2006/main">
            <a:r>
              <a:t>Guard card: guide, Component: Safety island (comparator on bus and retire, mismatch to safe state; MPU + bus firewall); product page physics 3.</a:t>
            </a:r>
          </a:p>
          <a:p xmlns:a="http://schemas.openxmlformats.org/drawingml/2006/main">
            <a:r>
              <a:t>Update card: guide, Component: Security (root of trust, OTP key store, A/B slots; signed image verify + rollback); product page specs (Security: over-the-air update bank).</a:t>
            </a:r>
          </a:p>
          <a:p xmlns:a="http://schemas.openxmlformats.org/drawingml/2006/main">
            <a:r>
              <a:t>No latency, fault-reaction or update-time figure is stated: the annex sheet's characteristic charts are marked illustrative and are not on the product page.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Targets, not measurements.</a:t>
            </a:r>
          </a:p>
          <a:p xmlns:a="http://schemas.openxmlformats.org/drawingml/2006/main">
            <a:r>
              <a:t>Table: product page SKU-9, specs (all six rows, verbatim values). Networking reads one CAN-XL and one FlexRay.</a:t>
            </a:r>
          </a:p>
          <a:p xmlns:a="http://schemas.openxmlformats.org/drawingml/2006/main">
            <a:r>
              <a:t>Designed toward: product page designedToward; architecture guide, Designed toward and scope note ("no certificate exists for any DeepGrid part").</a:t>
            </a:r>
          </a:p>
          <a:p xmlns:a="http://schemas.openxmlformats.org/drawingml/2006/main">
            <a:r>
              <a:t>Differs from the annex sheet: product page reconcile ("ASIL-D certified" on the sheet is stated as a design target) and the architecture guide section "Where this differs from the annex sheet" (CAN-XL × 2, FlexRay × 2 and a 1000BASE-T1 port on the sheet).</a:t>
            </a:r>
          </a:p>
          <a:p xmlns:a="http://schemas.openxmlformats.org/drawingml/2006/main">
            <a:r>
              <a:t>Evidence today: the site's applications record for SKU-9 (evidence "Architecture sheet").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questions, verbatim from the product page SKU-9, questions (titles and wording unchanged).</a:t>
            </a:r>
          </a:p>
          <a:p xmlns:a="http://schemas.openxmlformats.org/drawingml/2006/main">
            <a:r>
              <a:t>The "Tests" line maps each question to the blocks on slides 4 and 5 that must answer it.</a:t>
            </a:r>
          </a:p>
          <a:p xmlns:a="http://schemas.openxmlformats.org/drawingml/2006/main">
            <a:r>
              <a:t>"Under 10 µs" is the question's figure, not a stated target. The annex sheet's illustrative gateway-latency chart is not used.</a:t>
            </a:r>
          </a:p>
          <a:p xmlns:a="http://schemas.openxmlformats.org/drawingml/2006/main">
            <a:r>
              <a:t>"Each needs silicon, a test chip or a dated plan to settle" follows from the pre-silicon status (architecture guide scope note).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action: evaluate SKU-9 against the zone's loads, buses, latency and safety target.</a:t>
            </a:r>
          </a:p>
          <a:p xmlns:a="http://schemas.openxmlformats.org/drawingml/2006/main">
            <a:r>
              <a:t>The four things to bring: the site's vehicles area record ("The zone, its loads and buses, the latency the messages need and the safety target are what we need to answer").</a:t>
            </a:r>
          </a:p>
          <a:p xmlns:a="http://schemas.openxmlformats.org/drawingml/2006/main">
            <a:r>
              <a:t>Contact: the site's contact page addresses group@deepgrid.in.</a:t>
            </a:r>
          </a:p>
          <a:p xmlns:a="http://schemas.openxmlformats.org/drawingml/2006/main">
            <a:r>
              <a:t>Summary lines: product page SKU-9 (blocks, specs, physics, designedToward, reconcile); status: the site's applications record for SKU-9.</a:t>
            </a:r>
          </a:p>
          <a:p xmlns:a="http://schemas.openxmlformats.org/drawingml/2006/main">
            <a:r>
              <a:t>Do not imply a datasheet, a certificate or a delivery date; none exists.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0eeab0811546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0a01557c384db6" /><Relationship Type="http://schemas.openxmlformats.org/officeDocument/2006/relationships/slideLayout" Target="/ppt/slideLayouts/slideLayout1.xml" Id="Rbf586fcf8d82451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f586fcf8d82451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4e8480f2684d0e" /><Relationship Type="http://schemas.openxmlformats.org/officeDocument/2006/relationships/notesSlide" Target="/ppt/notesSlides/notesSlide1.xml" Id="R1f88549af2544f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87aacb83d54ca5" /><Relationship Type="http://schemas.openxmlformats.org/officeDocument/2006/relationships/notesSlide" Target="/ppt/notesSlides/notesSlide2.xml" Id="R1d63fd89ec8e4d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6e406f73084b35" /><Relationship Type="http://schemas.openxmlformats.org/officeDocument/2006/relationships/notesSlide" Target="/ppt/notesSlides/notesSlide3.xml" Id="R9d5ebaed55f9463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3b7d430ad44546" /><Relationship Type="http://schemas.openxmlformats.org/officeDocument/2006/relationships/notesSlide" Target="/ppt/notesSlides/notesSlide4.xml" Id="Rf703714cc42942c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1d02dd8104ed1" /><Relationship Type="http://schemas.openxmlformats.org/officeDocument/2006/relationships/notesSlide" Target="/ppt/notesSlides/notesSlide5.xml" Id="R77e6353d032e40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17ba2dab6a4a66" /><Relationship Type="http://schemas.openxmlformats.org/officeDocument/2006/relationships/notesSlide" Target="/ppt/notesSlides/notesSlide6.xml" Id="R07be5184682145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8a4e97d5914202" /><Relationship Type="http://schemas.openxmlformats.org/officeDocument/2006/relationships/notesSlide" Target="/ppt/notesSlides/notesSlide7.xml" Id="R748a7c477bc441e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1e32a05cd44180" /><Relationship Type="http://schemas.openxmlformats.org/officeDocument/2006/relationships/notesSlide" Target="/ppt/notesSlides/notesSlide8.xml" Id="Rb3dec025f986413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f4bd5fa4f448d8" /><Relationship Type="http://schemas.openxmlformats.org/officeDocument/2006/relationships/notesSlide" Target="/ppt/notesSlides/notesSlide9.xml" Id="Re2b78880310648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77fa8726e149a2" /><Relationship Type="http://schemas.openxmlformats.org/officeDocument/2006/relationships/notesSlide" Target="/ppt/notesSlides/notesSlide10.xml" Id="Rba419a7e50a7421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0F0D73-604E-46A6-9889-71C73C7FF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8F7A0-AC19-4AA1-B013-83A31F8F0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67122-7143-4905-919C-57178BC66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12573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3D1BF1-8361-4FE6-A35C-A31BF9617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719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6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044FEE-AE84-424D-8E68-CEE612CD2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00675"/>
            <a:ext cx="112776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23364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21761A-1226-4646-B5FE-DCEF2D191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00675"/>
            <a:ext cx="571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73974A-BBC6-4474-B049-8E0359D0A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477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DEEPGRID SEMI  ·  SKU-9 ZONAL CONTROLLER AND GATEWAY  ·  SYSTEM ARCHITECTURE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2776E0-B067-4E44-9029-30F7E3550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0477500" cy="1466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The zonal edge of the vehicle,</a:t>
            </a:r>
          </a:p>
          <a:p xmlns:a="http://schemas.openxmlformats.org/drawingml/2006/main">
            <a:pPr algn="l"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not its computer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2885AC-09B1-412D-8D56-0C285CD9D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62300"/>
            <a:ext cx="10477500" cy="561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Vehicle networks in, switched power out: one 130 nm CMOS and BCD chip per zone of a software-defined vehicle.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AD612D-1886-48C9-B425-8C7925E77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81475"/>
            <a:ext cx="36322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16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FA627D-268C-425A-9CBB-860151538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7202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SMART ELECTRONIC FUSES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AD0338-EABD-4536-92C1-0BA34A4D9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0062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Programmable trip and I²t; 12 V and 48 V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6503E4-ACEE-40E3-843D-BD2F54AB3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4181475"/>
            <a:ext cx="36322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2-cycle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203AF2-77D7-4224-A8E0-350D342DD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477202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LOCKSTEP SAFETY ISLAND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DE7335-1702-478D-92B6-5C2EDFF62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500062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ASIL-D as a design target, not a certificate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0125B9-E601-472A-B568-6205250A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181475"/>
            <a:ext cx="36322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130 nm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40A318-79D8-472A-983F-ECADF332A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77202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CMOS AND BCD AT 200 MHZ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10ADC9-FECD-4AA8-8421-6B0F94149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500062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Central sub-10 nm compute not claimed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39E2B5-F574-450C-B659-B470CAFD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34025"/>
            <a:ext cx="1047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5B66B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737066-FF4C-4C27-AB5A-D6C477BAD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514975"/>
            <a:ext cx="93726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DCE5EE"/>
                </a:solidFill>
                <a:latin typeface="Arial"/>
                <a:ea typeface="Arial"/>
                <a:cs typeface="Arial"/>
              </a:defRPr>
            </a:pPr>
            <a:r>
              <a:t>Pre-silicon. Every figure in this deck is an architecture target, not a measurement. Evidence today is the architecture sheet; no certificate exists for any DeepGrid part.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080C60-8A38-4203-98C0-DB3602023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6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6E497C-F662-4498-ACC7-04D43542C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DEEPGRID SEMI  ·  SKU-9 ZONAL CONTROLLER AND GATEWAY  ·  ARCHITECTURE TARGETS, PRE-SILICON  ·  OCTOBER 2026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BCCCB5-CDE3-4BAF-9AA4-7AE67D35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2374253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48AAC5E-6EE7-4BFE-AED2-EBBD4905F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C5F397-BE43-4B73-980B-32AD4046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One chip turns vehicle messages into switched power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04D204-E588-4D43-B9EE-59D3632E7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Messages arrive on Ethernet, CAN and LIN, are scheduled and routed in hardware, and drive local loads.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C90E15-0FE1-4215-99C2-274069D50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F01D33-770D-49BB-B38F-CEFC0B072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396B37-B568-4643-AC8C-6821F57AD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SKU-9 ZONAL CONTROLLER AND GATEWAY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C57839-F4B0-4F1B-95F3-2955E2F70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05C7CD-9BC1-42BD-950A-1E383202D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01 · WHAT IT 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00EE75-1525-4418-8E8E-448E557D9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3632200" cy="2200275"/>
          </a:xfrm>
          <a:prstGeom xmlns:a="http://schemas.openxmlformats.org/drawingml/2006/main" prst="roundRect">
            <a:avLst>
              <a:gd name="adj" fmla="val 3463"/>
            </a:avLst>
          </a:prstGeom>
          <a:solidFill xmlns:a="http://schemas.openxmlformats.org/drawingml/2006/main">
            <a:srgbClr val="EAF5E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DB1800-C403-4FE8-8F30-03208EE9E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7150" cy="2200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3416EB-316B-45BB-A386-FED91B82D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676400"/>
            <a:ext cx="3632200" cy="2200275"/>
          </a:xfrm>
          <a:prstGeom xmlns:a="http://schemas.openxmlformats.org/drawingml/2006/main" prst="roundRect">
            <a:avLst>
              <a:gd name="adj" fmla="val 3463"/>
            </a:avLst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D06841-7E9A-49CA-8483-9891B3A8A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676400"/>
            <a:ext cx="57150" cy="2200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B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CCF8FB-57CB-43C1-857A-D207AF374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1676400"/>
            <a:ext cx="3632200" cy="2200275"/>
          </a:xfrm>
          <a:prstGeom xmlns:a="http://schemas.openxmlformats.org/drawingml/2006/main" prst="roundRect">
            <a:avLst>
              <a:gd name="adj" fmla="val 3463"/>
            </a:avLst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70D46C-2D19-48EE-B361-8C4073F8B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1676400"/>
            <a:ext cx="57150" cy="2200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0AA275-6A66-466D-B013-EA402BFB9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86225"/>
            <a:ext cx="5257800" cy="1362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8F2BB4-B4CC-4F2F-8AD3-620C9686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86225"/>
            <a:ext cx="5257800" cy="1362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6F5"/>
          </a:solidFill>
          <a:ln xmlns:a="http://schemas.openxmlformats.org/drawingml/2006/main" w="9525">
            <a:solidFill>
              <a:srgbClr val="0A939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46AC72-F845-4B26-AB92-6383297FA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4633913"/>
            <a:ext cx="3429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E850D5-A400-4330-855D-1F20AEA8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Gateway in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68CCC2-BD7A-49AC-A97E-B5844CEED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317500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Two 100BASE-T1, eight CAN-FD, one CAN-XL, eight LIN masters and one FlexRay. The gateway routes and rate-limits between domains.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A2C4A6-A6FA-40C4-8370-C13F965D7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317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Ethernet  ·  CAN  ·  LIN  ·  FlexRay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0B20AF-69D5-45A2-BACF-07AC1EDF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Schedule and guard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05B944-D1B4-405F-85F1-D8C8BEF6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81225"/>
            <a:ext cx="317500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TSN switch schedules traffic against precision time. A two-cycle lockstep safety island and a hardware security module sit across every path.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03CE35-16C0-4605-AB8C-8448E9848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333750"/>
            <a:ext cx="31750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802.1Qbv  ·  802.1AS  ·  lockstep  ·  HSM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D4BC0B-784F-4124-B9F2-879CDC19E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Power out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0B3CDC-A17A-41CD-B67C-26E2939BB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181225"/>
            <a:ext cx="317500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Sixteen smart electronic fuses with programmable trip and I²t, eight high-side drivers and twelve PWM outputs drive the zone’s 12 V and 48 V loads.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35AB52-C727-4F57-8836-FB05E381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3333750"/>
            <a:ext cx="31750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Smart fuse × 16  ·  HS × 8  ·  PWM × 12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CF09EBC-BF53-4EF2-97B9-88E56D762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9575"/>
            <a:ext cx="48006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WHAT IT REPLACES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D248C4-AB24-46CB-9FDD-0BCC7173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48175"/>
            <a:ext cx="4800600" cy="923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Relay boxes and point-to-point wiring harnesses, one wire per function.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547977C-CD24-4D73-AEED-35D66C37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19575"/>
            <a:ext cx="48006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7696B"/>
                </a:solidFill>
                <a:latin typeface="Arial"/>
                <a:ea typeface="Arial"/>
                <a:cs typeface="Arial"/>
              </a:defRPr>
            </a:pPr>
            <a:r>
              <a:t>WHERE THE LINE FALLS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AB43CD5-8ABC-4F64-A0B9-A5AE49C06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48175"/>
            <a:ext cx="4800600" cy="923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130 nm at 200 MHz owns the zonal layer: gateway, smart I/O, safety and security edge. Central compute is a sub-10 nm part and is not claimed.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F8F3592-1E3A-4233-9FC4-98A163821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19750"/>
            <a:ext cx="112776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Evidence today: the architecture sheet. Pre-silicon; no figure in this deck is a silicon measurement.</a:t>
            </a:r>
          </a:p>
        </p:txBody>
      </p:sp>
    </p:spTree>
    <p:extLst>
      <p:ext uri="{BB962C8B-B14F-4D97-AF65-F5344CB8AC3E}">
        <p14:creationId xmlns:p14="http://schemas.microsoft.com/office/powerpoint/2010/main" val="202752945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78BC195-AB53-4D9A-8F68-95A75C50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DE13CD-ED7F-44A7-925C-69C13D479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Three zone requirements dictate the silicon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78E2B2-30BA-411D-AA4D-18BE931CD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requirement on the left, its consequence in silicon in the middle, and the blocks that carry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8CC08F-7734-4A74-947A-6851D64E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DA61E5-7F14-4F29-ACB1-D6001F47F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1487BC-D35A-4220-9EF3-701C2A1C5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SKU-9 ZONAL CONTROLLER AND GATEWAY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704AB0-DFF4-474E-9B0A-FFCC2F15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1594F3-89BE-4F31-8F5F-D8465DB3A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02 · WHY ITS OWN SILICON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77B52B-DAE9-475E-8113-25A8A451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39052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8572D8-42CA-4CC8-913D-1A9E302D5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571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5971B7-1EE9-492C-8019-28D5CDB2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276475"/>
            <a:ext cx="32385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4DEB35-5001-4FD6-96F0-A9A153845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924050"/>
            <a:ext cx="40005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F1E1C5-B275-44EC-9500-51898068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924050"/>
            <a:ext cx="25717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E6E018-5B22-40E4-B343-1DECB890C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90850"/>
            <a:ext cx="39052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81B8A5-A44F-4C53-8BFE-EB981BA7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90850"/>
            <a:ext cx="571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B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09616B-BDA1-4C8E-AE0F-F0D6A06B9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371850"/>
            <a:ext cx="32385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7CE6AA-5990-4D28-808D-BF870C8CF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990850"/>
            <a:ext cx="40005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12C26E-BD8D-41DD-9A06-9B335244F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990850"/>
            <a:ext cx="25717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97CD7E-9906-472E-AB31-E17420BA3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14800"/>
            <a:ext cx="390525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DC6BBD-08C9-4289-AABC-C79685D4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14800"/>
            <a:ext cx="5715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F22617-C82F-46E9-B974-E5EC13111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552950"/>
            <a:ext cx="32385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C628C6-FCCA-42AD-8DA1-C6A487DC7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4114800"/>
            <a:ext cx="40005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A79E44-463C-4D2F-A349-8073BA2A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114800"/>
            <a:ext cx="257175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4F6360-C628-4116-854C-27F44426D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57350"/>
            <a:ext cx="3905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ZONE REQUIRES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99C9FA-D288-4943-A77D-07AEC71E3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657350"/>
            <a:ext cx="40005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SO THE SILICON NEEDS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12931B-D0F2-4D07-B829-24BB1DF08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657350"/>
            <a:ext cx="2571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WHERE IT LANDS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37B05B1-006E-4320-BC16-1FF75E5DE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34480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Switch and protect 12 V and 48 V loads in a harness.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F388CE-C186-4141-9978-2D134845A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057400"/>
            <a:ext cx="35433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BCD power devices for the smart fuses alongside the logic.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C0F78B6-4E12-4FE4-8754-B867D488C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057400"/>
            <a:ext cx="21907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Zonal power + I/O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4376D65-CF7D-4EF4-8D85-14C36C6BE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352675"/>
            <a:ext cx="2190750" cy="3714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Smart fuse × 16  ·  HS driver × 8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A23B071-7BC1-4237-8F38-8D432EA42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34480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Brake-by-wire messages need bounded latency on a shared link.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1161EFB-751A-4045-8A83-630DF5406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124200"/>
            <a:ext cx="35433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time-aware shaper (802.1Qbv) and precision time sync (802.1AS) in hardware.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CB7DD22-0F26-41D3-B4AF-6358A189F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124200"/>
            <a:ext cx="21907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Real-time control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26BD631-441A-4290-8DCA-25A83F322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419475"/>
            <a:ext cx="2190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TSN switch  ·  PTP sub-µs sync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08CFB4A-F1BD-4FF2-8140-BB2645221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3448050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Safety-critical and comfort functions share one chip.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37AC13A-93F7-42C5-BD04-0D4BCC15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4248150"/>
            <a:ext cx="3543300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lockstep island with memory protection and bus firewalls for freedom from interference.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A63BCD3-D3B5-45A6-AEA3-2914ACBAC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248150"/>
            <a:ext cx="21907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Safety island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4487A29-CFD2-4EC6-AC51-0C7EA8911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543425"/>
            <a:ext cx="2190750" cy="542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Lockstep pair  ·  comparator  ·  MPU + bus firewall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9024CAD-E04F-4868-9587-2B29FE6CB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72100"/>
            <a:ext cx="11277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i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None of the three needs multi-gigahertz compute; all three need power devices, timing and isolation in hardware.</a:t>
            </a:r>
          </a:p>
        </p:txBody>
      </p:sp>
    </p:spTree>
    <p:extLst>
      <p:ext uri="{BB962C8B-B14F-4D97-AF65-F5344CB8AC3E}">
        <p14:creationId xmlns:p14="http://schemas.microsoft.com/office/powerpoint/2010/main" val="199583650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504B0195-9B00-4E41-9745-A6CBEC5E5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3491C6-650D-4703-B85A-AF5BDB9F4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Five zones on one crossbar; safety spans them all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ADEAD9-6689-4042-8873-8D1A78D31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Safety, security and real-time control above the crossbar; the network gateway and zonal power below.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9C7B0C-6F9A-492D-968C-6964B8295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8B7083-AA86-4BA3-9849-D14548BE0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4989E1-CC9E-47A3-BED5-7942F72DA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SKU-9 ZONAL CONTROLLER AND GATEWAY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A1E95F-BAE8-46F0-AA58-A912593CE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6A7026-4BFF-471A-B0E3-C5D802B38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03 · SYSTEM ARCHITECTURE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1E21F0-D118-4396-A2D6-4791EE95E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363220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B4231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65AAEE-93F3-4523-88D5-7BDFF0D0A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3632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82F272-4D33-4015-995A-970F9673B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85950"/>
            <a:ext cx="161607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8005AB-C441-4B9E-8CB0-1791A0600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85950"/>
            <a:ext cx="16160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F6B47C-19C3-43D9-BC9E-B58ACBFD8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7125" y="1885950"/>
            <a:ext cx="161607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EDCCB8-754E-4A91-8D15-BB46BB36D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7125" y="1885950"/>
            <a:ext cx="16160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2F152B-BF89-4953-A663-B2BCAED88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0350"/>
            <a:ext cx="34798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D135CF-8FB6-4DBE-B652-F87357AB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0350"/>
            <a:ext cx="3479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FE5EB3-3AD2-4861-B836-CDEE42DEF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638300"/>
            <a:ext cx="363220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F8"/>
          </a:solidFill>
          <a:ln xmlns:a="http://schemas.openxmlformats.org/drawingml/2006/main" w="9525">
            <a:solidFill>
              <a:srgbClr val="6B4FA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E5BD41-5CEE-4E67-90B7-433A32AA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638300"/>
            <a:ext cx="3632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3D41C2-8B6C-4D04-80CD-5B14DC6EB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1885950"/>
            <a:ext cx="161607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504D7B-435C-47B0-8E9B-C70C6F2E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1885950"/>
            <a:ext cx="16160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D834B3-7DDD-48B1-A379-92FBD9757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1885950"/>
            <a:ext cx="161607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B5108F-1706-4628-901F-49A412636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1885950"/>
            <a:ext cx="16160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E4D473-47E8-4930-B37F-3B2A4B4C8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2800350"/>
            <a:ext cx="34798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67C754-42F7-4A48-B2BD-C34164AD4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2800350"/>
            <a:ext cx="3479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770075-85E5-4A3A-9F0E-46A8ABA93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1638300"/>
            <a:ext cx="363220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4F7BA6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2BC8EC-BC4C-4728-8840-01FDBEA02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1638300"/>
            <a:ext cx="3632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B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7BE6A6-DDFC-4727-8AAE-AFCC77E6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800" y="1885950"/>
            <a:ext cx="161607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7C6D43-FCA7-499C-AC56-DBB35FE7F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800" y="1885950"/>
            <a:ext cx="16160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B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CA20C30-1198-40AA-98A4-F01A9E2F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2525" y="1885950"/>
            <a:ext cx="161607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9087099-8865-46D0-9756-6D3B764E9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2525" y="1885950"/>
            <a:ext cx="16160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B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75767E2-D31C-46D4-BD08-1CCAC4480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800" y="2800350"/>
            <a:ext cx="34798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86727D4-EA53-40EF-98F4-F114FD59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800" y="2800350"/>
            <a:ext cx="3479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B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932A4D6-F32B-425C-B606-8CEA473F5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62350"/>
            <a:ext cx="112776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F4F1"/>
          </a:solidFill>
          <a:ln xmlns:a="http://schemas.openxmlformats.org/drawingml/2006/main" w="9525">
            <a:solidFill>
              <a:srgbClr val="0A9396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444756D-18DA-4D18-A036-A06C0D0FD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95750"/>
            <a:ext cx="665226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5EF"/>
          </a:solidFill>
          <a:ln xmlns:a="http://schemas.openxmlformats.org/drawingml/2006/main" w="9525">
            <a:solidFill>
              <a:srgbClr val="12855B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A71D6A4-6A1A-4887-A00C-C709A892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95750"/>
            <a:ext cx="665226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1D9798B-707C-41D4-BCDF-83C494A55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43400"/>
            <a:ext cx="207772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9F67578-060E-48A0-9B3F-903596F08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43400"/>
            <a:ext cx="207772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30B48CC-8D17-4D61-B507-5FDD0F0B3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4470" y="4343400"/>
            <a:ext cx="207772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299F13C-0396-453F-909C-39C0ADEF3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4470" y="4343400"/>
            <a:ext cx="207772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A429D9A-248F-41A3-9C28-32CFDAA6D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5540" y="4343400"/>
            <a:ext cx="207772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94E1602-4F2B-450F-AEDC-546344176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5540" y="4343400"/>
            <a:ext cx="207772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1C62422-EF68-435B-9D91-EE074F8F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91100"/>
            <a:ext cx="207772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955AF66-1A78-4955-88CB-0F4AAF622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91100"/>
            <a:ext cx="207772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D6FF3F4-E17A-4CC4-81A5-A03755B94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4470" y="4991100"/>
            <a:ext cx="207772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375BAF5-E48D-40FD-983D-D615FA678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4470" y="4991100"/>
            <a:ext cx="207772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CCC577C-986B-430D-B10C-AAF690D2A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9960" y="4095750"/>
            <a:ext cx="443484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B45309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E9D216D-05B9-4BC0-8BC7-16A669BAD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9960" y="4095750"/>
            <a:ext cx="443484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9C44B8E-6C6B-4D1D-87A9-B90FBFCAD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6160" y="4343400"/>
            <a:ext cx="2074545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062412D-9676-43B5-8298-865778D33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6160" y="4343400"/>
            <a:ext cx="207454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EDB4C04-C57D-47D9-BBBC-347F3A409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4055" y="4343400"/>
            <a:ext cx="2074545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84D3536-AD1A-4379-ADC2-A943E9D11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4055" y="4343400"/>
            <a:ext cx="207454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FE0B84C-B048-4E1A-A5F6-2BD679CAC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6160" y="4991100"/>
            <a:ext cx="2074545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F26FA9AE-5201-4CD5-9572-797AE94FC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6160" y="4991100"/>
            <a:ext cx="207454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8B58E8B-6E4B-445E-825D-F15CD98BE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4055" y="4991100"/>
            <a:ext cx="2074545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45F5D1CB-325C-4393-8ADF-97BF0DB3C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4055" y="4991100"/>
            <a:ext cx="207454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28378EF5-F055-475E-8EF6-0699E9889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0460" y="5562600"/>
            <a:ext cx="152400" cy="15240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9525">
            <a:solidFill>
              <a:srgbClr val="B45309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44D98DC3-C2F6-423D-9940-9CB15779D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7130" y="3867150"/>
            <a:ext cx="152400" cy="457200"/>
          </a:xfrm>
          <a:prstGeom xmlns:a="http://schemas.openxmlformats.org/drawingml/2006/main" prst="up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F6C623CA-B513-4D2F-8D64-F7A3D5B91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6680" y="3886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0E2F279-2996-4D2E-8603-E4C6FB980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3450" y="2171700"/>
            <a:ext cx="19050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E03ABC1E-A631-4CD4-ADDE-A62D65047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3450" y="26098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FAB75FF0-AB2E-48E6-ACD4-6E5A3E38D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2500" y="3257550"/>
            <a:ext cx="152400" cy="2857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8BF235FD-9DAA-42B2-B278-867B3406A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2050" y="33528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FA412424-92DE-4DC9-A21E-74C837885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3632" y="3867150"/>
            <a:ext cx="152400" cy="45720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273321B4-2E89-4060-8E2B-5A1D6F36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3182" y="3886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FBC9C523-6144-42A5-8ED6-08DCB28D0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8488" y="2609850"/>
            <a:ext cx="133350" cy="1714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9525">
            <a:solidFill>
              <a:srgbClr val="B42318"/>
            </a:solidFill>
            <a:prstDash val="solid"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AEA34B54-F488-4FA5-B655-24480514F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9463" y="26098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73F365A0-BDD8-4A87-BD17-E824BBDA3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91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F4177E3A-123A-4E60-A8C9-7577C607C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791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CD2EE786-1597-4A66-AE9A-E371942B1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791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2A604DFD-7AD6-45F6-B3E2-10D8C1838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791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87F4781E-8C3E-4BB9-B025-62F955281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57912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81B964A9-7DAA-475C-A35C-0309975EB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04975"/>
            <a:ext cx="34036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SAFETY ISLAND</a:t>
            </a:r>
          </a:p>
        </p:txBody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68834B0D-1FE2-4D7C-A8A2-4262971BD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33575"/>
            <a:ext cx="15017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DGridRiscV × 2</a:t>
            </a:r>
          </a:p>
        </p:txBody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5A32B8EB-9C35-4774-BF13-4CBA06967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43125"/>
            <a:ext cx="1501775" cy="438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RV32IM_Zicsr · lockstep · 200 MHz · +2 cycle skew · PMP · ECC</a:t>
            </a:r>
          </a:p>
        </p:txBody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466C8504-FC36-42E2-9BEE-13D9DDE44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4275" y="1933575"/>
            <a:ext cx="15017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Comparator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8F776445-9BDF-4AEC-918F-7AE1B4284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4275" y="2143125"/>
            <a:ext cx="1501775" cy="438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bus + retire · mismatch → safe state</a:t>
            </a:r>
          </a:p>
        </p:txBody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5526C2F0-F354-4BCD-964A-DF80D6441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847975"/>
            <a:ext cx="33655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Freedom from interference</a:t>
            </a:r>
          </a:p>
        </p:txBody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89EDEF34-5DF3-4D41-9437-27AC66A76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57525"/>
            <a:ext cx="3365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MPU + bus firewall</a:t>
            </a:r>
          </a:p>
        </p:txBody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6314B8D3-6E45-42F1-B105-FC3B76E2E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4200" y="1704975"/>
            <a:ext cx="34036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SECURITY</a:t>
            </a:r>
          </a:p>
        </p:txBody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701B3840-DB7D-4BF3-B6B2-F936A70AD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1933575"/>
            <a:ext cx="15017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HSM</a:t>
            </a:r>
          </a:p>
        </p:txBody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BB1B7348-2ECE-4576-B973-F8C783239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143125"/>
            <a:ext cx="1501775" cy="438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AES-256 · ECC-256 · true RNG</a:t>
            </a:r>
          </a:p>
        </p:txBody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58B518CA-7221-4939-8A13-85AD94730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933575"/>
            <a:ext cx="15017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Secure boot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444CBFB7-7DE8-4CE0-B3CD-292D186A5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143125"/>
            <a:ext cx="1501775" cy="438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root of trust · OTP key store · A/B slots</a:t>
            </a:r>
          </a:p>
        </p:txBody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8B177AB5-BD45-4F0B-A89D-5C83C444E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2847975"/>
            <a:ext cx="33655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OTA engine</a:t>
            </a:r>
          </a:p>
        </p:txBody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18A6C36B-0F9F-4251-9041-A7F086337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3250" y="3057525"/>
            <a:ext cx="3365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signed image verify + rollback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91BD75E7-DD4C-478E-929D-ACE2D0C0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704975"/>
            <a:ext cx="34036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REAL-TIME CONTROL</a:t>
            </a:r>
          </a:p>
        </p:txBody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3F523BA3-6493-4660-B1F8-4E96F4503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5950" y="1933575"/>
            <a:ext cx="15017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TSN switch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7F40AA1F-CD27-4405-85D1-0B524464B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5950" y="2143125"/>
            <a:ext cx="1501775" cy="438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802.1Qbv · time-aware shaper</a:t>
            </a:r>
          </a:p>
        </p:txBody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16503C4F-293E-4343-A309-EE756226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9675" y="1933575"/>
            <a:ext cx="150177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PTP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D30858DD-B90A-48F4-97E3-B7615091B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9675" y="2143125"/>
            <a:ext cx="1501775" cy="438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802.1AS clock · sub-µs sync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AC103C54-160E-44D6-9928-F3FFED9A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5950" y="2847975"/>
            <a:ext cx="33655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Service router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C17835A7-D53B-40E2-8AE1-6E70A5A14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5950" y="3057525"/>
            <a:ext cx="3365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SOME/IP + DoIP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E3EBBF9B-79EB-4040-B3DC-200244DBE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29025"/>
            <a:ext cx="112776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7595B"/>
                </a:solidFill>
                <a:latin typeface="Arial"/>
                <a:ea typeface="Arial"/>
                <a:cs typeface="Arial"/>
              </a:defRPr>
            </a:pPr>
            <a:r>
              <a:t>On-chip crossbar  ·  200 MHz  ·  130 nm CMOS and BCD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0BB446E2-9EAC-41B7-B404-4A33F73E9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62425"/>
            <a:ext cx="642366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IN-VEHICLE NETWORK · GATEWAY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906F0B79-4626-4095-BDDE-B44A38474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91025"/>
            <a:ext cx="196342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100BASE-T1 × 2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ECD0B7B4-24B5-49D0-B951-9458D4D0D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00575"/>
            <a:ext cx="196342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automotive Ethernet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D6218EEF-1D6C-45A3-A639-147A5693F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1620" y="4391025"/>
            <a:ext cx="196342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CAN-FD × 8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0A8D75A4-93C1-4E1D-ADB6-F2CE775BB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2690" y="4391025"/>
            <a:ext cx="196342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CAN-XL × 1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CAEB0580-1F12-4450-B406-444BF357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38725"/>
            <a:ext cx="196342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LIN × 8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BCA25C2A-2971-43E2-A061-8A7038C6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48275"/>
            <a:ext cx="196342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masters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0DF00922-AC68-4254-AA2C-587EDB17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1620" y="5038725"/>
            <a:ext cx="196342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FlexRay × 1</a:t>
            </a:r>
          </a:p>
        </p:txBody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EBD8A3EB-6A65-4113-889B-DAB3453E2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4260" y="4162425"/>
            <a:ext cx="420624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ZONAL POWER + I/O</a:t>
            </a:r>
          </a:p>
        </p:txBody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265E9C07-056C-4C5D-A9D0-B47CFF14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3310" y="4391025"/>
            <a:ext cx="196024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Smart fuse × 16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F5817B87-0D5C-4128-8EED-913D423AF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3310" y="4600575"/>
            <a:ext cx="1960245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eFuse + sense · replaces relay box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74182A32-B6EB-480B-8F0F-31C1CCDBE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1205" y="4391025"/>
            <a:ext cx="196024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HS driver × 8</a:t>
            </a:r>
          </a:p>
        </p:txBody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4627F14A-CCF3-4B5A-BF88-17A06FD22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1205" y="4600575"/>
            <a:ext cx="1960245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load control</a:t>
            </a:r>
          </a:p>
        </p:txBody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E85BCA26-6B7F-4501-BB85-D8B25604E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3310" y="5038725"/>
            <a:ext cx="196024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ADC 12-bit</a:t>
            </a:r>
          </a:p>
        </p:txBody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CAB697CB-7201-4E3C-BA2C-5D34BC241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3310" y="5248275"/>
            <a:ext cx="1960245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24-ch sense</a:t>
            </a:r>
          </a:p>
        </p:txBody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B9940117-C28B-4964-81F1-220CF1394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1205" y="5038725"/>
            <a:ext cx="1960245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PWM × 12</a:t>
            </a:r>
          </a:p>
        </p:txBody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F1E04ED6-FC06-4BD7-862F-0ACC58A3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1205" y="5248275"/>
            <a:ext cx="1960245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actuator drive</a:t>
            </a:r>
          </a:p>
        </p:txBody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B7784BAB-4D7A-4457-B65A-9C97EC281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9060" y="5562600"/>
            <a:ext cx="401574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45309"/>
                </a:solidFill>
                <a:latin typeface="Arial"/>
                <a:ea typeface="Arial"/>
                <a:cs typeface="Arial"/>
              </a:defRPr>
            </a:pPr>
            <a:r>
              <a:t>To the zone harness  ·  loads, sensors, actuators</a:t>
            </a:r>
          </a:p>
        </p:txBody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631031CE-4F78-4604-9B86-1AC7F820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6680" y="3914775"/>
            <a:ext cx="190500" cy="133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804492FF-0854-44EA-B117-9836B0DCE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3450" y="2638425"/>
            <a:ext cx="190500" cy="133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345A3219-80DF-43FB-9B54-055F434C8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2050" y="3381375"/>
            <a:ext cx="190500" cy="133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F0B4DDC0-92B8-4743-A7D8-9F0354A19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3182" y="3914775"/>
            <a:ext cx="190500" cy="133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3E71994E-5DF3-4959-8113-71FD07D27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9463" y="2638425"/>
            <a:ext cx="190500" cy="133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1EC8D901-2740-4C45-8FE0-EEE70E56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9775"/>
            <a:ext cx="190500" cy="133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A8E2748A-D937-436E-AA9B-229540AC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84785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Messages arrive on Ethernet, CAN and LIN.</a:t>
            </a:r>
          </a:p>
        </p:txBody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75B0ED05-779B-4160-B26D-7C660ADC1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819775"/>
            <a:ext cx="190500" cy="133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6FA53E08-5F30-4232-9371-108BEE7FB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91200"/>
            <a:ext cx="184785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TSN switch schedules them against precision time.</a:t>
            </a:r>
          </a:p>
        </p:txBody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CC7AC5F7-984B-4CCC-AC98-BE329BCDC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819775"/>
            <a:ext cx="190500" cy="133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769930E5-7100-492C-B6E1-85010811D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5791200"/>
            <a:ext cx="184785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service router forwards them across the crossbar.</a:t>
            </a:r>
          </a:p>
        </p:txBody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810E81E7-815D-4681-BC0A-738CE32E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819775"/>
            <a:ext cx="190500" cy="133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DF750BCB-B122-4C6F-B165-F2ED0C393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5791200"/>
            <a:ext cx="184785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They become switched power at the smart fuses.</a:t>
            </a:r>
          </a:p>
        </p:txBody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CD4D675C-F4BC-4EC8-A2D1-B66C4EF4A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5819775"/>
            <a:ext cx="190500" cy="133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55B3997F-3B9F-43E5-9A7B-D8143D4D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5791200"/>
            <a:ext cx="184785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lockstep mismatch drives the safe state.</a:t>
            </a:r>
          </a:p>
        </p:txBody>
      </p:sp>
    </p:spTree>
    <p:extLst>
      <p:ext uri="{BB962C8B-B14F-4D97-AF65-F5344CB8AC3E}">
        <p14:creationId xmlns:p14="http://schemas.microsoft.com/office/powerpoint/2010/main" val="56549078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35990FB-86C4-4257-AB7A-CF62FB52E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739D09-1020-4BA6-9957-D57588515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Safety, security, timing and power: one job each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DCF44B-5040-4C6C-99DA-C451AF09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What each block group does and why it is there, with the blocks that carry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0AEF13-47C0-4C41-A222-16EF7C56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A0FD2D-AAF5-44B2-8CA5-44CBB1101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5EA1A6-E5BE-45B3-B6EF-0A84B7949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SKU-9 ZONAL CONTROLLER AND GATEWAY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37C5D1-123A-4FBC-8BDD-0EC5681C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4973EC-C660-403E-93D4-3F8D7C59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04 · INSIDE THE PART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9CCC7A-70C9-4064-BDB8-43EB3746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54355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991F6F-F9BC-4869-8AAE-61456ABC2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71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33C7C6-BD13-4948-B41F-6EF2386BC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554355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F3EFF8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C2F1BE-FDF6-4321-896A-CC9A64FE8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571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072A5D-1064-4441-8B8C-E0CC9CCA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57650"/>
            <a:ext cx="554355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8E2DFE-C6CA-408E-BD33-C2B4C3752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57650"/>
            <a:ext cx="571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B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65BA40-483F-4D80-A989-51991A6BC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57650"/>
            <a:ext cx="554355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1B2531-C5D2-42F0-B476-C1E599DD1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57650"/>
            <a:ext cx="571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FA731A-FDEF-4E42-BC57-E8710FA8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BLOCK GROUP 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0E6C71-2C2A-497C-B48F-1BE0831A3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Safety island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E2459D-0FA0-4253-B6A7-05D8C3E8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90775"/>
            <a:ext cx="508635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Two DGridRiscV cores (RV32IM_Zicsr) run in lockstep with a two-cycle skew, PMP and ECC. A comparator on bus and retire sends any mismatch to the safe state. Why: safety and comfort share one chip.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8FDB49-B3C3-4ED7-817A-9695B2D12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DGridRiscV × 2  ·  Comparator  ·  MPU + bus firewall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A6D366-C527-4402-A1F4-680DAD286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84785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BLOCK GROUP 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B37EA8-74C7-4E44-B2EC-30A4FB75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5740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Security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BB0611-D190-491A-860B-6E3029151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39077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hardware security module with AES-256, ECC-256 and a true RNG. Secure boot starts from an OTP key store with A/B slots; the OTA engine verifies signed images and rolls back.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EE2035-6B85-40E9-9BD4-A47268358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3375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HSM  ·  Secure boot  ·  OTA engine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9F71B5-B0E8-4A41-9FEE-3E01E418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BLOCK GROUP 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1256D5-E700-4300-A29F-C92DDB08B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Real-time network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08F15F4-44B0-4198-84EE-352099B3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TSN switch with an 802.1Qbv time-aware shaper and 802.1AS clock sync, a SOME/IP and DoIP service router, and the gateway ports. Why: brake-by-wire needs bounded latency.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1FC618E-749F-437B-AB75-B4C8C40F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TSN switch  ·  PTP  ·  Service router  ·  ports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7AEF5FF-2ECA-4DA8-9E36-4F0380499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22910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BLOCK GROUP 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474E93-8142-44A6-BDF2-E64F905DF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43865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Zonal power + I/O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43B0EE4-B880-45D0-AF38-884BAF7A6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772025"/>
            <a:ext cx="508635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Sixteen smart fuses with sensing and programmable I²t trip replace the relay box, beside eight high-side drivers, twelve PWM outputs and a 24-channel 12-bit sense ADC. Why: 12 V and 48 V loads need BCD devices.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3B5D01D-B3AB-4C77-8278-8D549B658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92455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Smart fuse × 16  ·  HS × 8  ·  PWM × 12  ·  ADC</a:t>
            </a:r>
          </a:p>
        </p:txBody>
      </p:sp>
    </p:spTree>
    <p:extLst>
      <p:ext uri="{BB962C8B-B14F-4D97-AF65-F5344CB8AC3E}">
        <p14:creationId xmlns:p14="http://schemas.microsoft.com/office/powerpoint/2010/main" val="98521058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F51E4BE-52BA-461D-A503-9F58A0449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B4772-7CA2-4D97-A688-77E9C91A1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Four decisions, and the check that tests each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1BF9D1-17F2-4CAD-895C-90CE1C6E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Each choice, the alternative it rules out, the reason, and the check an evaluator should run.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4FC80B-CDF9-4A60-94F4-CED06DD31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6CC7CA-F8B7-491C-96EE-20115878D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E52AD4-CC82-4F78-B80F-70B7E5512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SKU-9 ZONAL CONTROLLER AND GATEWAY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FE0C09-BF53-4306-8107-82CD594A3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D88E28-719B-440E-889D-73F284B70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05 · DESIGN DECISIONS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677FA8-332A-4F2E-B24C-431CFB78B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112776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EB7DC2-5BF0-45F0-8FC5-5A8D4E829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A39E9E-B1D7-4D4E-82EF-396AFEF37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47975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92AB1F-8273-4F33-B589-BB723E0F0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38550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02DC31-5353-4865-B47B-ECC0F3B4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29125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766276-087B-4636-9618-3CD8E386E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81175"/>
            <a:ext cx="236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DECISION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1DBAE4-F8A4-4346-8D9F-76B82B2AF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81175"/>
            <a:ext cx="16954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INSTEAD OF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C5E7FE-7444-4C99-A01F-4079B6B20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1781175"/>
            <a:ext cx="33147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WHY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2EA7AF-1EC2-4C85-99DB-0F7463CF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781175"/>
            <a:ext cx="30670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WHAT TO VERIFY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DB4EB1-B1D8-4078-846B-E79AC3C80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52650"/>
            <a:ext cx="23050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zonal layer on 130 nm CMOS and BCD at 200 MHz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6D49E9-25CF-4707-9ED8-67C5E5061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152650"/>
            <a:ext cx="16383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Folding the zone into the sub-10 nm central computer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68746A-0247-4A47-9C09-7F1E2587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152650"/>
            <a:ext cx="32575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Harness loads need BCD power devices beside the logic; the zone needs no multi-gigahertz compute.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F9BBB5-FFEF-42B8-8BAC-EB5478C7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152650"/>
            <a:ext cx="30099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Why the node line falls at the zone, and what stays with the central computer.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2285EB-2E10-41F6-BE51-84AC7A114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3225"/>
            <a:ext cx="23050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time-aware shaper and precision time in hardware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B81284-01A6-478F-861A-95463ABE2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943225"/>
            <a:ext cx="16383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Best-effort switching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0C60F6-FE00-45A3-B423-7AEE97F2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943225"/>
            <a:ext cx="32575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Brake-by-wire messages need bounded latency on a link shared with bulk data.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EDA8E0-D27C-4269-BC6A-EEAAF0E75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943225"/>
            <a:ext cx="30099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Whether the shaper holds under 10 µs for brake-by-wire with bulk data on the port.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A4FF6D-CEC7-463C-9D07-43E6AD26C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33800"/>
            <a:ext cx="23050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Solid-state smart fuses with programmable trip and I²t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BE2DB7-9C0F-4A72-932D-A4C3731C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3733800"/>
            <a:ext cx="16383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relay box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82F6A5E-BDAD-4E5A-80A6-755F05F46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733800"/>
            <a:ext cx="32575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Sixteen fuses with sensing switch and protect 12 V and 48 V loads in the harness.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FDB1364-5CED-4E11-855E-96FB45029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733800"/>
            <a:ext cx="30099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How a fuse cuts off in microseconds without avalanche damage from harness inductance.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8D5C4CF-F9E0-468A-A74B-8140D60C2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524375"/>
            <a:ext cx="23050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lockstep island behind an MPU and bus firewall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532B4B8-24F2-4CF9-B73A-B0D3A0973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4524375"/>
            <a:ext cx="16383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Separate chips for safety and comfort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5A5668C-CB74-40A1-8987-18E9573B5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4524375"/>
            <a:ext cx="32575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Safety-critical and comfort functions share one chip, so interference is blocked in hardware.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5C817F3-B3F6-48B0-B2A7-8105A0B3E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524375"/>
            <a:ext cx="30099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Which rules keep lighting commands away from steering registers.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9B44F5F-3A12-4ED0-9CAC-511405282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72100"/>
            <a:ext cx="112776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Each "What to verify" cell is one of the four evaluator questions on slide 9.</a:t>
            </a:r>
          </a:p>
        </p:txBody>
      </p:sp>
    </p:spTree>
    <p:extLst>
      <p:ext uri="{BB962C8B-B14F-4D97-AF65-F5344CB8AC3E}">
        <p14:creationId xmlns:p14="http://schemas.microsoft.com/office/powerpoint/2010/main" val="60286193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FF28B9A0-D1B7-47FD-909A-EC5E7F55A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E59E14-35F1-485B-A316-D6DDD1779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Four steps take a message to a load; one guards 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A2BCDD-DCEA-494B-8D30-E41C8B21F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message path, numbered as on the diagram, with the safe state and the update path beside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F111DE-8A3D-430F-8687-8540CA133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342BFC-E729-4090-AA7D-767855D7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9074AA-3037-4990-B48D-DC8E04E96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SKU-9 ZONAL CONTROLLER AND GATEWAY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F0F56F-0254-43B2-BE44-70BCD9E1F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9A9221-462F-4614-BD81-B18276586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06 · KEY DATA FLOW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1FA3BA-EA52-4641-A6A5-F5D212537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0"/>
            <a:ext cx="1981200" cy="1714500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0722AF-4BAD-4AE1-91E8-746AADB02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0"/>
            <a:ext cx="1981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31053C-B429-4319-B2BF-21707E8B2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2457450"/>
            <a:ext cx="2286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D00961-29B5-4851-B40A-E344F8C1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E5504D-C9A6-4E16-8B7F-AA6EA00D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714500"/>
            <a:ext cx="1981200" cy="1714500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4E5E86-A2BA-47AE-BCF5-654F942E3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714500"/>
            <a:ext cx="1981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E99C2B-C1F9-442E-AC7C-91525AEA2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457450"/>
            <a:ext cx="2286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8B0709-7AFA-4DF6-B63A-5280A8D3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6881F2-E9BC-476D-B28A-6DBC1B73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1714500"/>
            <a:ext cx="1981200" cy="1714500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CE115A-D692-42C7-B76C-9284544C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1714500"/>
            <a:ext cx="1981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F300DE-C4B4-4128-B392-BCA6FD832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457450"/>
            <a:ext cx="2286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061FF7-6B1A-4882-8D6B-4F35EA95A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437E90-C711-492C-A70D-03B4FA987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714500"/>
            <a:ext cx="1981200" cy="1714500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13BC6D-173C-4E9D-B07E-40D03B17B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714500"/>
            <a:ext cx="1981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BBD2C1-F88F-48F3-B771-C1F937F7B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2713BD-267B-44D8-9FB8-8E7C79C8B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1714500"/>
            <a:ext cx="1981200" cy="1714500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CEDEC"/>
          </a:solidFill>
          <a:ln xmlns:a="http://schemas.openxmlformats.org/drawingml/2006/main" w="19050">
            <a:solidFill>
              <a:srgbClr val="B42318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C7D0DE-49B0-4ACC-8F59-0CCC6C70C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1714500"/>
            <a:ext cx="1981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F6005C-E7FA-4B0C-9285-B01DA21C0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E0C4BE-2697-4E92-8DD2-83225A50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57600"/>
            <a:ext cx="5543550" cy="18288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A8F0F88-957E-4326-AB14-7562B5DC9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57600"/>
            <a:ext cx="57150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3CF93D0-7221-4A39-B86C-E5184556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57600"/>
            <a:ext cx="5543550" cy="18288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3EFF8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FCB920A-8D13-4D35-BA1F-BF4E1FA16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57600"/>
            <a:ext cx="57150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FA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81DA49F-E076-4198-9D1A-BD848B7B3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7BB1AFB-557F-42E8-AAAD-13FFCFB4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85950"/>
            <a:ext cx="14097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Arrive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68C0F87-D741-4974-8729-57EBB2292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47900"/>
            <a:ext cx="171450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message arrives at a gateway port: Ethernet, CAN or LIN.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D982B24-991E-482C-9743-623040567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1F0638D-5D10-4242-90A0-EA54838F6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885950"/>
            <a:ext cx="14097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Schedule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2A9A05B-F6B4-453B-A920-C89FD6F0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247900"/>
            <a:ext cx="171450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TSN switch places it in a time-aware window against 802.1AS time.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7DE0CDE-F53F-4692-8F8B-A0E247737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410CF75-2A51-4CBA-9AAE-A6B4341C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1885950"/>
            <a:ext cx="14097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Route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CB2C809-4C7B-4B09-A8AD-DA9552F67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247900"/>
            <a:ext cx="171450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SOME/IP and DoIP service router forwards it across the crossbar.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CD3EF88-5B41-4FEC-8641-865EF1A62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71C5BE2-EB2E-4902-B7BB-C08614EAC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885950"/>
            <a:ext cx="14097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Switch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33BCF24-120A-458D-A46C-94C088B97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247900"/>
            <a:ext cx="171450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It becomes switched power at a smart fuse, high-side driver or PWM output.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A06B080-F4C2-4044-A06C-D0AF44727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B76C7A5-F74A-4B1C-9EF4-563AF44EC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1885950"/>
            <a:ext cx="14097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Guard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C571F9D-3F85-4AFD-A016-76BBFF235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247900"/>
            <a:ext cx="171450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lockstep mismatch at the comparator drives the safe state.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631B707-893F-4AC4-A0B4-80CDD4D80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Every path is guarded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520502E-C0B0-4DD1-90F5-53D1A29C0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comparator checks both cores on bus and retire; a mismatch drives the safe state. The MPU and bus firewall keep comfort traffic out of the safety island.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1F24FE9-6676-49A8-A713-CE471DC1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0540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Step 5  ·  Comparator, freedom from interference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BAFBFD9-CB62-47A4-A217-35F6AF0E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82905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Every update is checked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32B818E-2B63-4715-A467-68A91DAC8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162425"/>
            <a:ext cx="50863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Secure boot starts from a root of trust in an OTP key store. The OTA engine verifies each signed image into the A/B slots and rolls back.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95E2B72C-81F3-4CC5-88F5-79E53DCC4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905375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HSM  ·  Secure boot  ·  OTA engine</a:t>
            </a:r>
          </a:p>
        </p:txBody>
      </p:sp>
    </p:spTree>
    <p:extLst>
      <p:ext uri="{BB962C8B-B14F-4D97-AF65-F5344CB8AC3E}">
        <p14:creationId xmlns:p14="http://schemas.microsoft.com/office/powerpoint/2010/main" val="78710487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D9852C3-EC8F-48B8-AA6A-869B7AF82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B4403E-00E0-436D-A438-CA3112257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Every figure here is a target, not a measurement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EC7162-910C-45F1-9FA9-40BB01E45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Six rows from the product page specification, each labelled a target, with the annex differences.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9FD163-C8CD-48B5-A15B-12246293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5949C7-0169-4D84-B88C-F4C724C8A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924129-7776-4A3C-A83D-4E607BC18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SKU-9 ZONAL CONTROLLER AND GATEWAY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23151D-FBF3-4856-8A7F-8FFBEB364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61DFB5-4E3B-4CDF-84AE-1832D8B1A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07 · ARCHITECTURE TARGETS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B1CCC5-1721-4A2E-938E-DF49F965C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64992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A88F5D-69AD-4955-AD63-4935C0BA5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64992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E267B9-418A-4D31-BE03-8A0D6471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86025"/>
            <a:ext cx="64992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984018-CF5B-4C4E-A340-5410C2F89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14650"/>
            <a:ext cx="64992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C0F15E-DE51-4C84-908D-F4F798EB3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24250"/>
            <a:ext cx="64992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CD7CBE-3EBB-439C-812F-9751565CD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33850"/>
            <a:ext cx="64992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B3DDAA-4DD6-4C9E-9BF2-E41B3110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43450"/>
            <a:ext cx="64992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E68195-7E7A-47A1-A16A-198AD0CB7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1676400"/>
            <a:ext cx="4587875" cy="1524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E0B897-ECF3-4770-9322-87AE93205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1676400"/>
            <a:ext cx="571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49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B2818E-AE37-4A07-9521-3F69F85D5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3333750"/>
            <a:ext cx="4587875" cy="1733550"/>
          </a:xfrm>
          <a:prstGeom xmlns:a="http://schemas.openxmlformats.org/drawingml/2006/main" prst="roundRect">
            <a:avLst>
              <a:gd name="adj" fmla="val 4396"/>
            </a:avLst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018A84-A376-49A3-85DE-BCECF333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3333750"/>
            <a:ext cx="57150" cy="1733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BB0525-6757-4EDD-B51B-28A7CAAA9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5200650"/>
            <a:ext cx="4587875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9346A0-4F92-4521-AABD-E04E4445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5200650"/>
            <a:ext cx="5715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FD6420-4396-42BA-A5B9-97F910496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81175"/>
            <a:ext cx="1219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PARAMETER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242C2F-EB13-4221-84C9-68992F103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1781175"/>
            <a:ext cx="3946525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ARCHITECTURE TARGET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94C424-2FA5-4ECF-8F33-76C62F038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1781175"/>
            <a:ext cx="7048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6047CA1-9958-41E1-8CF4-5BEC5EA87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52650"/>
            <a:ext cx="1162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Process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9A0E55-15B8-4902-AF16-23334955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2152650"/>
            <a:ext cx="3889375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130 nm CMOS and BCD at 200 MHz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C47DC71-D9FD-442C-B1AA-BB6E989B7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215265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0D4DD21-A70B-4149-8FEF-CA66B1BC8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581275"/>
            <a:ext cx="1162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Safety island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8A707E8-D0F6-43C3-89F5-5A6A17E77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2581275"/>
            <a:ext cx="3889375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Dual-core two-cycle lockstep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D136C1F-D6A8-4CEC-BB34-4C42F0E2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2581275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DF40DC5-97A9-465F-BD59-EB791C96D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162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Security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89BDE0E-313D-436C-B8DF-B0035E919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3009900"/>
            <a:ext cx="3889375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Hardware security module, secure boot, over-the-air update bank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C2F03F6-6FE9-49CB-B63E-26C3E8D51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300990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DABA8D1-C046-4601-BB8A-CC32A0A0A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19500"/>
            <a:ext cx="1162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Networking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4AF737C-AD86-47D7-BBD3-352EA38F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3619500"/>
            <a:ext cx="3889375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TSN switch; 2 × 100BASE-T1, 8 × CAN-FD, CAN-XL, 8 × LIN, FlexRay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46783D4-5863-441E-BEB9-2D98CB582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361950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1AD4F8F-F395-4817-B3E7-25B346B27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29100"/>
            <a:ext cx="1162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Power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DB3712B-3BAF-4F34-876A-AAFB3C987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4229100"/>
            <a:ext cx="3889375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16 smart electronic fuses with programmable trip and I²t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F9999A6-C1B5-451D-A0A7-1B4C43C4D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422910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DF966A3-A635-4047-BF14-E1017AFA2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838700"/>
            <a:ext cx="11620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Scope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735F7C1-6F1E-4DE3-80F4-D1E4D083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4838700"/>
            <a:ext cx="3889375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Zonal edge only; central compute is out of scope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441C704-A94A-4F18-8A4A-C25C97F0F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483870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2FB1B3A-3121-428B-AB44-ABF46DBE6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1847850"/>
            <a:ext cx="4130675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Designed toward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F9FB5AC-7074-4B15-A32C-E9319174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2181225"/>
            <a:ext cx="4130675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ISO 26262 ASIL-D; EVITA Full; AUTOSAR Classic 4.4; AEC-Q100 Grade 1. Targets the design is developed toward, not certificates.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FC6319C-0AB8-4A11-88DB-3791FC8F9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3505200"/>
            <a:ext cx="4130675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Differs from the annex sheet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0611056-4535-4D84-8DC2-31B402EEA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3838575"/>
            <a:ext cx="4130675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sheet labels the island "ASIL-D certified" and draws CAN-XL × 2, FlexRay × 2 and a 1000BASE-T1 port. Here: ASIL-D as a target, one CAN-XL, one FlexRay, no 1000BASE-T1.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2AA833A-6D01-4DC1-80FA-B39B4555A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5372100"/>
            <a:ext cx="4130675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Evidence today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A82F845-B8C7-4AE7-93A1-B0E60BA4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5705475"/>
            <a:ext cx="4130675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Pre-silicon. The architecture sheet; no certificate exists for any DeepGrid part.</a:t>
            </a:r>
          </a:p>
        </p:txBody>
      </p:sp>
    </p:spTree>
    <p:extLst>
      <p:ext uri="{BB962C8B-B14F-4D97-AF65-F5344CB8AC3E}">
        <p14:creationId xmlns:p14="http://schemas.microsoft.com/office/powerpoint/2010/main" val="171272187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333055E-7D3A-4493-9C79-F08A4097E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EAE720-0449-494B-88E5-2CFDB718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Four questions decide whether SKU-9 fits your zone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E9E009-04E0-4753-9F6F-AAB9C9080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Put these to DeepGrid before committing bench time. Each tests one part of the architecture.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C2A7A1-723D-4057-B5B1-0290A50C5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DEC812-97E4-4326-95C8-8564E4FD3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73CFE3-89E3-4AE1-A947-8A2176F3A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SKU-9 ZONAL CONTROLLER AND GATEWAY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24FA36-54E7-4A2E-A981-248725B75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62B1E2-0040-4DF9-8098-CCA4ADD3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08 · EVALUATOR QUESTIONS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DCD5AF-B63B-497C-90FB-A5DCA99D8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60960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00BA4D-35CF-4BA7-B611-E0222E9C6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676400"/>
            <a:ext cx="493395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6EE15C-1243-43D8-BB3A-3B14D497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676400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49857A-2315-48AD-AC3F-9F8F6C49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60960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95310E-7912-4E8C-9015-FDA778233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676400"/>
            <a:ext cx="493395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096677-9818-4730-85E3-4B3737918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676400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6DF1AB-9E61-412A-BE02-6AF190D0C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57575"/>
            <a:ext cx="60960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FA7B60-87B6-474F-8274-3A542FFA2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57575"/>
            <a:ext cx="493395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2226E6-FFC4-4BEC-92A2-9B9590FB9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57575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4CF490-0420-460E-A35B-CCF0CB52A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57575"/>
            <a:ext cx="60960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AD93F9-8935-429A-B400-B1E20EAA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457575"/>
            <a:ext cx="493395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056D28-6536-4ABC-A1AC-AE1D22C3B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457575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AED7E2-0B92-4605-80F9-33561531A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1847850"/>
            <a:ext cx="44767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Where the node line falls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CA07DA-6A24-4366-9C93-36AC2BA1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181225"/>
            <a:ext cx="44767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Why does the zonal layer belong on 130 nm while central compute needs a sub-10 nm process?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2EA8F1-FE0D-41F4-BD1F-E7C5D5E9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24175"/>
            <a:ext cx="4476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process choice and the scope 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F71199-FB17-4D39-A2A0-415BF8D9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0"/>
            <a:ext cx="6096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66CFD5-CB01-4753-83EE-CF7D29E4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1847850"/>
            <a:ext cx="44767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Bounded latency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CD8B79-C2A4-4F90-B961-E8340E20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181225"/>
            <a:ext cx="44767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Can the shaper guarantee under 10 µs for brake-by-wire traffic while bulk data shares the port?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79D0EB5-556F-49ED-A6EA-6B3DFA99E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924175"/>
            <a:ext cx="4476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TSN switch and PTP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E62EE9D-7B33-4BD1-A457-F5F674D02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28800"/>
            <a:ext cx="6096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EA59973-3A97-489C-9289-8E9A3987E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629025"/>
            <a:ext cx="44767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Solid-state fusing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6A47D4E-E3F6-4903-A280-90DE7836E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62400"/>
            <a:ext cx="44767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How do the smart fuses cut off in microseconds without avalanche damage from harness inductance?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A7FFF1C-ED54-4EE0-8BC4-3B06B3C25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705350"/>
            <a:ext cx="4476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smart fuses on 130 nm BCD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29DA851-0F55-44B9-9F05-F1F51D0B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09975"/>
            <a:ext cx="6096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3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38AD273-A1F8-4A1B-B93D-A59BCD851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629025"/>
            <a:ext cx="44767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Isolation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6134A0A-C92B-4F28-A595-F49ABE1F4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962400"/>
            <a:ext cx="44767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Which memory-protection and firewall rules keep lighting commands away from steering registers?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FFAE8D3-E114-4E1F-B2CB-75ACF5485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705350"/>
            <a:ext cx="4476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MPU and bus firewall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BFD9C23-CE7C-4968-8A71-7C798A948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09975"/>
            <a:ext cx="6096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179F506-2F30-457C-8412-7922E973A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257800"/>
            <a:ext cx="112776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architecture sheet asks these of itself. Each needs silicon, a test chip or a dated plan to settle.</a:t>
            </a:r>
          </a:p>
        </p:txBody>
      </p:sp>
    </p:spTree>
    <p:extLst>
      <p:ext uri="{BB962C8B-B14F-4D97-AF65-F5344CB8AC3E}">
        <p14:creationId xmlns:p14="http://schemas.microsoft.com/office/powerpoint/2010/main" val="35224031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DFC2909-973D-4A39-9A37-B439DDA23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652446-9ACE-4CD3-9CAE-4A7AA413B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33950" cy="636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05ED4B-3822-4DDF-BF77-A0138DF4A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339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52C822-C95B-42C8-B6F1-11ECB2902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953000"/>
            <a:ext cx="114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FEA55F-BB70-42E0-899E-3C7C67412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876300"/>
            <a:ext cx="63436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2929F8-0505-48BE-8D66-E48402B62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876300"/>
            <a:ext cx="571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BF958D-AF0B-492E-B478-BD0DC278D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905000"/>
            <a:ext cx="63436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AA43C4-1A4B-4E15-ABD1-7134496F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905000"/>
            <a:ext cx="571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B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244E11-68FA-4581-B4E9-FF2A30970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933700"/>
            <a:ext cx="63436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711949-C181-4F37-9D0C-4217BF6D6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933700"/>
            <a:ext cx="571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8C7825-A2A6-4578-AC2F-29D2611C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962400"/>
            <a:ext cx="63436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1FE958-9B02-4E74-B50D-E917C0BA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962400"/>
            <a:ext cx="571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318142-061A-421E-B5EE-ABBED305D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991100"/>
            <a:ext cx="63436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A080E5-7770-4A1B-B053-187C8F3FA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991100"/>
            <a:ext cx="571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FC3FD7-89E9-454A-87A6-A86B10CF5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42862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09 · NEXT STEP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22CE3A-481F-4785-9DD2-047ED44E2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95350"/>
            <a:ext cx="4191000" cy="1314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Test it against your zone’s loads and latency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46F898-ED16-4197-9BFA-3221A946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0"/>
            <a:ext cx="41910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Bring four things to the first call: the zone, its loads and buses, the latency its messages need, and the safety target.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F6FC19-1602-4812-B42F-239616422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0"/>
            <a:ext cx="4191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DISCUSS THIS PART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241D79-9C7A-4D5D-988F-CE016720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91150"/>
            <a:ext cx="4191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group@deepgrid.in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559D63-3778-4E5F-A553-00D0B9905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0"/>
            <a:ext cx="4191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Subject: SKU-9 zonal controller and gateway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0206C9-65D1-4794-8909-BE7785099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571500"/>
            <a:ext cx="63436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WHAT TO TAKE AWAY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3C47A3-97BB-4B31-9F1B-D0CC3C131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00012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Bridges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11259A-3C24-40DD-A640-78CAEE28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000125"/>
            <a:ext cx="44386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Two 100BASE-T1, eight CAN-FD, one CAN-XL, eight LIN and one FlexRay, routed between domains.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BBE855-B2A5-40D8-B8DE-D10D22F6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02882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Schedules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772B56-3301-42C5-89CC-60865F507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028825"/>
            <a:ext cx="44386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TSN switch with 802.1Qbv and 802.1AS in hardware, for bounded-latency brake-by-wire traffic.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90337D-1B3D-42B0-B788-9E4A78B16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5752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Isolates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6DD394-6E26-4573-9843-AE202A40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057525"/>
            <a:ext cx="44386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two-cycle lockstep island, an MPU and bus firewall, and an HSM with secure boot and signed updates.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B187D11-121A-4847-AD77-ECB3D288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08622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Switches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45B9977-03AE-4DDA-AB20-3E5E9EA27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086225"/>
            <a:ext cx="44386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Sixteen smart fuses with programmable I²t trip, eight high-side drivers and twelve PWM outputs.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934B0E-777E-46AD-919D-E3425A102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11492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3877EB0-004B-4D52-B00A-68A9519FC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114925"/>
            <a:ext cx="44386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Pre-silicon. Every figure is an architecture target; ASIL-D is a design target. Central compute is not claimed.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6AD5BEC-CE94-49F2-AC96-3E021CFA9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EF0423A-6C6D-4483-8CF9-E4D17392C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SKU-9 ZONAL CONTROLLER AND GATEWAY  ·  ARCHITECTURE TARGETS, PRE-SILICON  ·  OCTOBER 2026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3CF9B25-885A-46E5-9484-C72147ADF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983994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2026-10-02T16:13:51.0650000Z</dcterms:created>
  <dcterms:modified xsi:type="dcterms:W3CDTF">2026-10-02T16:13:51.0650000Z</dcterms:modified>
</coreProperties>
</file>