
<file path=[Content_Types].xml><?xml version="1.0" encoding="utf-8"?>
<Types xmlns="http://schemas.openxmlformats.org/package/2006/content-types">
  <Default Extension="mp4" ContentType="video/mp4"/>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xmlns:r="http://schemas.openxmlformats.org/officeDocument/2006/relationships" id="256" r:id="rId5"/>
    <p:sldId xmlns:r="http://schemas.openxmlformats.org/officeDocument/2006/relationships" id="257" r:id="rId6"/>
    <p:sldId xmlns:r="http://schemas.openxmlformats.org/officeDocument/2006/relationships" id="258" r:id="rId7"/>
    <p:sldId xmlns:r="http://schemas.openxmlformats.org/officeDocument/2006/relationships" id="259" r:id="rId8"/>
    <p:sldId xmlns:r="http://schemas.openxmlformats.org/officeDocument/2006/relationships" id="260" r:id="rId9"/>
    <p:sldId xmlns:r="http://schemas.openxmlformats.org/officeDocument/2006/relationships" id="261" r:id="rId10"/>
    <p:sldId xmlns:r="http://schemas.openxmlformats.org/officeDocument/2006/relationships" id="262" r:id="rId11"/>
    <p:sldId xmlns:r="http://schemas.openxmlformats.org/officeDocument/2006/relationships" id="263" r:id="rId12"/>
    <p:sldId xmlns:r="http://schemas.openxmlformats.org/officeDocument/2006/relationships" id="264" r:id="rId13"/>
    <p:sldId xmlns:r="http://schemas.openxmlformats.org/officeDocument/2006/relationships" id="265" r:id="rId14"/>
    <p:sldId xmlns:r="http://schemas.openxmlformats.org/officeDocument/2006/relationships" id="266" r:id="rId15"/>
    <p:sldId xmlns:r="http://schemas.openxmlformats.org/officeDocument/2006/relationships" id="267" r:id="rId16"/>
    <p:sldId xmlns:r="http://schemas.openxmlformats.org/officeDocument/2006/relationships" id="268" r:id="rId17"/>
    <p:sldId xmlns:r="http://schemas.openxmlformats.org/officeDocument/2006/relationships" id="269" r:id="rId18"/>
    <p:sldId xmlns:r="http://schemas.openxmlformats.org/officeDocument/2006/relationships" id="270" r:id="rId19"/>
    <p:sldId xmlns:r="http://schemas.openxmlformats.org/officeDocument/2006/relationships" id="271" r:id="rId20"/>
    <p:sldId xmlns:r="http://schemas.openxmlformats.org/officeDocument/2006/relationships" id="272" r:id="rId21"/>
    <p:sldId xmlns:r="http://schemas.openxmlformats.org/officeDocument/2006/relationships" id="273" r:id="rId22"/>
    <p:sldId xmlns:r="http://schemas.openxmlformats.org/officeDocument/2006/relationships" id="274" r:id="rId23"/>
    <p:sldId xmlns:r="http://schemas.openxmlformats.org/officeDocument/2006/relationships" id="275" r:id="rId24"/>
    <p:sldId xmlns:r="http://schemas.openxmlformats.org/officeDocument/2006/relationships" id="276" r:id="rId25"/>
    <p:sldId xmlns:r="http://schemas.openxmlformats.org/officeDocument/2006/relationships" id="277" r:id="rId26"/>
    <p:sldId xmlns:r="http://schemas.openxmlformats.org/officeDocument/2006/relationships" id="278" r:id="rId27"/>
    <p:sldId xmlns:r="http://schemas.openxmlformats.org/officeDocument/2006/relationships" id="279" r:id="rId28"/>
    <p:sldId xmlns:r="http://schemas.openxmlformats.org/officeDocument/2006/relationships" id="355" r:id="rIdNew201"/>
    <p:sldId xmlns:r="http://schemas.openxmlformats.org/officeDocument/2006/relationships" id="280" r:id="rId29"/>
    <p:sldId xmlns:r="http://schemas.openxmlformats.org/officeDocument/2006/relationships" id="281" r:id="rId30"/>
    <p:sldId xmlns:r="http://schemas.openxmlformats.org/officeDocument/2006/relationships" id="282" r:id="rId31"/>
    <p:sldId xmlns:r="http://schemas.openxmlformats.org/officeDocument/2006/relationships" id="283" r:id="rId32"/>
    <p:sldId xmlns:r="http://schemas.openxmlformats.org/officeDocument/2006/relationships" id="358" r:id="rIdNew204"/>
    <p:sldId xmlns:r="http://schemas.openxmlformats.org/officeDocument/2006/relationships" id="284" r:id="rId33"/>
    <p:sldId xmlns:r="http://schemas.openxmlformats.org/officeDocument/2006/relationships" id="285" r:id="rId34"/>
    <p:sldId xmlns:r="http://schemas.openxmlformats.org/officeDocument/2006/relationships" id="286" r:id="rId35"/>
    <p:sldId xmlns:r="http://schemas.openxmlformats.org/officeDocument/2006/relationships" id="287" r:id="rId36"/>
    <p:sldId xmlns:r="http://schemas.openxmlformats.org/officeDocument/2006/relationships" id="288" r:id="rId37"/>
    <p:sldId xmlns:r="http://schemas.openxmlformats.org/officeDocument/2006/relationships" id="289" r:id="rId38"/>
    <p:sldId xmlns:r="http://schemas.openxmlformats.org/officeDocument/2006/relationships" id="356" r:id="rIdNew202"/>
    <p:sldId xmlns:r="http://schemas.openxmlformats.org/officeDocument/2006/relationships" id="290" r:id="rId39"/>
    <p:sldId xmlns:r="http://schemas.openxmlformats.org/officeDocument/2006/relationships" id="291" r:id="rId40"/>
    <p:sldId xmlns:r="http://schemas.openxmlformats.org/officeDocument/2006/relationships" id="357" r:id="rIdNew203"/>
    <p:sldId xmlns:r="http://schemas.openxmlformats.org/officeDocument/2006/relationships" id="292" r:id="rId41"/>
    <p:sldId xmlns:r="http://schemas.openxmlformats.org/officeDocument/2006/relationships" id="293" r:id="rId42"/>
    <p:sldId xmlns:r="http://schemas.openxmlformats.org/officeDocument/2006/relationships" id="294" r:id="rId43"/>
    <p:sldId xmlns:r="http://schemas.openxmlformats.org/officeDocument/2006/relationships" id="295" r:id="rId44"/>
    <p:sldId xmlns:r="http://schemas.openxmlformats.org/officeDocument/2006/relationships" id="296" r:id="rId45"/>
    <p:sldId xmlns:r="http://schemas.openxmlformats.org/officeDocument/2006/relationships" id="297" r:id="rId46"/>
    <p:sldId xmlns:r="http://schemas.openxmlformats.org/officeDocument/2006/relationships" id="298" r:id="rId47"/>
    <p:sldId xmlns:r="http://schemas.openxmlformats.org/officeDocument/2006/relationships" id="299" r:id="rId48"/>
    <p:sldId xmlns:r="http://schemas.openxmlformats.org/officeDocument/2006/relationships" id="300" r:id="rId49"/>
    <p:sldId xmlns:r="http://schemas.openxmlformats.org/officeDocument/2006/relationships" id="301" r:id="rId50"/>
    <p:sldId xmlns:r="http://schemas.openxmlformats.org/officeDocument/2006/relationships" id="302" r:id="rId51"/>
    <p:sldId xmlns:r="http://schemas.openxmlformats.org/officeDocument/2006/relationships" id="303" r:id="rId52"/>
    <p:sldId xmlns:r="http://schemas.openxmlformats.org/officeDocument/2006/relationships" id="304" r:id="rId53"/>
    <p:sldId xmlns:r="http://schemas.openxmlformats.org/officeDocument/2006/relationships" id="305" r:id="rId54"/>
    <p:sldId xmlns:r="http://schemas.openxmlformats.org/officeDocument/2006/relationships" id="306" r:id="rId55"/>
    <p:sldId xmlns:r="http://schemas.openxmlformats.org/officeDocument/2006/relationships" id="307" r:id="rId56"/>
    <p:sldId xmlns:r="http://schemas.openxmlformats.org/officeDocument/2006/relationships" id="308" r:id="rId57"/>
    <p:sldId xmlns:r="http://schemas.openxmlformats.org/officeDocument/2006/relationships" id="309" r:id="rId58"/>
    <p:sldId xmlns:r="http://schemas.openxmlformats.org/officeDocument/2006/relationships" id="310" r:id="rId59"/>
    <p:sldId xmlns:r="http://schemas.openxmlformats.org/officeDocument/2006/relationships" id="311" r:id="rId60"/>
    <p:sldId xmlns:r="http://schemas.openxmlformats.org/officeDocument/2006/relationships" id="312" r:id="rId61"/>
    <p:sldId xmlns:r="http://schemas.openxmlformats.org/officeDocument/2006/relationships" id="313" r:id="rId62"/>
    <p:sldId xmlns:r="http://schemas.openxmlformats.org/officeDocument/2006/relationships" id="314" r:id="rId63"/>
    <p:sldId xmlns:r="http://schemas.openxmlformats.org/officeDocument/2006/relationships" id="315" r:id="rId64"/>
    <p:sldId xmlns:r="http://schemas.openxmlformats.org/officeDocument/2006/relationships" id="316" r:id="rId65"/>
    <p:sldId xmlns:r="http://schemas.openxmlformats.org/officeDocument/2006/relationships" id="317" r:id="rId66"/>
    <p:sldId xmlns:r="http://schemas.openxmlformats.org/officeDocument/2006/relationships" id="318" r:id="rId67"/>
    <p:sldId xmlns:r="http://schemas.openxmlformats.org/officeDocument/2006/relationships" id="319" r:id="rId68"/>
    <p:sldId xmlns:r="http://schemas.openxmlformats.org/officeDocument/2006/relationships" id="320" r:id="rId69"/>
    <p:sldId xmlns:r="http://schemas.openxmlformats.org/officeDocument/2006/relationships" id="321" r:id="rId70"/>
    <p:sldId xmlns:r="http://schemas.openxmlformats.org/officeDocument/2006/relationships" id="322" r:id="rId71"/>
    <p:sldId xmlns:r="http://schemas.openxmlformats.org/officeDocument/2006/relationships" id="323" r:id="rId72"/>
    <p:sldId xmlns:r="http://schemas.openxmlformats.org/officeDocument/2006/relationships" id="324" r:id="rId73"/>
    <p:sldId xmlns:r="http://schemas.openxmlformats.org/officeDocument/2006/relationships" id="325" r:id="rId74"/>
    <p:sldId xmlns:r="http://schemas.openxmlformats.org/officeDocument/2006/relationships" id="326" r:id="rId75"/>
    <p:sldId xmlns:r="http://schemas.openxmlformats.org/officeDocument/2006/relationships" id="327" r:id="rId76"/>
    <p:sldId xmlns:r="http://schemas.openxmlformats.org/officeDocument/2006/relationships" id="328" r:id="rId77"/>
    <p:sldId xmlns:r="http://schemas.openxmlformats.org/officeDocument/2006/relationships" id="329" r:id="rId78"/>
    <p:sldId xmlns:r="http://schemas.openxmlformats.org/officeDocument/2006/relationships" id="330" r:id="rId79"/>
    <p:sldId xmlns:r="http://schemas.openxmlformats.org/officeDocument/2006/relationships" id="331" r:id="rId80"/>
    <p:sldId xmlns:r="http://schemas.openxmlformats.org/officeDocument/2006/relationships" id="332" r:id="rId81"/>
    <p:sldId xmlns:r="http://schemas.openxmlformats.org/officeDocument/2006/relationships" id="333" r:id="rId82"/>
    <p:sldId xmlns:r="http://schemas.openxmlformats.org/officeDocument/2006/relationships" id="334" r:id="rId83"/>
    <p:sldId xmlns:r="http://schemas.openxmlformats.org/officeDocument/2006/relationships" id="335" r:id="rId84"/>
    <p:sldId xmlns:r="http://schemas.openxmlformats.org/officeDocument/2006/relationships" id="336" r:id="rId85"/>
    <p:sldId xmlns:r="http://schemas.openxmlformats.org/officeDocument/2006/relationships" id="337" r:id="rId86"/>
    <p:sldId xmlns:r="http://schemas.openxmlformats.org/officeDocument/2006/relationships" id="338" r:id="rId87"/>
    <p:sldId xmlns:r="http://schemas.openxmlformats.org/officeDocument/2006/relationships" id="339" r:id="rId88"/>
    <p:sldId xmlns:r="http://schemas.openxmlformats.org/officeDocument/2006/relationships" id="340" r:id="rId89"/>
    <p:sldId xmlns:r="http://schemas.openxmlformats.org/officeDocument/2006/relationships" id="341" r:id="rId90"/>
    <p:sldId xmlns:r="http://schemas.openxmlformats.org/officeDocument/2006/relationships" id="342" r:id="rId91"/>
    <p:sldId xmlns:r="http://schemas.openxmlformats.org/officeDocument/2006/relationships" id="343" r:id="rId92"/>
    <p:sldId xmlns:r="http://schemas.openxmlformats.org/officeDocument/2006/relationships" id="344" r:id="rId93"/>
    <p:sldId xmlns:r="http://schemas.openxmlformats.org/officeDocument/2006/relationships" id="345" r:id="rId94"/>
    <p:sldId xmlns:r="http://schemas.openxmlformats.org/officeDocument/2006/relationships" id="346" r:id="rId95"/>
    <p:sldId xmlns:r="http://schemas.openxmlformats.org/officeDocument/2006/relationships" id="347" r:id="rId96"/>
    <p:sldId xmlns:r="http://schemas.openxmlformats.org/officeDocument/2006/relationships" id="348" r:id="rId97"/>
    <p:sldId xmlns:r="http://schemas.openxmlformats.org/officeDocument/2006/relationships" id="349" r:id="rId98"/>
    <p:sldId xmlns:r="http://schemas.openxmlformats.org/officeDocument/2006/relationships" id="350" r:id="rId99"/>
    <p:sldId xmlns:r="http://schemas.openxmlformats.org/officeDocument/2006/relationships" id="351" r:id="rId100"/>
    <p:sldId xmlns:r="http://schemas.openxmlformats.org/officeDocument/2006/relationships" id="352" r:id="rId101"/>
    <p:sldId xmlns:r="http://schemas.openxmlformats.org/officeDocument/2006/relationships" id="353" r:id="rId102"/>
    <p:sldId xmlns:r="http://schemas.openxmlformats.org/officeDocument/2006/relationships" id="359" r:id="rIdNew205"/>
    <p:sldId xmlns:r="http://schemas.openxmlformats.org/officeDocument/2006/relationships" id="354" r:id="rId10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slide" Target="slides/slide93.xml"/><Relationship Id="rId96" Type="http://schemas.openxmlformats.org/officeDocument/2006/relationships/slide" Target="slides/slide92.xml"/><Relationship Id="rId11" Type="http://schemas.openxmlformats.org/officeDocument/2006/relationships/slide" Target="slides/slide7.xml"/><Relationship Id="rId99" Type="http://schemas.openxmlformats.org/officeDocument/2006/relationships/slide" Target="slides/slide95.xml"/><Relationship Id="rId10" Type="http://schemas.openxmlformats.org/officeDocument/2006/relationships/slide" Target="slides/slide6.xml"/><Relationship Id="rId98" Type="http://schemas.openxmlformats.org/officeDocument/2006/relationships/slide" Target="slides/slide94.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58" Type="http://schemas.openxmlformats.org/officeDocument/2006/relationships/slide" Target="slides/slide54.xml"/><Relationship Id="rIdNew201" Type="http://schemas.openxmlformats.org/officeDocument/2006/relationships/slide" Target="slides/slide201.xml"/><Relationship Id="rIdNew202" Type="http://schemas.openxmlformats.org/officeDocument/2006/relationships/slide" Target="slides/slide202.xml"/><Relationship Id="rIdNew203" Type="http://schemas.openxmlformats.org/officeDocument/2006/relationships/slide" Target="slides/slide203.xml"/><Relationship Id="rIdNew204" Type="http://schemas.openxmlformats.org/officeDocument/2006/relationships/slide" Target="slides/slide204.xml"/><Relationship Id="rIdNew205" Type="http://schemas.openxmlformats.org/officeDocument/2006/relationships/slide" Target="slides/slide2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 name="Google Shape;13;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SKU explainer. Storyboard: storyboard-sku-explainer.md. Figures: Revenue Build rows 44-58 and 61-75; pools from Demand &amp; TAM section B.</a:t>
            </a:r>
            <a:endParaRPr/>
          </a:p>
        </p:txBody>
      </p:sp>
      <p:sp>
        <p:nvSpPr>
          <p:cNvPr id="14" name="Google Shape;14;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 name="Google Shape;47;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Reading key. The four-slide unit is the deck grammar.</a:t>
            </a:r>
            <a:endParaRPr/>
          </a:p>
        </p:txBody>
      </p:sp>
      <p:sp>
        <p:nvSpPr>
          <p:cNvPr id="48" name="Google Shape;48;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4" name="Google Shape;114;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Mandate framing per the demand schedule.</a:t>
            </a:r>
            <a:endParaRPr/>
          </a:p>
        </p:txBody>
      </p:sp>
      <p:sp>
        <p:nvSpPr>
          <p:cNvPr id="115" name="Google Shape;115;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4" name="Google Shape;164;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Tapeout economics from the unit-economics schedule.</a:t>
            </a:r>
            <a:endParaRPr/>
          </a:p>
        </p:txBody>
      </p:sp>
      <p:sp>
        <p:nvSpPr>
          <p:cNvPr id="165" name="Google Shape;165;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SoC2 specification. Headroom is what permits the SKU fan-out; every configuration below eleven channels is a firmware and front-end change, not a new die.</a:t>
            </a:r>
            <a:endParaRPr/>
          </a:p>
        </p:txBody>
      </p:sp>
      <p:sp>
        <p:nvSpPr>
          <p:cNvPr id="213" name="Google Shape;213;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8" name="Google Shape;258;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All fifteen SKUs; totals reconcile to ₹1,128.45 Cr.</a:t>
            </a:r>
            <a:endParaRPr/>
          </a:p>
        </p:txBody>
      </p:sp>
      <p:sp>
        <p:nvSpPr>
          <p:cNvPr id="259" name="Google Shape;259;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1" name="Google Shape;391;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Road autonomy: AD0 Smart Mirror (mandate retrofit), AD1 Indoor L4 kit, Smart Truck (AD2 kit).</a:t>
            </a:r>
            <a:endParaRPr/>
          </a:p>
        </p:txBody>
      </p:sp>
      <p:sp>
        <p:nvSpPr>
          <p:cNvPr id="392" name="Google Shape;392;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6" name="Google Shape;406;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AD0 Smart Mirror (mandate retrofit) — what it is. Price ₹50,000, segment Systems, domain Outdoor, first revenue FY2027.</a:t>
            </a:r>
            <a:endParaRPr/>
          </a:p>
        </p:txBody>
      </p:sp>
      <p:sp>
        <p:nvSpPr>
          <p:cNvPr id="407" name="Google Shape;407;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2" name="Google Shape;452;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AD0 Smart Mirror (mandate retrofit) — signal chain: Four cameras cover the vehicle's blind quarters -&gt; SoC2 stitches the views into one 360° surround image -&gt; Proximity and motion logic flags anything entering the danger zone -&gt; Driver sees the stitched view and hears a directional alert. Depends on: Distribution reach and price holding at ₹50k. It runs on current-generation hardware, so it is not gated on the ASIC.</a:t>
            </a:r>
            <a:endParaRPr/>
          </a:p>
        </p:txBody>
      </p:sp>
      <p:sp>
        <p:nvSpPr>
          <p:cNvPr id="453" name="Google Shape;453;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7" name="Google Shape;497;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AD0 Smart Mirror (mandate retrofit) — buyer: Vehicle owners and small fleets, bought as an accessory rather than specified into a vehicle programme. Channel: Aftermarket accessory retail and fitment shops, plus OEM accessory catalogues. Trigger: No mandate applies. Buyers pay for visibility and parking safety — which is why it already sells. Pool: Existing 360 surround-view market $3.1B (already selling) (0.93%). Source: Towards Automotive: $3.09B 2025, 10.7% CAGR.</a:t>
            </a:r>
            <a:endParaRPr/>
          </a:p>
        </p:txBody>
      </p:sp>
      <p:sp>
        <p:nvSpPr>
          <p:cNvPr id="498" name="Google Shape;498;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3" name="Google Shape;523;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AD0 Smart Mirror (mandate retrofit) — units 10 / 2200 / 8000 / 18000 / 34000 / 54000, revenue 0.05 / 11 / 40 / 90 / 170 / 270 ₹Cr. FY2032 ₹270 Cr = 23.93% at 89%. Role: The volume ramp of the portfolio: highest unit count of any SKU and the lowest fitment complexity, so it scales channel reach that the harder products later inherit.</a:t>
            </a:r>
            <a:endParaRPr/>
          </a:p>
        </p:txBody>
      </p:sp>
      <p:sp>
        <p:nvSpPr>
          <p:cNvPr id="524" name="Google Shape;524;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4" name="Google Shape;594;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AD1 Indoor L4 kit — what it is. Price ₹1.00 L, segment Systems, domain Indoor, first revenue FY2028.</a:t>
            </a:r>
            <a:endParaRPr/>
          </a:p>
        </p:txBody>
      </p:sp>
      <p:sp>
        <p:nvSpPr>
          <p:cNvPr id="595" name="Google Shape;595;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0" name="Google Shape;640;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AD1 Indoor L4 kit — signal chain: Cameras and depth sensing read the aisle, load and people -&gt; SoC2 localises the vehicle against a site map it holds onboard -&gt; Planner picks a path and a speed for the geofenced route -&gt; Drive-by-wire interface issues steer, throttle and brake. Depends on: Site mapping and commissioning throughput, which is services capacity rather than product.</a:t>
            </a:r>
            <a:endParaRPr/>
          </a:p>
        </p:txBody>
      </p:sp>
      <p:sp>
        <p:nvSpPr>
          <p:cNvPr id="641" name="Google Shape;641;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85" name="Google Shape;685;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AD1 Indoor L4 kit — buyer: Warehouse and industrial operators automating repetitive internal movement. Channel: Direct to site operators and through material-handling integrators. Trigger: Inside a private site no homologation applies, so deployment is a commercial decision. Pool: Warehouse/industrial autonomy; part of $4.8B edge-AI (—). Source: Dataintelo/GMI automotive edge-AI 2025.</a:t>
            </a:r>
            <a:endParaRPr/>
          </a:p>
        </p:txBody>
      </p:sp>
      <p:sp>
        <p:nvSpPr>
          <p:cNvPr id="686" name="Google Shape;686;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11" name="Google Shape;711;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AD1 Indoor L4 kit — units 0 / 20 / 400 / 1000 / 2200 / 4200, revenue 0 / 0.2 / 4 / 10 / 22 / 42 ₹Cr. FY2032 ₹42.0 Cr = 3.72% at 89%. Role: Where level-4 behaviour ships years before it is legal on a public road, on exactly the same silicon — the technical proof point for the road roadmap.</a:t>
            </a:r>
            <a:endParaRPr/>
          </a:p>
        </p:txBody>
      </p:sp>
      <p:sp>
        <p:nvSpPr>
          <p:cNvPr id="712" name="Google Shape;712;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82" name="Google Shape;782;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AD1 Indoor L4 kit — demonstrator AMR Forklift · Dark-Store Sim. Author the site: Waypoints snap to aisles; inbound put-away, pick run and a peak-hour floor ship as presets. Populate the hazards: Workers, hi-vis staff, peer AMRs, trolleys, spills and pallets are placed on the map and the vehicle must resolve them. Graded response: Honk, voice, both or silent — with configurable on-time and gap, because an indoor alert policy is a site decision. Recovery is explicit: Auto-reroute after a set stuck-time, which is the operational question every warehouse buyer asks first.</a:t>
            </a:r>
            <a:endParaRPr/>
          </a:p>
        </p:txBody>
      </p:sp>
      <p:sp>
        <p:nvSpPr>
          <p:cNvPr id="783" name="Google Shape;783;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p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16" name="Google Shape;816;p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[Sources]</a:t>
            </a:r>
            <a:endParaRPr/>
          </a:p>
          <a:p>
            <a:pPr indent="0" lvl="0" marL="0" rtl="0" algn="l">
              <a:spcBef>
                <a:spcPts val="0"/>
              </a:spcBef>
              <a:spcAft>
                <a:spcPts val="0"/>
              </a:spcAft>
              <a:buNone/>
            </a:pPr>
            <a:r>
              <a:rPr lang="en-US"/>
              <a:t>Original simulator recording: C:/Users/sheke/Downloads/DeepGrid-Sim-Clips/forklift.mp4</a:t>
            </a:r>
            <a:endParaRPr/>
          </a:p>
          <a:p>
            <a:pPr indent="0" lvl="0" marL="0" rtl="0" algn="l">
              <a:spcBef>
                <a:spcPts val="0"/>
              </a:spcBef>
              <a:spcAft>
                <a:spcPts val="0"/>
              </a:spcAft>
              <a:buNone/>
            </a:pPr>
            <a:r>
              <a:rPr lang="en-US"/>
              <a:t>Private Drive video: https://drive.google.com/file/d/1TEI3mDm8JoUZfyT-_YICbumwHoBhIb4p/view?usp=drivesdk</a:t>
            </a:r>
            <a:endParaRPr/>
          </a:p>
          <a:p>
            <a:pPr indent="0" lvl="0" marL="0" rtl="0" algn="l">
              <a:spcBef>
                <a:spcPts val="0"/>
              </a:spcBef>
              <a:spcAft>
                <a:spcPts val="0"/>
              </a:spcAft>
              <a:buNone/>
            </a:pPr>
            <a:r>
              <a:rPr lang="en-US"/>
              <a:t>Simulation, not field validation. Video audio muted to prevent non-Holt or duplicate narration; custom Holt voiceover belongs in Google Vids.</a:t>
            </a:r>
            <a:endParaRPr/>
          </a:p>
          <a:p>
            <a:pPr indent="0" lvl="0" marL="0" rtl="0" algn="l">
              <a:spcBef>
                <a:spcPts val="0"/>
              </a:spcBef>
              <a:spcAft>
                <a:spcPts val="0"/>
              </a:spcAft>
              <a:buNone/>
            </a:pPr>
            <a:r>
              <a:rPr lang="en-US"/>
              <a:t>[/Sources]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AD1 Indoor L4 kit — embedded clip of AMR Forklift · Dark-Store Sim. The route: Waypoints snap to aisles; the vehicle drives them, not an animation path. The safety ring: A geofenced zone travels with the truck and gates its speed. The hazards: Workers, peer AMRs, trolleys and spills must all be resolved, not dodged by luck. The peak floor: The third scenario decides whether a site can actually run this.</a:t>
            </a:r>
            <a:endParaRPr/>
          </a:p>
        </p:txBody>
      </p:sp>
      <p:sp>
        <p:nvSpPr>
          <p:cNvPr id="817" name="Google Shape;817;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p1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48" name="Google Shape;848;p1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Smart Truck (AD2 kit) — what it is. Price ₹2.50 L, segment Systems, domain Outdoor, first revenue FY2027.</a:t>
            </a:r>
            <a:endParaRPr/>
          </a:p>
        </p:txBody>
      </p:sp>
      <p:sp>
        <p:nvSpPr>
          <p:cNvPr id="849" name="Google Shape;849;p1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p1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4" name="Google Shape;894;p1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Smart Truck (AD2 kit) — signal chain: Camera and radar watch the forward path and the blind quarters -&gt; SoC2 fuses both into one object list with range and closing speed -&gt; Collision, lane and blind-spot logic decide whether to warn -&gt; Driver is warned, and the brake interface is signalled where fitted. Depends on: Certification through ARAI or ICAT, and installation capacity at 18,000 fitments a year.</a:t>
            </a:r>
            <a:endParaRPr/>
          </a:p>
        </p:txBody>
      </p:sp>
      <p:sp>
        <p:nvSpPr>
          <p:cNvPr id="895" name="Google Shape;895;p1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p2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39" name="Google Shape;939;p2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Smart Truck (AD2 kit) — buyer: Fleet operators and truck OEMs — the decision is compliance-led, not discretionary. Channel: Fleet direct and retrofit installers, with OEM line-fit as the longer route. Trigger: Regulatory. Driver-drowsiness, blind-spot and lane-departure obligations on N2/N3 vehicles. Pool: MANDATORY: 0.5M new N2/N3 trucks/yr + 0.5M retrofit (1.80%). Source: MoRTH GSR 184(E) ADAS mandate on N2/N3.</a:t>
            </a:r>
            <a:endParaRPr/>
          </a:p>
        </p:txBody>
      </p:sp>
      <p:sp>
        <p:nvSpPr>
          <p:cNvPr id="940" name="Google Shape;940;p2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p2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65" name="Google Shape;965;p2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Smart Truck (AD2 kit) — units 3 / 80 / 1400 / 4000 / 9000 / 18000, revenue 0.07 / 2 / 35 / 100 / 225 / 450 ₹Cr. FY2032 ₹450 Cr = 39.88% at 89%. Role: The largest SKU in the plan at ₹450 Cr and the reason the portfolio has a demand floor rather than a demand forecast.</a:t>
            </a:r>
            <a:endParaRPr/>
          </a:p>
        </p:txBody>
      </p:sp>
      <p:sp>
        <p:nvSpPr>
          <p:cNvPr id="966" name="Google Shape;966;p2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p2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36" name="Google Shape;1036;p2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Smart Truck (AD2 kit) — demonstrator D-DRIVE · ADAS Sim v2. Three road profiles: Market street, single-carriageway highway and a stress-test scenario run against the same perception stack. Real plant model: 550 kg mass, 2.10 m wheelbase, μ 0.75 tyre friction — steering angle and lateral acceleration are solved, not scripted. Perception, not replay: Targets enter and leave the corridor from the sensor model; the planner view redraws from the fused object list. Why it matters: It shows the decision layer a buyer is actually purchasing, before any truck is fitted.</a:t>
            </a:r>
            <a:endParaRPr/>
          </a:p>
        </p:txBody>
      </p:sp>
      <p:sp>
        <p:nvSpPr>
          <p:cNvPr id="1037" name="Google Shape;1037;p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p2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70" name="Google Shape;1070;p2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[Sources]</a:t>
            </a:r>
            <a:endParaRPr/>
          </a:p>
          <a:p>
            <a:pPr indent="0" lvl="0" marL="0" rtl="0" algn="l">
              <a:spcBef>
                <a:spcPts val="0"/>
              </a:spcBef>
              <a:spcAft>
                <a:spcPts val="0"/>
              </a:spcAft>
              <a:buNone/>
            </a:pPr>
            <a:r>
              <a:rPr lang="en-US"/>
              <a:t>Original simulator recording: C:/Users/sheke/Downloads/DeepGrid-Sim-Clips/ddrive.mp4</a:t>
            </a:r>
            <a:endParaRPr/>
          </a:p>
          <a:p>
            <a:pPr indent="0" lvl="0" marL="0" rtl="0" algn="l">
              <a:spcBef>
                <a:spcPts val="0"/>
              </a:spcBef>
              <a:spcAft>
                <a:spcPts val="0"/>
              </a:spcAft>
              <a:buNone/>
            </a:pPr>
            <a:r>
              <a:rPr lang="en-US"/>
              <a:t>Private Drive video: https://drive.google.com/file/d/1uuQq6qOYzvAVWjskI5XPwN-uU-6xz09a/view?usp=drivesdk</a:t>
            </a:r>
            <a:endParaRPr/>
          </a:p>
          <a:p>
            <a:pPr indent="0" lvl="0" marL="0" rtl="0" algn="l">
              <a:spcBef>
                <a:spcPts val="0"/>
              </a:spcBef>
              <a:spcAft>
                <a:spcPts val="0"/>
              </a:spcAft>
              <a:buNone/>
            </a:pPr>
            <a:r>
              <a:rPr lang="en-US"/>
              <a:t>Simulation, not field validation. Video audio muted to prevent non-Holt or duplicate narration; custom Holt voiceover belongs in Google Vids.</a:t>
            </a:r>
            <a:endParaRPr/>
          </a:p>
          <a:p>
            <a:pPr indent="0" lvl="0" marL="0" rtl="0" algn="l">
              <a:spcBef>
                <a:spcPts val="0"/>
              </a:spcBef>
              <a:spcAft>
                <a:spcPts val="0"/>
              </a:spcAft>
              <a:buNone/>
            </a:pPr>
            <a:r>
              <a:rPr lang="en-US"/>
              <a:t>[/Sources]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Smart Truck (AD2 kit) — embedded clip of D-DRIVE · ADAS Sim v2. The planner view: The BEV panel redraws from the fused object list, not from a script. The perception rail: Named classes with live range — motorbike and auto-rickshaw, metres out. The plant readout: 550 kg, 2.10 m wheelbase, μ 0.75. Steering and lateral g are solved. The scenario switch: Same stack, three road profiles. Nothing is reloaded between them.</a:t>
            </a:r>
            <a:endParaRPr/>
          </a:p>
        </p:txBody>
      </p:sp>
      <p:sp>
        <p:nvSpPr>
          <p:cNvPr id="1071" name="Google Shape;1071;p2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p2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02" name="Google Shape;1102;p2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 product story starts with the compute box, not the mirrors. The proposed configuration has eleven inputs: seven colour cameras, two thermal cameras and two radars. The colour cameras cover the left and right road views, both truck sides, a forward dashcam, the driver and the rear. Two thermal cameras add another sensing modality. Front and rear radar contribute range and velocity. These inputs converge on the in-cab processor for fused perception. For an investor, the distinction matters: the proposed semiconductor and software platform is the reusable product; the sensor installation is one application of it. The illustrated configuration is not, by itself, evidence that the entire suite has been validated together.</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Speciale product section 02a, lines 427–527. Investor implication: reusable compute platform versus installation-specific sensor integration.</a:t>
            </a:r>
            <a:endParaRPr/>
          </a:p>
          <a:p>
            <a:pPr indent="0" lvl="0" marL="0" rtl="0" algn="l">
              <a:spcBef>
                <a:spcPts val="0"/>
              </a:spcBef>
              <a:spcAft>
                <a:spcPts val="0"/>
              </a:spcAft>
              <a:buNone/>
            </a:pPr>
            <a:r>
              <a:rPr lang="en-US" sz="1200"/>
              <a:t>User-supplied Deepgrid_Speciale_Deck (1).html and Deepgrid_DataMovement.html. Illustrative architecture, not independently measured silicon evidence.</a:t>
            </a:r>
            <a:endParaRPr/>
          </a:p>
          <a:p>
            <a:pPr indent="0" lvl="0" marL="0" rtl="0" algn="l">
              <a:spcBef>
                <a:spcPts val="0"/>
              </a:spcBef>
              <a:spcAft>
                <a:spcPts val="0"/>
              </a:spcAft>
              <a:buNone/>
            </a:pPr>
            <a:r>
              <a:rPr lang="en-US" sz="1200"/>
              <a:t>[/Sources]</a:t>
            </a:r>
            <a:endParaRPr/>
          </a:p>
        </p:txBody>
      </p:sp>
      <p:sp>
        <p:nvSpPr>
          <p:cNvPr id="1103" name="Google Shape;1103;p2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p2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50" name="Google Shape;1150;p2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Each mirror tower combines a road-facing camera, a one hundred and twenty degree side camera and a thermal camera. The placement is intended to complement the truck's existing mirrors. The rear camera covers directly behind the vehicle and the rear-side areas, while radar adds distance and relative-motion information at both ends. Inside the cab, the dashcam records the road and the driver-monitoring camera watches the driver. The schematic shows how these sensing roles complement each other. Overlap explains the intended design; it does not prove zero blind spots. Occlusion, calibration, mounting tolerance and environmental testing still determine actual coverage. The proposed installation also includes six ultrasonic sensors outside the headline eleven-input count, so the production sensor bill of materials needs reconciliation.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Speciale 02b, lines 533–635. Do not repeat the absolute headline “zero blind spots” as a verified outcome.</a:t>
            </a:r>
            <a:endParaRPr/>
          </a:p>
          <a:p>
            <a:pPr indent="0" lvl="0" marL="0" rtl="0" algn="l">
              <a:spcBef>
                <a:spcPts val="0"/>
              </a:spcBef>
              <a:spcAft>
                <a:spcPts val="0"/>
              </a:spcAft>
              <a:buNone/>
            </a:pPr>
            <a:r>
              <a:rPr lang="en-US" sz="1200"/>
              <a:t>User-supplied Deepgrid_Speciale_Deck (1).html and Deepgrid_DataMovement.html. Illustrative architecture, not independently measured silicon evidence.</a:t>
            </a:r>
            <a:endParaRPr/>
          </a:p>
          <a:p>
            <a:pPr indent="0" lvl="0" marL="0" rtl="0" algn="l">
              <a:spcBef>
                <a:spcPts val="0"/>
              </a:spcBef>
              <a:spcAft>
                <a:spcPts val="0"/>
              </a:spcAft>
              <a:buNone/>
            </a:pPr>
            <a:r>
              <a:rPr lang="en-US" sz="1200"/>
              <a:t>[/Sources]</a:t>
            </a:r>
            <a:endParaRPr/>
          </a:p>
        </p:txBody>
      </p:sp>
      <p:sp>
        <p:nvSpPr>
          <p:cNvPr id="1151" name="Google Shape;1151;p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deepgrid_truck_demo_slide: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p:spPr>
      </p:sp>
      <p:sp>
        <p:nvSpPr>
          <p:cNvPr id="1198" name="Google Shape;1198;deepgrid_truck_demo_slide:notes"/>
          <p:cNvSpPr txBox="1"/>
          <p:nvPr>
            <p:ph idx="1" type="body"/>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[Sources]</a:t>
            </a:r>
            <a:endParaRPr/>
          </a:p>
          <a:p>
            <a:pPr indent="0" lvl="0" marL="0" rtl="0" algn="l">
              <a:spcBef>
                <a:spcPts val="0"/>
              </a:spcBef>
              <a:spcAft>
                <a:spcPts val="0"/>
              </a:spcAft>
              <a:buNone/>
            </a:pPr>
            <a:r>
              <a:rPr lang="en-US"/>
              <a:t>Existing truck-clean-narrated.mp4 from the DeepGrid video project, based on user-supplied Deepgrid_Speciale_Deck (1).html. Google Drive media: 1bP9Cm2wKVLO_GvymplTuob8XN78D20aB. Existing Holt narration retained; no music added. Animated design illustration, not validated coverage or field performance. Original HTML claims inside the clip are not independently verified.</a:t>
            </a:r>
            <a:endParaRPr/>
          </a:p>
          <a:p>
            <a:pPr indent="0" lvl="0" marL="0" rtl="0" algn="l">
              <a:spcBef>
                <a:spcPts val="0"/>
              </a:spcBef>
              <a:spcAft>
                <a:spcPts val="0"/>
              </a:spcAft>
              <a:buNone/>
            </a:pPr>
            <a:r>
              <a:rPr lang="en-US"/>
              <a:t>[/Sources]</a:t>
            </a:r>
            <a:endParaRPr/>
          </a:p>
        </p:txBody>
      </p:sp>
      <p:sp>
        <p:nvSpPr>
          <p:cNvPr id="1199" name="Google Shape;1199;deepgrid_truck_demo_slide:notes"/>
          <p:cNvSpPr txBox="1"/>
          <p:nvPr>
            <p:ph idx="12" type="sldNum"/>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p2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07" name="Google Shape;1207;p2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Management reports eight point six milliseconds for the fused sensor workload against a thirty-three point three millisecond frame budget. On paper, that leaves twenty-four point seven milliseconds, or about seventy-four percent of the frame. That is useful budget arithmetic, not independently demonstrated system headroom. The measurement boundary matters: acquisition, preprocessing, inference, fusion, output and worst-case delay may not all be included in one number. Management also gives a six-camera-plus-radar, whole-frame performance target. Those scopes cannot be assumed identical. The investor question is therefore practical: can the team reproduce the complete workload, at stated precision and power, with worst-case latency and sustained throughput measured on the intended hardware?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Speciale 02a, 04 and 05. Do not equate 8.6 ms with the source's separate ~41 fps whole-frame target.</a:t>
            </a:r>
            <a:endParaRPr/>
          </a:p>
          <a:p>
            <a:pPr indent="0" lvl="0" marL="0" rtl="0" algn="l">
              <a:spcBef>
                <a:spcPts val="0"/>
              </a:spcBef>
              <a:spcAft>
                <a:spcPts val="0"/>
              </a:spcAft>
              <a:buNone/>
            </a:pPr>
            <a:r>
              <a:rPr lang="en-US" sz="1200"/>
              <a:t>User-supplied Deepgrid_Speciale_Deck (1).html and Deepgrid_DataMovement.html. Illustrative architecture, not independently measured silicon evidence.</a:t>
            </a:r>
            <a:endParaRPr/>
          </a:p>
          <a:p>
            <a:pPr indent="0" lvl="0" marL="0" rtl="0" algn="l">
              <a:spcBef>
                <a:spcPts val="0"/>
              </a:spcBef>
              <a:spcAft>
                <a:spcPts val="0"/>
              </a:spcAft>
              <a:buNone/>
            </a:pPr>
            <a:r>
              <a:rPr lang="en-US" sz="1200"/>
              <a:t>[/Sources]</a:t>
            </a:r>
            <a:endParaRPr/>
          </a:p>
        </p:txBody>
      </p:sp>
      <p:sp>
        <p:nvSpPr>
          <p:cNvPr id="1208" name="Google Shape;1208;p2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p2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56" name="Google Shape;1256;p2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 development plan draws a distinction between the existing F P G A platform and the proposed production A S I C. It describes A D zero and A D one capabilities on F P G A, while the A D two production case depends on SoC two. The roadmap also describes a cube prototype on F P G A; the production challenge is therefore not simply drawing a cube. It is integrating the scaled compute, memory movement, software and safety architecture within the required area, clock and power. Treat the software demonstration as an explanation of the system. Release confidence in stages: reproducible hardware measurements, a frozen production specification, silicon bring-up, and then vehicle-level validation. None of those stages is replaced by an attractive animation.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Speciale 03–05 and diligence section 10. Avoid repeating revenue, regulatory exclusivity or fundraising assertions in this technical insert.</a:t>
            </a:r>
            <a:endParaRPr/>
          </a:p>
          <a:p>
            <a:pPr indent="0" lvl="0" marL="0" rtl="0" algn="l">
              <a:spcBef>
                <a:spcPts val="0"/>
              </a:spcBef>
              <a:spcAft>
                <a:spcPts val="0"/>
              </a:spcAft>
              <a:buNone/>
            </a:pPr>
            <a:r>
              <a:rPr lang="en-US" sz="1200"/>
              <a:t>User-supplied Deepgrid_Speciale_Deck (1).html and Deepgrid_DataMovement.html. Illustrative architecture, not independently measured silicon evidence.</a:t>
            </a:r>
            <a:endParaRPr/>
          </a:p>
          <a:p>
            <a:pPr indent="0" lvl="0" marL="0" rtl="0" algn="l">
              <a:spcBef>
                <a:spcPts val="0"/>
              </a:spcBef>
              <a:spcAft>
                <a:spcPts val="0"/>
              </a:spcAft>
              <a:buNone/>
            </a:pPr>
            <a:r>
              <a:rPr lang="en-US" sz="1200"/>
              <a:t>[/Sources]</a:t>
            </a:r>
            <a:endParaRPr/>
          </a:p>
        </p:txBody>
      </p:sp>
      <p:sp>
        <p:nvSpPr>
          <p:cNvPr id="1257" name="Google Shape;1257;p2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p2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99" name="Google Shape;1299;p2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Silicon &amp; compute: Chipset OEM B2B (ASIC die), A100 compute box 1ch +SDK (M.2), A100 compute box 2ch +SDK, A100 compute box 4ch +SDK (PCIe), T100 AI licence (SaaS).</a:t>
            </a:r>
            <a:endParaRPr/>
          </a:p>
        </p:txBody>
      </p:sp>
      <p:sp>
        <p:nvSpPr>
          <p:cNvPr id="1300" name="Google Shape;1300;p2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2" name="Shape 1312"/>
        <p:cNvGrpSpPr/>
        <p:nvPr/>
      </p:nvGrpSpPr>
      <p:grpSpPr>
        <a:xfrm>
          <a:off x="0" y="0"/>
          <a:ext cx="0" cy="0"/>
          <a:chOff x="0" y="0"/>
          <a:chExt cx="0" cy="0"/>
        </a:xfrm>
      </p:grpSpPr>
      <p:sp>
        <p:nvSpPr>
          <p:cNvPr id="1313" name="Google Shape;1313;p2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14" name="Google Shape;1314;p2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Chipset OEM B2B (ASIC die) — what it is. Price ₹18,000, segment Semiconductors, domain Outdoor, first revenue FY2028.</a:t>
            </a:r>
            <a:endParaRPr/>
          </a:p>
        </p:txBody>
      </p:sp>
      <p:sp>
        <p:nvSpPr>
          <p:cNvPr id="1315" name="Google Shape;1315;p2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4" name="Shape 1354"/>
        <p:cNvGrpSpPr/>
        <p:nvPr/>
      </p:nvGrpSpPr>
      <p:grpSpPr>
        <a:xfrm>
          <a:off x="0" y="0"/>
          <a:ext cx="0" cy="0"/>
          <a:chOff x="0" y="0"/>
          <a:chExt cx="0" cy="0"/>
        </a:xfrm>
      </p:grpSpPr>
      <p:sp>
        <p:nvSpPr>
          <p:cNvPr id="1355" name="Google Shape;1355;p3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56" name="Google Shape;1356;p3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Chipset OEM B2B (ASIC die) — signal chain: The customer's own sensors feed their own board -&gt; The SoC2 die does the perception compute inside their design -&gt; Their software decides what to do with the result -&gt; Their product ships, with our silicon inside it. Depends on: Working, qualified silicon. Every unit of this line is downstream of the tapeout landing.</a:t>
            </a:r>
            <a:endParaRPr/>
          </a:p>
        </p:txBody>
      </p:sp>
      <p:sp>
        <p:nvSpPr>
          <p:cNvPr id="1357" name="Google Shape;1357;p3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9" name="Shape 1399"/>
        <p:cNvGrpSpPr/>
        <p:nvPr/>
      </p:nvGrpSpPr>
      <p:grpSpPr>
        <a:xfrm>
          <a:off x="0" y="0"/>
          <a:ext cx="0" cy="0"/>
          <a:chOff x="0" y="0"/>
          <a:chExt cx="0" cy="0"/>
        </a:xfrm>
      </p:grpSpPr>
      <p:sp>
        <p:nvSpPr>
          <p:cNvPr id="1400" name="Google Shape;1400;p3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1" name="Google Shape;1401;p3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Chipset OEM B2B (ASIC die) — buyer: Tier-1 suppliers and OEMs with in-house hardware teams. Channel: Direct design-in engagements, long cycle, high commitment. Trigger: Wanting Indian-designed silicon and domestic supply rather than an imported module. Pool: India ADAS chip pool; $2.29B ADAS (2024) (0.25%). Source: EMR 2024: $2.29B, 20.6% CAGR.</a:t>
            </a:r>
            <a:endParaRPr/>
          </a:p>
        </p:txBody>
      </p:sp>
      <p:sp>
        <p:nvSpPr>
          <p:cNvPr id="1402" name="Google Shape;1402;p3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p3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27" name="Google Shape;1427;p3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Chipset OEM B2B (ASIC die) — units 0 / 30 / 1750 / 6000 / 15000 / 30000, revenue 0 / 0.05 / 3.15 / 10.8 / 27 / 54 ₹Cr. FY2032 ₹54.0 Cr = 4.79% at 94%. Role: The most profitable revenue in the plan at 94% margin, needing no integration, certification or installation capacity from us.</a:t>
            </a:r>
            <a:endParaRPr/>
          </a:p>
        </p:txBody>
      </p:sp>
      <p:sp>
        <p:nvSpPr>
          <p:cNvPr id="1428" name="Google Shape;1428;p3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6" name="Shape 1496"/>
        <p:cNvGrpSpPr/>
        <p:nvPr/>
      </p:nvGrpSpPr>
      <p:grpSpPr>
        <a:xfrm>
          <a:off x="0" y="0"/>
          <a:ext cx="0" cy="0"/>
          <a:chOff x="0" y="0"/>
          <a:chExt cx="0" cy="0"/>
        </a:xfrm>
      </p:grpSpPr>
      <p:sp>
        <p:nvSpPr>
          <p:cNvPr id="1497" name="Google Shape;1497;p3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98" name="Google Shape;1498;p3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More arithmetic units do not help when those units are waiting for data. The first demonstration shows eight processing cores sharing one data-movement engine. Requests queue at that common point. The proposed change gives each core a local direct-memory-access engine, so address generation and dispatch can proceed independently. That removes one source of serialization, but it does not create unlimited memory bandwidth. The next constraint is whether the shared memory banks can actually serve those requests. The page includes an estimate of a four-hundred-and-seventy millisecond frame falling to roughly eighty-five milliseconds. It labels that work as a proposal awaiting testbench evidence. We use the animation to explain the bottleneck, not to promote that estimate into a measured speedup.</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DataMovement #problem, including its paper-design/testbench disclaimer.</a:t>
            </a:r>
            <a:endParaRPr/>
          </a:p>
          <a:p>
            <a:pPr indent="0" lvl="0" marL="0" rtl="0" algn="l">
              <a:spcBef>
                <a:spcPts val="0"/>
              </a:spcBef>
              <a:spcAft>
                <a:spcPts val="0"/>
              </a:spcAft>
              <a:buNone/>
            </a:pPr>
            <a:r>
              <a:rPr lang="en-US" sz="1200"/>
              <a:t>User-supplied Deepgrid_Speciale_Deck (1).html and Deepgrid_DataMovement.html. Illustrative architecture, not independently measured silicon evidence.</a:t>
            </a:r>
            <a:endParaRPr/>
          </a:p>
          <a:p>
            <a:pPr indent="0" lvl="0" marL="0" rtl="0" algn="l">
              <a:spcBef>
                <a:spcPts val="0"/>
              </a:spcBef>
              <a:spcAft>
                <a:spcPts val="0"/>
              </a:spcAft>
              <a:buNone/>
            </a:pPr>
            <a:r>
              <a:rPr lang="en-US" sz="1200"/>
              <a:t>[/Sources]</a:t>
            </a:r>
            <a:endParaRPr/>
          </a:p>
        </p:txBody>
      </p:sp>
      <p:sp>
        <p:nvSpPr>
          <p:cNvPr id="1499" name="Google Shape;1499;p3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p3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68" name="Google Shape;1568;p3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 local D M A is a small controller that keeps a core supplied. The proposal gives it a sixteen-entry descriptor table, a three-level address generator and a read F I F O. The descriptor describes the transfer. Address generation walks the required data layout. The F I F O buffers arrivals so computation does not have to track every memory transaction directly. The page estimates about six hundred F P G A lookup tables per local engine, or about four thousand eight hundred for eight engines, before additional arbitration. It also describes firmware and compiler changes and a sixteen-to-twenty-four week implementation effort. Those are engineering estimates, not a finished implementation or a production cost quote.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DataMovement #problem and #destination LDMA detail. Keep LUT estimates distinct from ASIC area or cost.</a:t>
            </a:r>
            <a:endParaRPr/>
          </a:p>
          <a:p>
            <a:pPr indent="0" lvl="0" marL="0" rtl="0" algn="l">
              <a:spcBef>
                <a:spcPts val="0"/>
              </a:spcBef>
              <a:spcAft>
                <a:spcPts val="0"/>
              </a:spcAft>
              <a:buNone/>
            </a:pPr>
            <a:r>
              <a:rPr lang="en-US" sz="1200"/>
              <a:t>User-supplied Deepgrid_Speciale_Deck (1).html and Deepgrid_DataMovement.html. Illustrative architecture, not independently measured silicon evidence.</a:t>
            </a:r>
            <a:endParaRPr/>
          </a:p>
          <a:p>
            <a:pPr indent="0" lvl="0" marL="0" rtl="0" algn="l">
              <a:spcBef>
                <a:spcPts val="0"/>
              </a:spcBef>
              <a:spcAft>
                <a:spcPts val="0"/>
              </a:spcAft>
              <a:buNone/>
            </a:pPr>
            <a:r>
              <a:rPr lang="en-US" sz="1200"/>
              <a:t>[/Sources]</a:t>
            </a:r>
            <a:endParaRPr/>
          </a:p>
        </p:txBody>
      </p:sp>
      <p:sp>
        <p:nvSpPr>
          <p:cNvPr id="1569" name="Google Shape;1569;p3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5" name="Shape 1645"/>
        <p:cNvGrpSpPr/>
        <p:nvPr/>
      </p:nvGrpSpPr>
      <p:grpSpPr>
        <a:xfrm>
          <a:off x="0" y="0"/>
          <a:ext cx="0" cy="0"/>
          <a:chOff x="0" y="0"/>
          <a:chExt cx="0" cy="0"/>
        </a:xfrm>
      </p:grpSpPr>
      <p:sp>
        <p:nvSpPr>
          <p:cNvPr id="1646" name="Google Shape;1646;p3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47" name="Google Shape;1647;p3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 second demonstration places the decision on a broader memory-architecture map. It contrasts shared dispatch, local or clustered data movement, and more distributed memory. The page uses Mobileye, Nvidia, Hailo and Dojo as examples, alongside DeepGrid's current and proposed arrangements. These are simplified analogies, not identical architectures or a validated competitive ranking. Peak operations per second and power figures from different products cannot be compared without workload, precision and system boundaries. The useful investor point is narrower: local data movement is an established design direction. DeepGrid's differentiation would need to appear in its implementation, software mapping, application results and defensible intellectual property—not in the generic presence of D M A alone.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DataMovement #landscape and its comparison disclaimer. Do not import unverified contemporary vendor or project-status assertions.</a:t>
            </a:r>
            <a:endParaRPr/>
          </a:p>
          <a:p>
            <a:pPr indent="0" lvl="0" marL="0" rtl="0" algn="l">
              <a:spcBef>
                <a:spcPts val="0"/>
              </a:spcBef>
              <a:spcAft>
                <a:spcPts val="0"/>
              </a:spcAft>
              <a:buNone/>
            </a:pPr>
            <a:r>
              <a:rPr lang="en-US" sz="1200"/>
              <a:t>User-supplied Deepgrid_Speciale_Deck (1).html and Deepgrid_DataMovement.html. Illustrative architecture, not independently measured silicon evidence.</a:t>
            </a:r>
            <a:endParaRPr/>
          </a:p>
          <a:p>
            <a:pPr indent="0" lvl="0" marL="0" rtl="0" algn="l">
              <a:spcBef>
                <a:spcPts val="0"/>
              </a:spcBef>
              <a:spcAft>
                <a:spcPts val="0"/>
              </a:spcAft>
              <a:buNone/>
            </a:pPr>
            <a:r>
              <a:rPr lang="en-US" sz="1200"/>
              <a:t>[/Sources]</a:t>
            </a:r>
            <a:endParaRPr/>
          </a:p>
        </p:txBody>
      </p:sp>
      <p:sp>
        <p:nvSpPr>
          <p:cNvPr id="1648" name="Google Shape;1648;p3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9" name="Shape 1689"/>
        <p:cNvGrpSpPr/>
        <p:nvPr/>
      </p:nvGrpSpPr>
      <p:grpSpPr>
        <a:xfrm>
          <a:off x="0" y="0"/>
          <a:ext cx="0" cy="0"/>
          <a:chOff x="0" y="0"/>
          <a:chExt cx="0" cy="0"/>
        </a:xfrm>
      </p:grpSpPr>
      <p:sp>
        <p:nvSpPr>
          <p:cNvPr id="1690" name="Google Shape;1690;p3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91" name="Google Shape;1691;p3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Now separate compute geometry from the memory system. An eight-by-eight matrix contains sixty-four multiply-accumulate positions. Stacking eight such layers creates five hundred and twelve positions. In the page's idealized comparison, the flat unit iterates through a reduction depth of eight, while the cube expresses that depth in hardware. That is the origin of the eight-times arithmetic comparison. It is not a promise that an entire neural network runs eight times faster. Pipeline fill, tensor shape, supported precision, data reuse and memory delivery all matter. The flat and cube diagrams should therefore process the same illustrative tile, with the assumptions visible, so the viewer can see exactly what is—and is not—being compared.</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DataMovement #roadmap, Chapter A; Speciale 05b.</a:t>
            </a:r>
            <a:endParaRPr/>
          </a:p>
          <a:p>
            <a:pPr indent="0" lvl="0" marL="0" rtl="0" algn="l">
              <a:spcBef>
                <a:spcPts val="0"/>
              </a:spcBef>
              <a:spcAft>
                <a:spcPts val="0"/>
              </a:spcAft>
              <a:buNone/>
            </a:pPr>
            <a:r>
              <a:rPr lang="en-US" sz="1200"/>
              <a:t>User-supplied Deepgrid_Speciale_Deck (1).html and Deepgrid_DataMovement.html. Illustrative architecture, not independently measured silicon evidence.</a:t>
            </a:r>
            <a:endParaRPr/>
          </a:p>
          <a:p>
            <a:pPr indent="0" lvl="0" marL="0" rtl="0" algn="l">
              <a:spcBef>
                <a:spcPts val="0"/>
              </a:spcBef>
              <a:spcAft>
                <a:spcPts val="0"/>
              </a:spcAft>
              <a:buNone/>
            </a:pPr>
            <a:r>
              <a:rPr lang="en-US" sz="1200"/>
              <a:t>[/Sources]</a:t>
            </a:r>
            <a:endParaRPr/>
          </a:p>
        </p:txBody>
      </p:sp>
      <p:sp>
        <p:nvSpPr>
          <p:cNvPr id="1692" name="Google Shape;1692;p3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1" name="Shape 1791"/>
        <p:cNvGrpSpPr/>
        <p:nvPr/>
      </p:nvGrpSpPr>
      <p:grpSpPr>
        <a:xfrm>
          <a:off x="0" y="0"/>
          <a:ext cx="0" cy="0"/>
          <a:chOff x="0" y="0"/>
          <a:chExt cx="0" cy="0"/>
        </a:xfrm>
      </p:grpSpPr>
      <p:sp>
        <p:nvSpPr>
          <p:cNvPr id="1792" name="Google Shape;1792;deepgrid_cube_demo_slide: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p:spPr>
      </p:sp>
      <p:sp>
        <p:nvSpPr>
          <p:cNvPr id="1793" name="Google Shape;1793;deepgrid_cube_demo_slide:notes"/>
          <p:cNvSpPr txBox="1"/>
          <p:nvPr>
            <p:ph idx="1" type="body"/>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[Sources]</a:t>
            </a:r>
            <a:endParaRPr/>
          </a:p>
          <a:p>
            <a:pPr indent="0" lvl="0" marL="0" rtl="0" algn="l">
              <a:spcBef>
                <a:spcPts val="0"/>
              </a:spcBef>
              <a:spcAft>
                <a:spcPts val="0"/>
              </a:spcAft>
              <a:buNone/>
            </a:pPr>
            <a:r>
              <a:rPr lang="en-US"/>
              <a:t>Existing cube-clean-narrated.mp4 from the DeepGrid video project, based on user-supplied Deepgrid_DataMovement.html. Google Drive media: 1eMvcW8gecsgCc8Tvbw9PddLOUUGS-DRL. Existing Holt narration retained; no music added. The K=8 comparison illustrates idealized arithmetic; it is not an application benchmark or validated silicon throughput.</a:t>
            </a:r>
            <a:endParaRPr/>
          </a:p>
          <a:p>
            <a:pPr indent="0" lvl="0" marL="0" rtl="0" algn="l">
              <a:spcBef>
                <a:spcPts val="0"/>
              </a:spcBef>
              <a:spcAft>
                <a:spcPts val="0"/>
              </a:spcAft>
              <a:buNone/>
            </a:pPr>
            <a:r>
              <a:rPr lang="en-US"/>
              <a:t>[/Sources]</a:t>
            </a:r>
            <a:endParaRPr/>
          </a:p>
        </p:txBody>
      </p:sp>
      <p:sp>
        <p:nvSpPr>
          <p:cNvPr id="1794" name="Google Shape;1794;deepgrid_cube_demo_slide:notes"/>
          <p:cNvSpPr txBox="1"/>
          <p:nvPr>
            <p:ph idx="12" type="sldNum"/>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0" name="Shape 1800"/>
        <p:cNvGrpSpPr/>
        <p:nvPr/>
      </p:nvGrpSpPr>
      <p:grpSpPr>
        <a:xfrm>
          <a:off x="0" y="0"/>
          <a:ext cx="0" cy="0"/>
          <a:chOff x="0" y="0"/>
          <a:chExt cx="0" cy="0"/>
        </a:xfrm>
      </p:grpSpPr>
      <p:sp>
        <p:nvSpPr>
          <p:cNvPr id="1801" name="Google Shape;1801;p3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02" name="Google Shape;1802;p3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 next challenge is the feeding problem. A cube increases the amount of arithmetic available each cycle, so the surrounding data path must keep it supplied. The source couples three decisions: flat-to-cube compute, shared-to-local D M A, and an implementation that can meet the area, power and clock requirements. Its stated bytes-per-cycle requirement is an illustrative workload assumption; actual external traffic also depends on precision and data reuse. Adding local controllers addresses dispatch, while banked memory and scheduling address service capacity. Utilization estimates need a repeatable workload and an explicit bank scheduler before they can be treated as hardware results. Queueing, dispatch and bank service are separate dependencies that need to be measured.</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DataMovement #roadmap, Chapter B; see SOURCE-AUDIT.md for the scheduler discrepancy.</a:t>
            </a:r>
            <a:endParaRPr/>
          </a:p>
          <a:p>
            <a:pPr indent="0" lvl="0" marL="0" rtl="0" algn="l">
              <a:spcBef>
                <a:spcPts val="0"/>
              </a:spcBef>
              <a:spcAft>
                <a:spcPts val="0"/>
              </a:spcAft>
              <a:buNone/>
            </a:pPr>
            <a:r>
              <a:rPr lang="en-US" sz="1200"/>
              <a:t>User-supplied Deepgrid_Speciale_Deck (1).html and Deepgrid_DataMovement.html. Illustrative architecture, not independently measured silicon evidence.</a:t>
            </a:r>
            <a:endParaRPr/>
          </a:p>
          <a:p>
            <a:pPr indent="0" lvl="0" marL="0" rtl="0" algn="l">
              <a:spcBef>
                <a:spcPts val="0"/>
              </a:spcBef>
              <a:spcAft>
                <a:spcPts val="0"/>
              </a:spcAft>
              <a:buNone/>
            </a:pPr>
            <a:r>
              <a:rPr lang="en-US" sz="1200"/>
              <a:t>[/Sources]</a:t>
            </a:r>
            <a:endParaRPr/>
          </a:p>
        </p:txBody>
      </p:sp>
      <p:sp>
        <p:nvSpPr>
          <p:cNvPr id="1803" name="Google Shape;1803;p3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6" name="Shape 1846"/>
        <p:cNvGrpSpPr/>
        <p:nvPr/>
      </p:nvGrpSpPr>
      <p:grpSpPr>
        <a:xfrm>
          <a:off x="0" y="0"/>
          <a:ext cx="0" cy="0"/>
          <a:chOff x="0" y="0"/>
          <a:chExt cx="0" cy="0"/>
        </a:xfrm>
      </p:grpSpPr>
      <p:sp>
        <p:nvSpPr>
          <p:cNvPr id="1847" name="Google Shape;1847;p3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48" name="Google Shape;1848;p3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 destination animation uses fifty-six cores, each with a five-hundred-and-twelve-position cube and a local D M A. Data moves from external memory through the global path into eight banks of shared level-two memory, then into the local engines and compute units. At six hundred megahertz, counting a multiply and an addition as two operations, the arithmetic peak is thirty-four point four T O P S. That is a mathematical ceiling, not a measured application result. Eight banks also do not mean fifty-six independent memory services in the same cycle. The point of the system view is to make those shared resources visible, including the possibility that the external path becomes the next bottleneck.</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DataMovement #destination. Mathematical check: 56 × 512 × 600e6 × 2 / 1e12 = 34.4064.</a:t>
            </a:r>
            <a:endParaRPr/>
          </a:p>
          <a:p>
            <a:pPr indent="0" lvl="0" marL="0" rtl="0" algn="l">
              <a:spcBef>
                <a:spcPts val="0"/>
              </a:spcBef>
              <a:spcAft>
                <a:spcPts val="0"/>
              </a:spcAft>
              <a:buNone/>
            </a:pPr>
            <a:r>
              <a:rPr lang="en-US" sz="1200"/>
              <a:t>User-supplied Deepgrid_Speciale_Deck (1).html and Deepgrid_DataMovement.html. Illustrative architecture, not independently measured silicon evidence.</a:t>
            </a:r>
            <a:endParaRPr/>
          </a:p>
          <a:p>
            <a:pPr indent="0" lvl="0" marL="0" rtl="0" algn="l">
              <a:spcBef>
                <a:spcPts val="0"/>
              </a:spcBef>
              <a:spcAft>
                <a:spcPts val="0"/>
              </a:spcAft>
              <a:buNone/>
            </a:pPr>
            <a:r>
              <a:rPr lang="en-US" sz="1200"/>
              <a:t>[/Sources]</a:t>
            </a:r>
            <a:endParaRPr/>
          </a:p>
        </p:txBody>
      </p:sp>
      <p:sp>
        <p:nvSpPr>
          <p:cNvPr id="1849" name="Google Shape;1849;p3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5" name="Shape 2025"/>
        <p:cNvGrpSpPr/>
        <p:nvPr/>
      </p:nvGrpSpPr>
      <p:grpSpPr>
        <a:xfrm>
          <a:off x="0" y="0"/>
          <a:ext cx="0" cy="0"/>
          <a:chOff x="0" y="0"/>
          <a:chExt cx="0" cy="0"/>
        </a:xfrm>
      </p:grpSpPr>
      <p:sp>
        <p:nvSpPr>
          <p:cNvPr id="2026" name="Google Shape;2026;p3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27" name="Google Shape;2027;p3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Now deliberately break the address distribution. In the balanced illustration, requests spread across eight banks. In hot-bank mode, all fifty-six local engines target bank zero. The other seven banks cannot help simply because they exist; the requested data maps to the same place. The queue grows and more cores wait. Restore address spreading and the system can use the banks again. This failure demonstration makes the system dependency visible. Local D M A is necessary to remove a dispatcher bottleneck, but it is not sufficient to guarantee performance. Layout, hashing, arbitration and the compiler's schedule must be tested with representative tensors. The animation makes that dependency clear; it does not establish a silicon utilization percentage.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DataMovement #destination hotBankMode redirects every core to bank 0. Correct the page's inconsistent phrase “7 cubes contend per bank”; there are 56 requesters at one bank in that mode.</a:t>
            </a:r>
            <a:endParaRPr/>
          </a:p>
          <a:p>
            <a:pPr indent="0" lvl="0" marL="0" rtl="0" algn="l">
              <a:spcBef>
                <a:spcPts val="0"/>
              </a:spcBef>
              <a:spcAft>
                <a:spcPts val="0"/>
              </a:spcAft>
              <a:buNone/>
            </a:pPr>
            <a:r>
              <a:rPr lang="en-US" sz="1200"/>
              <a:t>User-supplied Deepgrid_Speciale_Deck (1).html and Deepgrid_DataMovement.html. Illustrative architecture, not independently measured silicon evidence.</a:t>
            </a:r>
            <a:endParaRPr/>
          </a:p>
          <a:p>
            <a:pPr indent="0" lvl="0" marL="0" rtl="0" algn="l">
              <a:spcBef>
                <a:spcPts val="0"/>
              </a:spcBef>
              <a:spcAft>
                <a:spcPts val="0"/>
              </a:spcAft>
              <a:buNone/>
            </a:pPr>
            <a:r>
              <a:rPr lang="en-US" sz="1200"/>
              <a:t>[/Sources]</a:t>
            </a:r>
            <a:endParaRPr/>
          </a:p>
        </p:txBody>
      </p:sp>
      <p:sp>
        <p:nvSpPr>
          <p:cNvPr id="2028" name="Google Shape;2028;p3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2" name="Shape 2132"/>
        <p:cNvGrpSpPr/>
        <p:nvPr/>
      </p:nvGrpSpPr>
      <p:grpSpPr>
        <a:xfrm>
          <a:off x="0" y="0"/>
          <a:ext cx="0" cy="0"/>
          <a:chOff x="0" y="0"/>
          <a:chExt cx="0" cy="0"/>
        </a:xfrm>
      </p:grpSpPr>
      <p:sp>
        <p:nvSpPr>
          <p:cNvPr id="2133" name="Google Shape;2133;p4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34" name="Google Shape;2134;p4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Before these diagrams become an investment claim, the production configuration must be frozen. The data-movement example contains fifty-six cores and a thirty-four point four T O P S arithmetic peak. A separate roadmap configuration specifies sixty-four cubes and thirty-nine point three T O P S. Both calculations are internally straightforward, but they describe different configurations. Neither should silently stand in for the other. The next evidence should identify the core count, precision, clock, memory bandwidth and workload, then report sustained throughput, worst-case latency, power and silicon status. The business implication is that useful performance depends on the complete platform: compute, memory scheduling, compiler and integration. More multipliers alone do not establish a production advantage.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Speciale 04–05b versus DataMovement #destination. This is a configuration-freeze diligence finding, not a model-version comparison.</a:t>
            </a:r>
            <a:endParaRPr/>
          </a:p>
          <a:p>
            <a:pPr indent="0" lvl="0" marL="0" rtl="0" algn="l">
              <a:spcBef>
                <a:spcPts val="0"/>
              </a:spcBef>
              <a:spcAft>
                <a:spcPts val="0"/>
              </a:spcAft>
              <a:buNone/>
            </a:pPr>
            <a:r>
              <a:rPr lang="en-US" sz="1200"/>
              <a:t>User-supplied Deepgrid_Speciale_Deck (1).html and Deepgrid_DataMovement.html. Illustrative architecture, not independently measured silicon evidence.</a:t>
            </a:r>
            <a:endParaRPr/>
          </a:p>
          <a:p>
            <a:pPr indent="0" lvl="0" marL="0" rtl="0" algn="l">
              <a:spcBef>
                <a:spcPts val="0"/>
              </a:spcBef>
              <a:spcAft>
                <a:spcPts val="0"/>
              </a:spcAft>
              <a:buNone/>
            </a:pPr>
            <a:r>
              <a:rPr lang="en-US" sz="1200"/>
              <a:t>[/Sources]</a:t>
            </a:r>
            <a:endParaRPr/>
          </a:p>
        </p:txBody>
      </p:sp>
      <p:sp>
        <p:nvSpPr>
          <p:cNvPr id="2135" name="Google Shape;2135;p4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8" name="Shape 2178"/>
        <p:cNvGrpSpPr/>
        <p:nvPr/>
      </p:nvGrpSpPr>
      <p:grpSpPr>
        <a:xfrm>
          <a:off x="0" y="0"/>
          <a:ext cx="0" cy="0"/>
          <a:chOff x="0" y="0"/>
          <a:chExt cx="0" cy="0"/>
        </a:xfrm>
      </p:grpSpPr>
      <p:sp>
        <p:nvSpPr>
          <p:cNvPr id="2179" name="Google Shape;2179;p4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80" name="Google Shape;2180;p4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A100 compute box 1ch +SDK (M.2) — what it is. Price ₹85,000, segment Systems, domain Compute, first revenue FY2028.</a:t>
            </a:r>
            <a:endParaRPr/>
          </a:p>
        </p:txBody>
      </p:sp>
      <p:sp>
        <p:nvSpPr>
          <p:cNvPr id="2181" name="Google Shape;2181;p4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0" name="Shape 2220"/>
        <p:cNvGrpSpPr/>
        <p:nvPr/>
      </p:nvGrpSpPr>
      <p:grpSpPr>
        <a:xfrm>
          <a:off x="0" y="0"/>
          <a:ext cx="0" cy="0"/>
          <a:chOff x="0" y="0"/>
          <a:chExt cx="0" cy="0"/>
        </a:xfrm>
      </p:grpSpPr>
      <p:sp>
        <p:nvSpPr>
          <p:cNvPr id="2221" name="Google Shape;2221;p4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22" name="Google Shape;2222;p4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A100 compute box 1ch +SDK (M.2) — signal chain: One camera feeds the customer's carrier board -&gt; The M.2 module runs their model on the SoC2 -&gt; Results return over the bus to their application -&gt; Their product acts on the output. Depends on: Toolchain quality and documentation, because this customer self-serves.</a:t>
            </a:r>
            <a:endParaRPr/>
          </a:p>
        </p:txBody>
      </p:sp>
      <p:sp>
        <p:nvSpPr>
          <p:cNvPr id="2223" name="Google Shape;2223;p4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5" name="Shape 2265"/>
        <p:cNvGrpSpPr/>
        <p:nvPr/>
      </p:nvGrpSpPr>
      <p:grpSpPr>
        <a:xfrm>
          <a:off x="0" y="0"/>
          <a:ext cx="0" cy="0"/>
          <a:chOff x="0" y="0"/>
          <a:chExt cx="0" cy="0"/>
        </a:xfrm>
      </p:grpSpPr>
      <p:sp>
        <p:nvSpPr>
          <p:cNvPr id="2266" name="Google Shape;2266;p4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67" name="Google Shape;2267;p4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A100 compute box 1ch +SDK (M.2) — buyer: Integrators prototyping, or building genuinely single-camera products. Channel: Direct and through electronics distribution. Trigger: Wanting the silicon and toolchain without designing a board around a bare die. Pool: Automotive edge-AI accelerator modules $4.8B (2025) (0.20%). Source: Dataintelo: $4.8B 2025 -&gt; $22.6B 2034, 21% CAGR.</a:t>
            </a:r>
            <a:endParaRPr/>
          </a:p>
        </p:txBody>
      </p:sp>
      <p:sp>
        <p:nvSpPr>
          <p:cNvPr id="2268" name="Google Shape;2268;p4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1" name="Shape 2291"/>
        <p:cNvGrpSpPr/>
        <p:nvPr/>
      </p:nvGrpSpPr>
      <p:grpSpPr>
        <a:xfrm>
          <a:off x="0" y="0"/>
          <a:ext cx="0" cy="0"/>
          <a:chOff x="0" y="0"/>
          <a:chExt cx="0" cy="0"/>
        </a:xfrm>
      </p:grpSpPr>
      <p:sp>
        <p:nvSpPr>
          <p:cNvPr id="2292" name="Google Shape;2292;p4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93" name="Google Shape;2293;p4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A100 compute box 1ch +SDK (M.2) — units 0 / 188 / 375 / 750 / 1500 / 3000, revenue 0 / 1.6 / 3.19 / 6.38 / 12.75 / 25.5 ₹Cr. FY2032 ₹25.5 Cr = 2.26% at 89%. Role: The widest top of the compute funnel at ₹85k — the cheapest way a customer can adopt the platform.</a:t>
            </a:r>
            <a:endParaRPr/>
          </a:p>
        </p:txBody>
      </p:sp>
      <p:sp>
        <p:nvSpPr>
          <p:cNvPr id="2294" name="Google Shape;2294;p4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2" name="Shape 2362"/>
        <p:cNvGrpSpPr/>
        <p:nvPr/>
      </p:nvGrpSpPr>
      <p:grpSpPr>
        <a:xfrm>
          <a:off x="0" y="0"/>
          <a:ext cx="0" cy="0"/>
          <a:chOff x="0" y="0"/>
          <a:chExt cx="0" cy="0"/>
        </a:xfrm>
      </p:grpSpPr>
      <p:sp>
        <p:nvSpPr>
          <p:cNvPr id="2363" name="Google Shape;2363;p4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64" name="Google Shape;2364;p4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A100 compute box 2ch +SDK — what it is. Price ₹1.60 L, segment Systems, domain Compute, first revenue FY2028.</a:t>
            </a:r>
            <a:endParaRPr/>
          </a:p>
        </p:txBody>
      </p:sp>
      <p:sp>
        <p:nvSpPr>
          <p:cNvPr id="2365" name="Google Shape;2365;p4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4" name="Shape 2404"/>
        <p:cNvGrpSpPr/>
        <p:nvPr/>
      </p:nvGrpSpPr>
      <p:grpSpPr>
        <a:xfrm>
          <a:off x="0" y="0"/>
          <a:ext cx="0" cy="0"/>
          <a:chOff x="0" y="0"/>
          <a:chExt cx="0" cy="0"/>
        </a:xfrm>
      </p:grpSpPr>
      <p:sp>
        <p:nvSpPr>
          <p:cNvPr id="2405" name="Google Shape;2405;p4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06" name="Google Shape;2406;p4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A100 compute box 2ch +SDK — signal chain: Two cameras cover a wider field or a stereo pair -&gt; The board runs perception on both streams on one SoC2 -&gt; Fused output is returned to the customer's application -&gt; Their system acts on it. Depends on: The same toolchain as the entry SKU; no additional certification path.</a:t>
            </a:r>
            <a:endParaRPr/>
          </a:p>
        </p:txBody>
      </p:sp>
      <p:sp>
        <p:nvSpPr>
          <p:cNvPr id="2407" name="Google Shape;2407;p4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9" name="Shape 2449"/>
        <p:cNvGrpSpPr/>
        <p:nvPr/>
      </p:nvGrpSpPr>
      <p:grpSpPr>
        <a:xfrm>
          <a:off x="0" y="0"/>
          <a:ext cx="0" cy="0"/>
          <a:chOff x="0" y="0"/>
          <a:chExt cx="0" cy="0"/>
        </a:xfrm>
      </p:grpSpPr>
      <p:sp>
        <p:nvSpPr>
          <p:cNvPr id="2450" name="Google Shape;2450;p4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51" name="Google Shape;2451;p4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A100 compute box 2ch +SDK — buyer: Integrators building multi-camera perception without taking our full kit. Channel: Direct and through electronics distribution. Trigger: Needing more than one view but not a full surround system. Pool: Automotive edge-AI accelerator modules $4.8B (2025) (0.20%). Source: Dataintelo: $4.8B 2025 -&gt; $22.6B 2034, 21% CAGR.</a:t>
            </a:r>
            <a:endParaRPr/>
          </a:p>
        </p:txBody>
      </p:sp>
      <p:sp>
        <p:nvSpPr>
          <p:cNvPr id="2452" name="Google Shape;2452;p4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5" name="Shape 2475"/>
        <p:cNvGrpSpPr/>
        <p:nvPr/>
      </p:nvGrpSpPr>
      <p:grpSpPr>
        <a:xfrm>
          <a:off x="0" y="0"/>
          <a:ext cx="0" cy="0"/>
          <a:chOff x="0" y="0"/>
          <a:chExt cx="0" cy="0"/>
        </a:xfrm>
      </p:grpSpPr>
      <p:sp>
        <p:nvSpPr>
          <p:cNvPr id="2476" name="Google Shape;2476;p4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77" name="Google Shape;2477;p4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A100 compute box 2ch +SDK — units 0 / 113 / 225 / 450 / 900 / 1800, revenue 0 / 1.81 / 3.6 / 7.2 / 14.4 / 28.8 ₹Cr. FY2032 ₹28.8 Cr = 2.55% at 89%. Role: The volume centre of the compute line: twice the channels at roughly double the price, at ₹1.60 L.</a:t>
            </a:r>
            <a:endParaRPr/>
          </a:p>
        </p:txBody>
      </p:sp>
      <p:sp>
        <p:nvSpPr>
          <p:cNvPr id="2478" name="Google Shape;2478;p4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6" name="Shape 2546"/>
        <p:cNvGrpSpPr/>
        <p:nvPr/>
      </p:nvGrpSpPr>
      <p:grpSpPr>
        <a:xfrm>
          <a:off x="0" y="0"/>
          <a:ext cx="0" cy="0"/>
          <a:chOff x="0" y="0"/>
          <a:chExt cx="0" cy="0"/>
        </a:xfrm>
      </p:grpSpPr>
      <p:sp>
        <p:nvSpPr>
          <p:cNvPr id="2547" name="Google Shape;2547;p4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48" name="Google Shape;2548;p4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A100 compute box 4ch +SDK (PCIe) — what it is. Price ₹3.00 L, segment Systems, domain Compute, first revenue FY2028.</a:t>
            </a:r>
            <a:endParaRPr/>
          </a:p>
        </p:txBody>
      </p:sp>
      <p:sp>
        <p:nvSpPr>
          <p:cNvPr id="2549" name="Google Shape;2549;p4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8" name="Shape 2588"/>
        <p:cNvGrpSpPr/>
        <p:nvPr/>
      </p:nvGrpSpPr>
      <p:grpSpPr>
        <a:xfrm>
          <a:off x="0" y="0"/>
          <a:ext cx="0" cy="0"/>
          <a:chOff x="0" y="0"/>
          <a:chExt cx="0" cy="0"/>
        </a:xfrm>
      </p:grpSpPr>
      <p:sp>
        <p:nvSpPr>
          <p:cNvPr id="2589" name="Google Shape;2589;p5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90" name="Google Shape;2590;p5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A100 compute box 4ch +SDK (PCIe) — signal chain: Four cameras give full surround coverage -&gt; The card runs perception across all four streams -&gt; Results go to the host over PCIe -&gt; The host system builds its own product on top. Depends on: Host thermal and power budget, which constrains which customers can take it.</a:t>
            </a:r>
            <a:endParaRPr/>
          </a:p>
        </p:txBody>
      </p:sp>
      <p:sp>
        <p:nvSpPr>
          <p:cNvPr id="2591" name="Google Shape;2591;p5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3" name="Shape 2633"/>
        <p:cNvGrpSpPr/>
        <p:nvPr/>
      </p:nvGrpSpPr>
      <p:grpSpPr>
        <a:xfrm>
          <a:off x="0" y="0"/>
          <a:ext cx="0" cy="0"/>
          <a:chOff x="0" y="0"/>
          <a:chExt cx="0" cy="0"/>
        </a:xfrm>
      </p:grpSpPr>
      <p:sp>
        <p:nvSpPr>
          <p:cNvPr id="2634" name="Google Shape;2634;p5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35" name="Google Shape;2635;p5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A100 compute box 4ch +SDK (PCIe) — buyer: OEMs and integrators running complete multi-camera stacks on their own platform. Channel: Direct design-in with larger integrators. Trigger: Full surround perception with the compute inside the customer's own architecture. Pool: Automotive edge-AI accelerator modules $4.8B (2025) (0.20%). Source: Dataintelo: $4.8B 2025 -&gt; $22.6B 2034, 21% CAGR.</a:t>
            </a:r>
            <a:endParaRPr/>
          </a:p>
        </p:txBody>
      </p:sp>
      <p:sp>
        <p:nvSpPr>
          <p:cNvPr id="2636" name="Google Shape;2636;p5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9" name="Shape 2659"/>
        <p:cNvGrpSpPr/>
        <p:nvPr/>
      </p:nvGrpSpPr>
      <p:grpSpPr>
        <a:xfrm>
          <a:off x="0" y="0"/>
          <a:ext cx="0" cy="0"/>
          <a:chOff x="0" y="0"/>
          <a:chExt cx="0" cy="0"/>
        </a:xfrm>
      </p:grpSpPr>
      <p:sp>
        <p:nvSpPr>
          <p:cNvPr id="2660" name="Google Shape;2660;p5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61" name="Google Shape;2661;p5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A100 compute box 4ch +SDK (PCIe) — units 0 / 75 / 150 / 300 / 600 / 1200, revenue 0 / 2.25 / 4.5 / 9 / 18 / 36 ₹Cr. FY2032 ₹36.0 Cr = 3.19% at 89%. Role: The highest-priced compute SKU at ₹3.00 L, and the closest the module line gets to being a full system.</a:t>
            </a:r>
            <a:endParaRPr/>
          </a:p>
        </p:txBody>
      </p:sp>
      <p:sp>
        <p:nvSpPr>
          <p:cNvPr id="2662" name="Google Shape;2662;p5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0" name="Shape 2730"/>
        <p:cNvGrpSpPr/>
        <p:nvPr/>
      </p:nvGrpSpPr>
      <p:grpSpPr>
        <a:xfrm>
          <a:off x="0" y="0"/>
          <a:ext cx="0" cy="0"/>
          <a:chOff x="0" y="0"/>
          <a:chExt cx="0" cy="0"/>
        </a:xfrm>
      </p:grpSpPr>
      <p:sp>
        <p:nvSpPr>
          <p:cNvPr id="2731" name="Google Shape;2731;p5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32" name="Google Shape;2732;p5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T100 AI licence (SaaS) — what it is. Price ₹100.00 L, segment Semiconductors, domain Outdoor, first revenue FY2029.</a:t>
            </a:r>
            <a:endParaRPr/>
          </a:p>
        </p:txBody>
      </p:sp>
      <p:sp>
        <p:nvSpPr>
          <p:cNvPr id="2733" name="Google Shape;2733;p5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2" name="Shape 2772"/>
        <p:cNvGrpSpPr/>
        <p:nvPr/>
      </p:nvGrpSpPr>
      <p:grpSpPr>
        <a:xfrm>
          <a:off x="0" y="0"/>
          <a:ext cx="0" cy="0"/>
          <a:chOff x="0" y="0"/>
          <a:chExt cx="0" cy="0"/>
        </a:xfrm>
      </p:grpSpPr>
      <p:sp>
        <p:nvSpPr>
          <p:cNvPr id="2773" name="Google Shape;2773;p5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74" name="Google Shape;2774;p5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T100 AI licence (SaaS) — signal chain: The customer runs their own hardware and their own sensors -&gt; Our models do the perception work inside their runtime -&gt; Their system decides and acts -&gt; They ship under their own brand, with our perception inside. Depends on: A defensible model advantage and a signed licence; neither is evidenced yet.</a:t>
            </a:r>
            <a:endParaRPr/>
          </a:p>
        </p:txBody>
      </p:sp>
      <p:sp>
        <p:nvSpPr>
          <p:cNvPr id="2775" name="Google Shape;2775;p5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7" name="Shape 2817"/>
        <p:cNvGrpSpPr/>
        <p:nvPr/>
      </p:nvGrpSpPr>
      <p:grpSpPr>
        <a:xfrm>
          <a:off x="0" y="0"/>
          <a:ext cx="0" cy="0"/>
          <a:chOff x="0" y="0"/>
          <a:chExt cx="0" cy="0"/>
        </a:xfrm>
      </p:grpSpPr>
      <p:sp>
        <p:nvSpPr>
          <p:cNvPr id="2818" name="Google Shape;2818;p5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19" name="Google Shape;2819;p5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T100 AI licence (SaaS) — buyer: OEMs and platform partners who want the India-road stack without our silicon. Channel: Direct licensing, negotiated per engagement. Trigger: Wanting perception tuned for Indian road conditions without building the dataset themselves. Pool: none sized (—). Source: n/a.</a:t>
            </a:r>
            <a:endParaRPr/>
          </a:p>
        </p:txBody>
      </p:sp>
      <p:sp>
        <p:nvSpPr>
          <p:cNvPr id="2820" name="Google Shape;2820;p5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3" name="Shape 2843"/>
        <p:cNvGrpSpPr/>
        <p:nvPr/>
      </p:nvGrpSpPr>
      <p:grpSpPr>
        <a:xfrm>
          <a:off x="0" y="0"/>
          <a:ext cx="0" cy="0"/>
          <a:chOff x="0" y="0"/>
          <a:chExt cx="0" cy="0"/>
        </a:xfrm>
      </p:grpSpPr>
      <p:sp>
        <p:nvSpPr>
          <p:cNvPr id="2844" name="Google Shape;2844;p5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45" name="Google Shape;2845;p5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T100 AI licence (SaaS) — units 0 / 0 / 2 / 6 / 18 / 50, revenue 0 / 0 / 2 / 6 / 18 / 50 ₹Cr. FY2032 ₹50.0 Cr = 4.43% at 94%. Role: ₹50 Cr on pure margin with no unit cost — but no separately sized demand pool exists behind it, so treat it as optionality rather than base case.</a:t>
            </a:r>
            <a:endParaRPr/>
          </a:p>
        </p:txBody>
      </p:sp>
      <p:sp>
        <p:nvSpPr>
          <p:cNvPr id="2846" name="Google Shape;2846;p5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4" name="Shape 2914"/>
        <p:cNvGrpSpPr/>
        <p:nvPr/>
      </p:nvGrpSpPr>
      <p:grpSpPr>
        <a:xfrm>
          <a:off x="0" y="0"/>
          <a:ext cx="0" cy="0"/>
          <a:chOff x="0" y="0"/>
          <a:chExt cx="0" cy="0"/>
        </a:xfrm>
      </p:grpSpPr>
      <p:sp>
        <p:nvSpPr>
          <p:cNvPr id="2915" name="Google Shape;2915;p5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16" name="Google Shape;2916;p5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Fleet &amp; mobility: Autonomous TaaS, Seaport AGV (port autonomy).</a:t>
            </a:r>
            <a:endParaRPr/>
          </a:p>
        </p:txBody>
      </p:sp>
      <p:sp>
        <p:nvSpPr>
          <p:cNvPr id="2917" name="Google Shape;2917;p5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9" name="Shape 2929"/>
        <p:cNvGrpSpPr/>
        <p:nvPr/>
      </p:nvGrpSpPr>
      <p:grpSpPr>
        <a:xfrm>
          <a:off x="0" y="0"/>
          <a:ext cx="0" cy="0"/>
          <a:chOff x="0" y="0"/>
          <a:chExt cx="0" cy="0"/>
        </a:xfrm>
      </p:grpSpPr>
      <p:sp>
        <p:nvSpPr>
          <p:cNvPr id="2930" name="Google Shape;2930;p5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31" name="Google Shape;2931;p5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Autonomous TaaS — what it is. Price ₹66.00 L, segment Systems, domain Outdoor, first revenue FY2028.</a:t>
            </a:r>
            <a:endParaRPr/>
          </a:p>
        </p:txBody>
      </p:sp>
      <p:sp>
        <p:nvSpPr>
          <p:cNvPr id="2932" name="Google Shape;2932;p5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5" name="Shape 2975"/>
        <p:cNvGrpSpPr/>
        <p:nvPr/>
      </p:nvGrpSpPr>
      <p:grpSpPr>
        <a:xfrm>
          <a:off x="0" y="0"/>
          <a:ext cx="0" cy="0"/>
          <a:chOff x="0" y="0"/>
          <a:chExt cx="0" cy="0"/>
        </a:xfrm>
      </p:grpSpPr>
      <p:sp>
        <p:nvSpPr>
          <p:cNvPr id="2976" name="Google Shape;2976;p5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77" name="Google Shape;2977;p5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Autonomous TaaS — signal chain: The vehicle's full sensor set reads a route we have already surveyed -&gt; SoC2 runs the autonomy stack against that route model -&gt; Fleet logic schedules, routes and hands off to a remote operator when needed -&gt; The vehicle drives, and the customer is billed per trip or per tonne. Depends on: Asset finance against the trucks, not the equity round, plus route-level regulatory permission.</a:t>
            </a:r>
            <a:endParaRPr/>
          </a:p>
        </p:txBody>
      </p:sp>
      <p:sp>
        <p:nvSpPr>
          <p:cNvPr id="2978" name="Google Shape;2978;p5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0" name="Shape 3020"/>
        <p:cNvGrpSpPr/>
        <p:nvPr/>
      </p:nvGrpSpPr>
      <p:grpSpPr>
        <a:xfrm>
          <a:off x="0" y="0"/>
          <a:ext cx="0" cy="0"/>
          <a:chOff x="0" y="0"/>
          <a:chExt cx="0" cy="0"/>
        </a:xfrm>
      </p:grpSpPr>
      <p:sp>
        <p:nvSpPr>
          <p:cNvPr id="3021" name="Google Shape;3021;p6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22" name="Google Shape;3022;p6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Autonomous TaaS — buyer: Logistics operators on fixed, repeatable routes where an autonomous lane can be proven. Channel: Direct commercial contracts, one route at a time. Trigger: Cost per tonne-kilometre against a driven alternative, plus driver availability. Pool: India trucking 0.6-0.8M units/yr; fleet ops (0.01%). Source: Mobility Foresights; TheGlobalEconomy 952k CV.</a:t>
            </a:r>
            <a:endParaRPr/>
          </a:p>
        </p:txBody>
      </p:sp>
      <p:sp>
        <p:nvSpPr>
          <p:cNvPr id="3023" name="Google Shape;3023;p6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6" name="Shape 3046"/>
        <p:cNvGrpSpPr/>
        <p:nvPr/>
      </p:nvGrpSpPr>
      <p:grpSpPr>
        <a:xfrm>
          <a:off x="0" y="0"/>
          <a:ext cx="0" cy="0"/>
          <a:chOff x="0" y="0"/>
          <a:chExt cx="0" cy="0"/>
        </a:xfrm>
      </p:grpSpPr>
      <p:sp>
        <p:nvSpPr>
          <p:cNvPr id="3047" name="Google Shape;3047;p6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48" name="Google Shape;3048;p6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Autonomous TaaS — units 0 / 5 / 10 / 25 / 50 / 100, revenue 0 / 3.3 / 6.6 / 16.5 / 33 / 66 ₹Cr. FY2032 ₹66.0 Cr = 5.85% at 89%. Role: Highest revenue per unit in the portfolio at ₹66 lakh a vehicle, and the only line where we capture the operating margin rather than a hardware margin.</a:t>
            </a:r>
            <a:endParaRPr/>
          </a:p>
        </p:txBody>
      </p:sp>
      <p:sp>
        <p:nvSpPr>
          <p:cNvPr id="3049" name="Google Shape;3049;p6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7" name="Shape 3117"/>
        <p:cNvGrpSpPr/>
        <p:nvPr/>
      </p:nvGrpSpPr>
      <p:grpSpPr>
        <a:xfrm>
          <a:off x="0" y="0"/>
          <a:ext cx="0" cy="0"/>
          <a:chOff x="0" y="0"/>
          <a:chExt cx="0" cy="0"/>
        </a:xfrm>
      </p:grpSpPr>
      <p:sp>
        <p:nvSpPr>
          <p:cNvPr id="3118" name="Google Shape;3118;p6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19" name="Google Shape;3119;p6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Seaport AGV (port autonomy) — what it is. Price ₹45.30 L, segment Systems, domain Indoor, first revenue FY2028.</a:t>
            </a:r>
            <a:endParaRPr/>
          </a:p>
        </p:txBody>
      </p:sp>
      <p:sp>
        <p:nvSpPr>
          <p:cNvPr id="3120" name="Google Shape;3120;p6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3" name="Shape 3163"/>
        <p:cNvGrpSpPr/>
        <p:nvPr/>
      </p:nvGrpSpPr>
      <p:grpSpPr>
        <a:xfrm>
          <a:off x="0" y="0"/>
          <a:ext cx="0" cy="0"/>
          <a:chOff x="0" y="0"/>
          <a:chExt cx="0" cy="0"/>
        </a:xfrm>
      </p:grpSpPr>
      <p:sp>
        <p:nvSpPr>
          <p:cNvPr id="3164" name="Google Shape;3164;p6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65" name="Google Shape;3165;p6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Seaport AGV (port autonomy) — signal chain: Surround sensing reads containers, cranes, lanes and people in the yard -&gt; SoC2 localises against the yard map and tracks moving obstacles -&gt; Planner sequences the pick, the move and the drop against the yard schedule -&gt; The vehicle executes and reports back to the terminal system. Depends on: Terminal integration work and berth-level commissioning, which is slow and bespoke.</a:t>
            </a:r>
            <a:endParaRPr/>
          </a:p>
        </p:txBody>
      </p:sp>
      <p:sp>
        <p:nvSpPr>
          <p:cNvPr id="3166" name="Google Shape;3166;p6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8" name="Shape 3208"/>
        <p:cNvGrpSpPr/>
        <p:nvPr/>
      </p:nvGrpSpPr>
      <p:grpSpPr>
        <a:xfrm>
          <a:off x="0" y="0"/>
          <a:ext cx="0" cy="0"/>
          <a:chOff x="0" y="0"/>
          <a:chExt cx="0" cy="0"/>
        </a:xfrm>
      </p:grpSpPr>
      <p:sp>
        <p:nvSpPr>
          <p:cNvPr id="3209" name="Google Shape;3209;p6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10" name="Google Shape;3210;p6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Seaport AGV (port autonomy) — buyer: Port and terminal operators automating container movement. Channel: Direct to terminal operators, typically through a pilot berth first. Trigger: Terminal throughput and labour cost inside a controlled, geofenced site. Pool: Automated container terminal market $10.95B (2024) (0.02%). Source: SNS Insider: $10.95B 2024 -&gt; $16.35B 2032, 5.2% CAGR.</a:t>
            </a:r>
            <a:endParaRPr/>
          </a:p>
        </p:txBody>
      </p:sp>
      <p:sp>
        <p:nvSpPr>
          <p:cNvPr id="3211" name="Google Shape;3211;p6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4" name="Shape 3234"/>
        <p:cNvGrpSpPr/>
        <p:nvPr/>
      </p:nvGrpSpPr>
      <p:grpSpPr>
        <a:xfrm>
          <a:off x="0" y="0"/>
          <a:ext cx="0" cy="0"/>
          <a:chOff x="0" y="0"/>
          <a:chExt cx="0" cy="0"/>
        </a:xfrm>
      </p:grpSpPr>
      <p:sp>
        <p:nvSpPr>
          <p:cNvPr id="3235" name="Google Shape;3235;p6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36" name="Google Shape;3236;p6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Seaport AGV (port autonomy) — units 0 / 2 / 5 / 10 / 15 / 50, revenue 0 / 0.91 / 2.27 / 4.53 / 6.79 / 22.65 ₹Cr. FY2032 ₹22.6 Cr = 2.01% at 89%. Role: Small in units, material in revenue at ₹45.3 lakh each, and the line with the most concrete external proof: a live order at Vizag Container Terminal.</a:t>
            </a:r>
            <a:endParaRPr/>
          </a:p>
        </p:txBody>
      </p:sp>
      <p:sp>
        <p:nvSpPr>
          <p:cNvPr id="3237" name="Google Shape;3237;p6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5" name="Shape 3305"/>
        <p:cNvGrpSpPr/>
        <p:nvPr/>
      </p:nvGrpSpPr>
      <p:grpSpPr>
        <a:xfrm>
          <a:off x="0" y="0"/>
          <a:ext cx="0" cy="0"/>
          <a:chOff x="0" y="0"/>
          <a:chExt cx="0" cy="0"/>
        </a:xfrm>
      </p:grpSpPr>
      <p:sp>
        <p:nvSpPr>
          <p:cNvPr id="3306" name="Google Shape;3306;p6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07" name="Google Shape;3307;p6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Seaport AGV (port autonomy) — demonstrator DGrid Yard OS · Live Terminal Twin. Positioning: Confidence bars for RTK-GNSS and Deepgrid fusion diverge as the vehicle enters the container canyon; fusion holds, GNSS does not. Navigation: Congestion-aware routing between stacks with obstacle-safe stops in mixed traffic. Scheduling: Toggle FIFO against predictive ETA and watch crane idle time collapse — the number a terminal operator is paid on. Shadow mode first: It runs alongside the existing terminal system before it is given control, which is how a port actually adopts this.</a:t>
            </a:r>
            <a:endParaRPr/>
          </a:p>
        </p:txBody>
      </p:sp>
      <p:sp>
        <p:nvSpPr>
          <p:cNvPr id="3308" name="Google Shape;3308;p6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9" name="Shape 3339"/>
        <p:cNvGrpSpPr/>
        <p:nvPr/>
      </p:nvGrpSpPr>
      <p:grpSpPr>
        <a:xfrm>
          <a:off x="0" y="0"/>
          <a:ext cx="0" cy="0"/>
          <a:chOff x="0" y="0"/>
          <a:chExt cx="0" cy="0"/>
        </a:xfrm>
      </p:grpSpPr>
      <p:sp>
        <p:nvSpPr>
          <p:cNvPr id="3340" name="Google Shape;3340;p6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41" name="Google Shape;3341;p6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[Sources]</a:t>
            </a:r>
            <a:endParaRPr/>
          </a:p>
          <a:p>
            <a:pPr indent="0" lvl="0" marL="0" rtl="0" algn="l">
              <a:spcBef>
                <a:spcPts val="0"/>
              </a:spcBef>
              <a:spcAft>
                <a:spcPts val="0"/>
              </a:spcAft>
              <a:buNone/>
            </a:pPr>
            <a:r>
              <a:rPr lang="en-US"/>
              <a:t>Original simulator recording: C:/Users/sheke/Downloads/DeepGrid-Sim-Clips/yard.mp4</a:t>
            </a:r>
            <a:endParaRPr/>
          </a:p>
          <a:p>
            <a:pPr indent="0" lvl="0" marL="0" rtl="0" algn="l">
              <a:spcBef>
                <a:spcPts val="0"/>
              </a:spcBef>
              <a:spcAft>
                <a:spcPts val="0"/>
              </a:spcAft>
              <a:buNone/>
            </a:pPr>
            <a:r>
              <a:rPr lang="en-US"/>
              <a:t>Private Drive video: https://drive.google.com/file/d/1TxnH6dmA--6LA5bKlMlwOyh_Pka2qzXA/view?usp=drivesdk</a:t>
            </a:r>
            <a:endParaRPr/>
          </a:p>
          <a:p>
            <a:pPr indent="0" lvl="0" marL="0" rtl="0" algn="l">
              <a:spcBef>
                <a:spcPts val="0"/>
              </a:spcBef>
              <a:spcAft>
                <a:spcPts val="0"/>
              </a:spcAft>
              <a:buNone/>
            </a:pPr>
            <a:r>
              <a:rPr lang="en-US"/>
              <a:t>Simulation, not field validation. Video audio muted to prevent non-Holt or duplicate narration; custom Holt voiceover belongs in Google Vids.</a:t>
            </a:r>
            <a:endParaRPr/>
          </a:p>
          <a:p>
            <a:pPr indent="0" lvl="0" marL="0" rtl="0" algn="l">
              <a:spcBef>
                <a:spcPts val="0"/>
              </a:spcBef>
              <a:spcAft>
                <a:spcPts val="0"/>
              </a:spcAft>
              <a:buNone/>
            </a:pPr>
            <a:r>
              <a:rPr lang="en-US"/>
              <a:t>[/Sources]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Seaport AGV (port autonomy) — embedded clip of DGrid Yard OS · Live Terminal Twin. The confidence bars: GNSS and fusion diverge entering the canyon. Fusion holds. The KPI strip: Positioning error open and under crane, ETA error, crane idle saved. The dispatch toggle: FIFO against predictive ETA, with crane idle moving in response. Shadow mode: The badge stays on. It advises the terminal before it is given control.</a:t>
            </a:r>
            <a:endParaRPr/>
          </a:p>
        </p:txBody>
      </p:sp>
      <p:sp>
        <p:nvSpPr>
          <p:cNvPr id="3342" name="Google Shape;3342;p6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1" name="Shape 3371"/>
        <p:cNvGrpSpPr/>
        <p:nvPr/>
      </p:nvGrpSpPr>
      <p:grpSpPr>
        <a:xfrm>
          <a:off x="0" y="0"/>
          <a:ext cx="0" cy="0"/>
          <a:chOff x="0" y="0"/>
          <a:chExt cx="0" cy="0"/>
        </a:xfrm>
      </p:grpSpPr>
      <p:sp>
        <p:nvSpPr>
          <p:cNvPr id="3372" name="Google Shape;3372;p6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73" name="Google Shape;3373;p6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Sensors &amp; robotics: Thermal camera (aftermarket), 4D radar pod (aftermarket), H100 driver-monitor wearable, Defence D-HUMR, D100 drone SoC kit.</a:t>
            </a:r>
            <a:endParaRPr/>
          </a:p>
        </p:txBody>
      </p:sp>
      <p:sp>
        <p:nvSpPr>
          <p:cNvPr id="3374" name="Google Shape;3374;p6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6" name="Shape 3386"/>
        <p:cNvGrpSpPr/>
        <p:nvPr/>
      </p:nvGrpSpPr>
      <p:grpSpPr>
        <a:xfrm>
          <a:off x="0" y="0"/>
          <a:ext cx="0" cy="0"/>
          <a:chOff x="0" y="0"/>
          <a:chExt cx="0" cy="0"/>
        </a:xfrm>
      </p:grpSpPr>
      <p:sp>
        <p:nvSpPr>
          <p:cNvPr id="3387" name="Google Shape;3387;p6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88" name="Google Shape;3388;p6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Thermal camera (aftermarket) — what it is. Price ₹50,000, segment Sensors, domain Outdoor, first revenue FY2027.</a:t>
            </a:r>
            <a:endParaRPr/>
          </a:p>
        </p:txBody>
      </p:sp>
      <p:sp>
        <p:nvSpPr>
          <p:cNvPr id="3389" name="Google Shape;3389;p6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8" name="Shape 3428"/>
        <p:cNvGrpSpPr/>
        <p:nvPr/>
      </p:nvGrpSpPr>
      <p:grpSpPr>
        <a:xfrm>
          <a:off x="0" y="0"/>
          <a:ext cx="0" cy="0"/>
          <a:chOff x="0" y="0"/>
          <a:chExt cx="0" cy="0"/>
        </a:xfrm>
      </p:grpSpPr>
      <p:sp>
        <p:nvSpPr>
          <p:cNvPr id="3429" name="Google Shape;3429;p7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30" name="Google Shape;3430;p7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Thermal camera (aftermarket) — signal chain: The LWIR sensor reads emitted heat rather than reflected light -&gt; SoC2 runs detection on the thermal image, where a person is bright against cold road -&gt; Classification separates people and animals from roadside clutter -&gt; Detections join the same object list the cameras feed. Depends on: Thermal sensor supply, which is imported and the highest bill-of-materials risk in the sensor group.</a:t>
            </a:r>
            <a:endParaRPr/>
          </a:p>
        </p:txBody>
      </p:sp>
      <p:sp>
        <p:nvSpPr>
          <p:cNvPr id="3431" name="Google Shape;3431;p7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3" name="Shape 3473"/>
        <p:cNvGrpSpPr/>
        <p:nvPr/>
      </p:nvGrpSpPr>
      <p:grpSpPr>
        <a:xfrm>
          <a:off x="0" y="0"/>
          <a:ext cx="0" cy="0"/>
          <a:chOff x="0" y="0"/>
          <a:chExt cx="0" cy="0"/>
        </a:xfrm>
      </p:grpSpPr>
      <p:sp>
        <p:nvSpPr>
          <p:cNvPr id="3474" name="Google Shape;3474;p7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75" name="Google Shape;3475;p7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Thermal camera (aftermarket) — buyer: Fleets upgrading existing vehicles, and as an attach sold alongside AD0 and AD2. Channel: Aftermarket, usually at the same fitment as the base kit. Trigger: Night and monsoon operation, where camera-only detection degrades sharply. Pool: Automotive thermal camera $1.68B global (2025) (0.10%). Source: Verified Market Research: $1.68B 2025, 12% CAGR.</a:t>
            </a:r>
            <a:endParaRPr/>
          </a:p>
        </p:txBody>
      </p:sp>
      <p:sp>
        <p:nvSpPr>
          <p:cNvPr id="3476" name="Google Shape;3476;p7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9" name="Shape 3499"/>
        <p:cNvGrpSpPr/>
        <p:nvPr/>
      </p:nvGrpSpPr>
      <p:grpSpPr>
        <a:xfrm>
          <a:off x="0" y="0"/>
          <a:ext cx="0" cy="0"/>
          <a:chOff x="0" y="0"/>
          <a:chExt cx="0" cy="0"/>
        </a:xfrm>
      </p:grpSpPr>
      <p:sp>
        <p:nvSpPr>
          <p:cNvPr id="3500" name="Google Shape;3500;p7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01" name="Google Shape;3501;p7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Thermal camera (aftermarket) — units 40 / 150 / 400 / 900 / 1800 / 3200, revenue 0.2 / 0.75 / 2 / 4.5 / 9 / 16 ₹Cr. FY2032 ₹16.0 Cr = 1.42% at 50%. Role: A capability line, not a profit line, at 50% margin — it closes the condition where the core product is weakest.</a:t>
            </a:r>
            <a:endParaRPr/>
          </a:p>
        </p:txBody>
      </p:sp>
      <p:sp>
        <p:nvSpPr>
          <p:cNvPr id="3502" name="Google Shape;3502;p7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0" name="Shape 3570"/>
        <p:cNvGrpSpPr/>
        <p:nvPr/>
      </p:nvGrpSpPr>
      <p:grpSpPr>
        <a:xfrm>
          <a:off x="0" y="0"/>
          <a:ext cx="0" cy="0"/>
          <a:chOff x="0" y="0"/>
          <a:chExt cx="0" cy="0"/>
        </a:xfrm>
      </p:grpSpPr>
      <p:sp>
        <p:nvSpPr>
          <p:cNvPr id="3571" name="Google Shape;3571;p7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72" name="Google Shape;3572;p7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4D radar pod (aftermarket) — what it is. Price ₹25,000, segment Sensors, domain Outdoor, first revenue FY2027.</a:t>
            </a:r>
            <a:endParaRPr/>
          </a:p>
        </p:txBody>
      </p:sp>
      <p:sp>
        <p:nvSpPr>
          <p:cNvPr id="3573" name="Google Shape;3573;p7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2" name="Shape 3612"/>
        <p:cNvGrpSpPr/>
        <p:nvPr/>
      </p:nvGrpSpPr>
      <p:grpSpPr>
        <a:xfrm>
          <a:off x="0" y="0"/>
          <a:ext cx="0" cy="0"/>
          <a:chOff x="0" y="0"/>
          <a:chExt cx="0" cy="0"/>
        </a:xfrm>
      </p:grpSpPr>
      <p:sp>
        <p:nvSpPr>
          <p:cNvPr id="3613" name="Google Shape;3613;p7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14" name="Google Shape;3614;p7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4D radar pod (aftermarket) — signal chain: The radar illuminates the scene and reads the returns -&gt; The R100 block on the die turns returns into range, velocity and elevation -&gt; Tracks are formed and held across frames, including through rain and dust -&gt; Tracks fuse with the camera object list to confirm or reject detections. Depends on: Radar front-end supply and antenna qualification; the processing is already ours.</a:t>
            </a:r>
            <a:endParaRPr/>
          </a:p>
        </p:txBody>
      </p:sp>
      <p:sp>
        <p:nvSpPr>
          <p:cNvPr id="3615" name="Google Shape;3615;p7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7" name="Shape 3657"/>
        <p:cNvGrpSpPr/>
        <p:nvPr/>
      </p:nvGrpSpPr>
      <p:grpSpPr>
        <a:xfrm>
          <a:off x="0" y="0"/>
          <a:ext cx="0" cy="0"/>
          <a:chOff x="0" y="0"/>
          <a:chExt cx="0" cy="0"/>
        </a:xfrm>
      </p:grpSpPr>
      <p:sp>
        <p:nvSpPr>
          <p:cNvPr id="3658" name="Google Shape;3658;p7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59" name="Google Shape;3659;p7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4D radar pod (aftermarket) — buyer: Fleets and integrators adding radar to camera-only fitments. Channel: Aftermarket and integrator supply. Trigger: Weather and dust defeat cameras; radar supplies the closing speed a braking decision needs. Pool: 4D imaging radar $2.75B global (2025) (0.03%). Source: Business Research Co./Mordor: ~$2.75B 2025, 13% CAGR.</a:t>
            </a:r>
            <a:endParaRPr/>
          </a:p>
        </p:txBody>
      </p:sp>
      <p:sp>
        <p:nvSpPr>
          <p:cNvPr id="3660" name="Google Shape;3660;p7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3" name="Shape 3683"/>
        <p:cNvGrpSpPr/>
        <p:nvPr/>
      </p:nvGrpSpPr>
      <p:grpSpPr>
        <a:xfrm>
          <a:off x="0" y="0"/>
          <a:ext cx="0" cy="0"/>
          <a:chOff x="0" y="0"/>
          <a:chExt cx="0" cy="0"/>
        </a:xfrm>
      </p:grpSpPr>
      <p:sp>
        <p:nvSpPr>
          <p:cNvPr id="3684" name="Google Shape;3684;p7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85" name="Google Shape;3685;p7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4D radar pod (aftermarket) — units 30 / 120 / 350 / 800 / 1600 / 3000, revenue 0.07 / 0.3 / 0.88 / 2 / 4 / 7.5 ₹Cr. FY2032 ₹7.50 Cr = 0.66% at 50%. Role: The smallest line at ₹7.5 Cr, but it exists because the radar block is already on the die — the tapeout has paid for the silicon.</a:t>
            </a:r>
            <a:endParaRPr/>
          </a:p>
        </p:txBody>
      </p:sp>
      <p:sp>
        <p:nvSpPr>
          <p:cNvPr id="3686" name="Google Shape;3686;p7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4" name="Shape 3754"/>
        <p:cNvGrpSpPr/>
        <p:nvPr/>
      </p:nvGrpSpPr>
      <p:grpSpPr>
        <a:xfrm>
          <a:off x="0" y="0"/>
          <a:ext cx="0" cy="0"/>
          <a:chOff x="0" y="0"/>
          <a:chExt cx="0" cy="0"/>
        </a:xfrm>
      </p:grpSpPr>
      <p:sp>
        <p:nvSpPr>
          <p:cNvPr id="3755" name="Google Shape;3755;p7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56" name="Google Shape;3756;p7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H100 driver-monitor wearable — what it is. Price ₹5,000, segment Sensors, domain Outdoor, first revenue FY2027.</a:t>
            </a:r>
            <a:endParaRPr/>
          </a:p>
        </p:txBody>
      </p:sp>
      <p:sp>
        <p:nvSpPr>
          <p:cNvPr id="3757" name="Google Shape;3757;p7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0" name="Shape 3800"/>
        <p:cNvGrpSpPr/>
        <p:nvPr/>
      </p:nvGrpSpPr>
      <p:grpSpPr>
        <a:xfrm>
          <a:off x="0" y="0"/>
          <a:ext cx="0" cy="0"/>
          <a:chOff x="0" y="0"/>
          <a:chExt cx="0" cy="0"/>
        </a:xfrm>
      </p:grpSpPr>
      <p:sp>
        <p:nvSpPr>
          <p:cNvPr id="3801" name="Google Shape;3801;p7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02" name="Google Shape;3802;p7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H100 driver-monitor wearable — signal chain: The band reads pulse and movement continuously on the driver -&gt; An on-device model scores alertness without sending raw data anywhere -&gt; A drowsiness state crosses a threshold -&gt; The vehicle alert chain warns the driver and the fleet is notified. Depends on: Driver acceptance and enrolment discipline, which is an operational problem rather than a technical one.</a:t>
            </a:r>
            <a:endParaRPr/>
          </a:p>
        </p:txBody>
      </p:sp>
      <p:sp>
        <p:nvSpPr>
          <p:cNvPr id="3803" name="Google Shape;3803;p7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5" name="Shape 3845"/>
        <p:cNvGrpSpPr/>
        <p:nvPr/>
      </p:nvGrpSpPr>
      <p:grpSpPr>
        <a:xfrm>
          <a:off x="0" y="0"/>
          <a:ext cx="0" cy="0"/>
          <a:chOff x="0" y="0"/>
          <a:chExt cx="0" cy="0"/>
        </a:xfrm>
      </p:grpSpPr>
      <p:sp>
        <p:nvSpPr>
          <p:cNvPr id="3846" name="Google Shape;3846;p7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47" name="Google Shape;3847;p7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H100 driver-monitor wearable — buyer: Fleets meeting drowsiness obligations without fitting a cabin camera. Channel: Fleet direct, often as the first purchase a fleet makes from us. Trigger: Driver-drowsiness obligations, and fleets wanting a lower-intrusion option than in-cab video. Pool: DDAWS mandate (AIS-184) + global DMS demand (—). Source: MoRTH AIS-184; EU Reg 2021/267 (commercial DMS).</a:t>
            </a:r>
            <a:endParaRPr/>
          </a:p>
        </p:txBody>
      </p:sp>
      <p:sp>
        <p:nvSpPr>
          <p:cNvPr id="3848" name="Google Shape;3848;p7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1" name="Shape 3871"/>
        <p:cNvGrpSpPr/>
        <p:nvPr/>
      </p:nvGrpSpPr>
      <p:grpSpPr>
        <a:xfrm>
          <a:off x="0" y="0"/>
          <a:ext cx="0" cy="0"/>
          <a:chOff x="0" y="0"/>
          <a:chExt cx="0" cy="0"/>
        </a:xfrm>
      </p:grpSpPr>
      <p:sp>
        <p:nvSpPr>
          <p:cNvPr id="3872" name="Google Shape;3872;p8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73" name="Google Shape;3873;p8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H100 driver-monitor wearable — units 200 / 800 / 2200 / 5000 / 11000 / 20000, revenue 0.1 / 0.4 / 1.1 / 2.5 / 5.5 / 10 ₹Cr. FY2032 ₹10.0 Cr = 0.89% at 50%. Role: The lowest-priced item we sell at ₹5,000 and the cheapest way into a fleet relationship; ₹10 Cr of revenue makes it a channel line, not a profit line.</a:t>
            </a:r>
            <a:endParaRPr/>
          </a:p>
        </p:txBody>
      </p:sp>
      <p:sp>
        <p:nvSpPr>
          <p:cNvPr id="3874" name="Google Shape;3874;p8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2" name="Shape 3942"/>
        <p:cNvGrpSpPr/>
        <p:nvPr/>
      </p:nvGrpSpPr>
      <p:grpSpPr>
        <a:xfrm>
          <a:off x="0" y="0"/>
          <a:ext cx="0" cy="0"/>
          <a:chOff x="0" y="0"/>
          <a:chExt cx="0" cy="0"/>
        </a:xfrm>
      </p:grpSpPr>
      <p:sp>
        <p:nvSpPr>
          <p:cNvPr id="3943" name="Google Shape;3943;p8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44" name="Google Shape;3944;p8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Defence D-HUMR — what it is. Price ₹20.00 L, segment Robotics, domain Outdoor, first revenue FY2027.</a:t>
            </a:r>
            <a:endParaRPr/>
          </a:p>
        </p:txBody>
      </p:sp>
      <p:sp>
        <p:nvSpPr>
          <p:cNvPr id="3945" name="Google Shape;3945;p8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8" name="Shape 3988"/>
        <p:cNvGrpSpPr/>
        <p:nvPr/>
      </p:nvGrpSpPr>
      <p:grpSpPr>
        <a:xfrm>
          <a:off x="0" y="0"/>
          <a:ext cx="0" cy="0"/>
          <a:chOff x="0" y="0"/>
          <a:chExt cx="0" cy="0"/>
        </a:xfrm>
      </p:grpSpPr>
      <p:sp>
        <p:nvSpPr>
          <p:cNvPr id="3989" name="Google Shape;3989;p8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90" name="Google Shape;3990;p8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Defence D-HUMR — signal chain: Surround sensing reads terrain, obstacles and people -&gt; SoC2 builds a local map and plans a traversable route -&gt; Autonomy drives, with a teleoperator able to take control -&gt; Mission payload does its job at the destination. Depends on: Procurement cycle timing, which is slow and lumpy rather than technical.</a:t>
            </a:r>
            <a:endParaRPr/>
          </a:p>
        </p:txBody>
      </p:sp>
      <p:sp>
        <p:nvSpPr>
          <p:cNvPr id="3991" name="Google Shape;3991;p8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3" name="Shape 4033"/>
        <p:cNvGrpSpPr/>
        <p:nvPr/>
      </p:nvGrpSpPr>
      <p:grpSpPr>
        <a:xfrm>
          <a:off x="0" y="0"/>
          <a:ext cx="0" cy="0"/>
          <a:chOff x="0" y="0"/>
          <a:chExt cx="0" cy="0"/>
        </a:xfrm>
      </p:grpSpPr>
      <p:sp>
        <p:nvSpPr>
          <p:cNvPr id="4034" name="Google Shape;4034;p8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35" name="Google Shape;4035;p8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Defence D-HUMR — buyer: Indian Army and MoD procurement programmes. Channel: Government procurement, including GeM listing. Trigger: Logistics and reconnaissance tasks where sending a vehicle is preferable to sending people. Pool: Indian Army UGV/robotics procurement (—). Source: MoD/Army programs (existing Rs1 Cr revenue).</a:t>
            </a:r>
            <a:endParaRPr/>
          </a:p>
        </p:txBody>
      </p:sp>
      <p:sp>
        <p:nvSpPr>
          <p:cNvPr id="4036" name="Google Shape;4036;p8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9" name="Shape 4059"/>
        <p:cNvGrpSpPr/>
        <p:nvPr/>
      </p:nvGrpSpPr>
      <p:grpSpPr>
        <a:xfrm>
          <a:off x="0" y="0"/>
          <a:ext cx="0" cy="0"/>
          <a:chOff x="0" y="0"/>
          <a:chExt cx="0" cy="0"/>
        </a:xfrm>
      </p:grpSpPr>
      <p:sp>
        <p:nvSpPr>
          <p:cNvPr id="4060" name="Google Shape;4060;p8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61" name="Google Shape;4061;p8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Defence D-HUMR — units 6 / 15 / 23 / 45 / 88 / 150, revenue 1.2 / 3 / 4.6 / 9 / 17.6 / 30 ₹Cr. FY2032 ₹30.0 Cr = 2.66% at 68%. Role: Revenue has already been received on this line, on FPGA hardware, which makes it the portfolio's earliest external validation.</a:t>
            </a:r>
            <a:endParaRPr/>
          </a:p>
        </p:txBody>
      </p:sp>
      <p:sp>
        <p:nvSpPr>
          <p:cNvPr id="4062" name="Google Shape;4062;p8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0" name="Shape 4130"/>
        <p:cNvGrpSpPr/>
        <p:nvPr/>
      </p:nvGrpSpPr>
      <p:grpSpPr>
        <a:xfrm>
          <a:off x="0" y="0"/>
          <a:ext cx="0" cy="0"/>
          <a:chOff x="0" y="0"/>
          <a:chExt cx="0" cy="0"/>
        </a:xfrm>
      </p:grpSpPr>
      <p:sp>
        <p:nvSpPr>
          <p:cNvPr id="4131" name="Google Shape;4131;p8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32" name="Google Shape;4132;p8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Defence D-HUMR — demonstrator DGrid Sentinel · Perimeter Threat Fusion. Correlate: An external vehicle track and a fence-line human track fuse into one threat, which neither sensor would raise alone. Escalate: Loiter → approach → breach risk on a timed ladder, so the operator sees intent forming rather than an alarm at the breach. Hand off: Ground sensors, a patrol drone and a sea buoy share the same target track. Restraint is the feature: Benign tracks are held and monitored but never escalated — false-alarm rate is what gets a perimeter system switched off.</a:t>
            </a:r>
            <a:endParaRPr/>
          </a:p>
        </p:txBody>
      </p:sp>
      <p:sp>
        <p:nvSpPr>
          <p:cNvPr id="4133" name="Google Shape;4133;p8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4" name="Shape 4164"/>
        <p:cNvGrpSpPr/>
        <p:nvPr/>
      </p:nvGrpSpPr>
      <p:grpSpPr>
        <a:xfrm>
          <a:off x="0" y="0"/>
          <a:ext cx="0" cy="0"/>
          <a:chOff x="0" y="0"/>
          <a:chExt cx="0" cy="0"/>
        </a:xfrm>
      </p:grpSpPr>
      <p:sp>
        <p:nvSpPr>
          <p:cNvPr id="4165" name="Google Shape;4165;p8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66" name="Google Shape;4166;p8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[Sources]</a:t>
            </a:r>
            <a:endParaRPr/>
          </a:p>
          <a:p>
            <a:pPr indent="0" lvl="0" marL="0" rtl="0" algn="l">
              <a:spcBef>
                <a:spcPts val="0"/>
              </a:spcBef>
              <a:spcAft>
                <a:spcPts val="0"/>
              </a:spcAft>
              <a:buNone/>
            </a:pPr>
            <a:r>
              <a:rPr lang="en-US"/>
              <a:t>Original simulator recording: C:/Users/sheke/Downloads/DeepGrid-Sim-Clips/sentinel.mp4</a:t>
            </a:r>
            <a:endParaRPr/>
          </a:p>
          <a:p>
            <a:pPr indent="0" lvl="0" marL="0" rtl="0" algn="l">
              <a:spcBef>
                <a:spcPts val="0"/>
              </a:spcBef>
              <a:spcAft>
                <a:spcPts val="0"/>
              </a:spcAft>
              <a:buNone/>
            </a:pPr>
            <a:r>
              <a:rPr lang="en-US"/>
              <a:t>Private Drive video: https://drive.google.com/file/d/1zCGfs3HElHq7j_Vz9-EilIRoi7dSiMVX/view?usp=drivesdk</a:t>
            </a:r>
            <a:endParaRPr/>
          </a:p>
          <a:p>
            <a:pPr indent="0" lvl="0" marL="0" rtl="0" algn="l">
              <a:spcBef>
                <a:spcPts val="0"/>
              </a:spcBef>
              <a:spcAft>
                <a:spcPts val="0"/>
              </a:spcAft>
              <a:buNone/>
            </a:pPr>
            <a:r>
              <a:rPr lang="en-US"/>
              <a:t>Simulation, not field validation. Video audio muted to prevent non-Holt or duplicate narration; custom Holt voiceover belongs in Google Vids.</a:t>
            </a:r>
            <a:endParaRPr/>
          </a:p>
          <a:p>
            <a:pPr indent="0" lvl="0" marL="0" rtl="0" algn="l">
              <a:spcBef>
                <a:spcPts val="0"/>
              </a:spcBef>
              <a:spcAft>
                <a:spcPts val="0"/>
              </a:spcAft>
              <a:buNone/>
            </a:pPr>
            <a:r>
              <a:rPr lang="en-US"/>
              <a:t>[/Sources]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Defence D-HUMR — embedded clip of DGrid Sentinel · Perimeter Threat Fusion. Two tracks becoming one: A vehicle on the access road and a human at the fence fuse into one threat. The escalation ladder: Loiter, approach, breach risk — the operator sees intent forming. The fusion rationale: The console says why it escalated, in words, not as a bare alarm. What it ignores: Benign tracks are held and never escalated. That restraint is the product.</a:t>
            </a:r>
            <a:endParaRPr/>
          </a:p>
        </p:txBody>
      </p:sp>
      <p:sp>
        <p:nvSpPr>
          <p:cNvPr id="4167" name="Google Shape;4167;p8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6" name="Shape 4196"/>
        <p:cNvGrpSpPr/>
        <p:nvPr/>
      </p:nvGrpSpPr>
      <p:grpSpPr>
        <a:xfrm>
          <a:off x="0" y="0"/>
          <a:ext cx="0" cy="0"/>
          <a:chOff x="0" y="0"/>
          <a:chExt cx="0" cy="0"/>
        </a:xfrm>
      </p:grpSpPr>
      <p:sp>
        <p:nvSpPr>
          <p:cNvPr id="4197" name="Google Shape;4197;p8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98" name="Google Shape;4198;p8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D100 drone SoC kit — what it is. Price ₹5.00 L, segment Robotics, domain Outdoor, first revenue FY2028.</a:t>
            </a:r>
            <a:endParaRPr/>
          </a:p>
        </p:txBody>
      </p:sp>
      <p:sp>
        <p:nvSpPr>
          <p:cNvPr id="4199" name="Google Shape;4199;p8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2" name="Shape 4242"/>
        <p:cNvGrpSpPr/>
        <p:nvPr/>
      </p:nvGrpSpPr>
      <p:grpSpPr>
        <a:xfrm>
          <a:off x="0" y="0"/>
          <a:ext cx="0" cy="0"/>
          <a:chOff x="0" y="0"/>
          <a:chExt cx="0" cy="0"/>
        </a:xfrm>
      </p:grpSpPr>
      <p:sp>
        <p:nvSpPr>
          <p:cNvPr id="4243" name="Google Shape;4243;p8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44" name="Google Shape;4244;p8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D100 drone SoC kit — signal chain: Cameras and IMU read the scene and the airframe's own motion -&gt; SoC2 runs perception and visual odometry in flight -&gt; Planner produces waypoints or avoidance manoeuvres -&gt; The flight controller executes them. Depends on: Weight and power budget, which is tighter in the air than on a vehicle.</a:t>
            </a:r>
            <a:endParaRPr/>
          </a:p>
        </p:txBody>
      </p:sp>
      <p:sp>
        <p:nvSpPr>
          <p:cNvPr id="4245" name="Google Shape;4245;p8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7" name="Shape 4287"/>
        <p:cNvGrpSpPr/>
        <p:nvPr/>
      </p:nvGrpSpPr>
      <p:grpSpPr>
        <a:xfrm>
          <a:off x="0" y="0"/>
          <a:ext cx="0" cy="0"/>
          <a:chOff x="0" y="0"/>
          <a:chExt cx="0" cy="0"/>
        </a:xfrm>
      </p:grpSpPr>
      <p:sp>
        <p:nvSpPr>
          <p:cNvPr id="4288" name="Google Shape;4288;p8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89" name="Google Shape;4289;p8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D100 drone SoC kit — buyer: Defence and commercial drone manufacturers. Channel: Direct to airframe builders. Trigger: Onboard autonomy requirements where a radio link cannot be relied on. Pool: India defence + commercial drone SoC (—). Source: Edge-AI drones segment (Mordor 18% CAGR).</a:t>
            </a:r>
            <a:endParaRPr/>
          </a:p>
        </p:txBody>
      </p:sp>
      <p:sp>
        <p:nvSpPr>
          <p:cNvPr id="4290" name="Google Shape;4290;p8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3" name="Shape 4313"/>
        <p:cNvGrpSpPr/>
        <p:nvPr/>
      </p:nvGrpSpPr>
      <p:grpSpPr>
        <a:xfrm>
          <a:off x="0" y="0"/>
          <a:ext cx="0" cy="0"/>
          <a:chOff x="0" y="0"/>
          <a:chExt cx="0" cy="0"/>
        </a:xfrm>
      </p:grpSpPr>
      <p:sp>
        <p:nvSpPr>
          <p:cNvPr id="4314" name="Google Shape;4314;p9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15" name="Google Shape;4315;p9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D100 drone SoC kit — units 0 / 5 / 50 / 125 / 225 / 400, revenue 0 / 0.25 / 2.5 / 6.25 / 11.25 / 20 ₹Cr. FY2032 ₹20.0 Cr = 1.77% at 68%. Role: Opens a procurement cycle unlike automotive for little incremental engineering, because the perception problem is the same one with the ground removed.</a:t>
            </a:r>
            <a:endParaRPr/>
          </a:p>
        </p:txBody>
      </p:sp>
      <p:sp>
        <p:nvSpPr>
          <p:cNvPr id="4316" name="Google Shape;4316;p9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4" name="Shape 4384"/>
        <p:cNvGrpSpPr/>
        <p:nvPr/>
      </p:nvGrpSpPr>
      <p:grpSpPr>
        <a:xfrm>
          <a:off x="0" y="0"/>
          <a:ext cx="0" cy="0"/>
          <a:chOff x="0" y="0"/>
          <a:chExt cx="0" cy="0"/>
        </a:xfrm>
      </p:grpSpPr>
      <p:sp>
        <p:nvSpPr>
          <p:cNvPr id="4385" name="Google Shape;4385;p9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86" name="Google Shape;4386;p9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Economics section.</a:t>
            </a:r>
            <a:endParaRPr/>
          </a:p>
        </p:txBody>
      </p:sp>
      <p:sp>
        <p:nvSpPr>
          <p:cNvPr id="4387" name="Google Shape;4387;p9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9" name="Shape 4399"/>
        <p:cNvGrpSpPr/>
        <p:nvPr/>
      </p:nvGrpSpPr>
      <p:grpSpPr>
        <a:xfrm>
          <a:off x="0" y="0"/>
          <a:ext cx="0" cy="0"/>
          <a:chOff x="0" y="0"/>
          <a:chExt cx="0" cy="0"/>
        </a:xfrm>
      </p:grpSpPr>
      <p:sp>
        <p:nvSpPr>
          <p:cNvPr id="4400" name="Google Shape;4400;p9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01" name="Google Shape;4401;p9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Revenue Build FY2032 column.</a:t>
            </a:r>
            <a:endParaRPr/>
          </a:p>
        </p:txBody>
      </p:sp>
      <p:sp>
        <p:nvSpPr>
          <p:cNvPr id="4402" name="Google Shape;4402;p9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8" name="Shape 4458"/>
        <p:cNvGrpSpPr/>
        <p:nvPr/>
      </p:nvGrpSpPr>
      <p:grpSpPr>
        <a:xfrm>
          <a:off x="0" y="0"/>
          <a:ext cx="0" cy="0"/>
          <a:chOff x="0" y="0"/>
          <a:chExt cx="0" cy="0"/>
        </a:xfrm>
      </p:grpSpPr>
      <p:sp>
        <p:nvSpPr>
          <p:cNvPr id="4459" name="Google Shape;4459;p9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60" name="Google Shape;4460;p9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Launch year = first non-zero revenue year per SKU.</a:t>
            </a:r>
            <a:endParaRPr/>
          </a:p>
        </p:txBody>
      </p:sp>
      <p:sp>
        <p:nvSpPr>
          <p:cNvPr id="4461" name="Google Shape;4461;p9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2" name="Shape 4492"/>
        <p:cNvGrpSpPr/>
        <p:nvPr/>
      </p:nvGrpSpPr>
      <p:grpSpPr>
        <a:xfrm>
          <a:off x="0" y="0"/>
          <a:ext cx="0" cy="0"/>
          <a:chOff x="0" y="0"/>
          <a:chExt cx="0" cy="0"/>
        </a:xfrm>
      </p:grpSpPr>
      <p:sp>
        <p:nvSpPr>
          <p:cNvPr id="4493" name="Google Shape;4493;p9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94" name="Google Shape;4494;p9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Revenue Build section C.</a:t>
            </a:r>
            <a:endParaRPr/>
          </a:p>
        </p:txBody>
      </p:sp>
      <p:sp>
        <p:nvSpPr>
          <p:cNvPr id="4495" name="Google Shape;4495;p9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6" name="Shape 4546"/>
        <p:cNvGrpSpPr/>
        <p:nvPr/>
      </p:nvGrpSpPr>
      <p:grpSpPr>
        <a:xfrm>
          <a:off x="0" y="0"/>
          <a:ext cx="0" cy="0"/>
          <a:chOff x="0" y="0"/>
          <a:chExt cx="0" cy="0"/>
        </a:xfrm>
      </p:grpSpPr>
      <p:sp>
        <p:nvSpPr>
          <p:cNvPr id="4547" name="Google Shape;4547;p9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48" name="Google Shape;4548;p9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Segment totals computed from the fifteen SKUs.</a:t>
            </a:r>
            <a:endParaRPr/>
          </a:p>
        </p:txBody>
      </p:sp>
      <p:sp>
        <p:nvSpPr>
          <p:cNvPr id="4549" name="Google Shape;4549;p9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4" name="Shape 4594"/>
        <p:cNvGrpSpPr/>
        <p:nvPr/>
      </p:nvGrpSpPr>
      <p:grpSpPr>
        <a:xfrm>
          <a:off x="0" y="0"/>
          <a:ext cx="0" cy="0"/>
          <a:chOff x="0" y="0"/>
          <a:chExt cx="0" cy="0"/>
        </a:xfrm>
      </p:grpSpPr>
      <p:sp>
        <p:nvSpPr>
          <p:cNvPr id="4595" name="Google Shape;4595;p9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96" name="Google Shape;4596;p9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Demand &amp; TAM section B capture column; A100 collapsed to its single pool row.</a:t>
            </a:r>
            <a:endParaRPr/>
          </a:p>
        </p:txBody>
      </p:sp>
      <p:sp>
        <p:nvSpPr>
          <p:cNvPr id="4597" name="Google Shape;4597;p9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0" name="Shape 4640"/>
        <p:cNvGrpSpPr/>
        <p:nvPr/>
      </p:nvGrpSpPr>
      <p:grpSpPr>
        <a:xfrm>
          <a:off x="0" y="0"/>
          <a:ext cx="0" cy="0"/>
          <a:chOff x="0" y="0"/>
          <a:chExt cx="0" cy="0"/>
        </a:xfrm>
      </p:grpSpPr>
      <p:sp>
        <p:nvSpPr>
          <p:cNvPr id="4641" name="Google Shape;4641;p9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42" name="Google Shape;4642;p9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Close.</a:t>
            </a:r>
            <a:endParaRPr/>
          </a:p>
        </p:txBody>
      </p:sp>
      <p:sp>
        <p:nvSpPr>
          <p:cNvPr id="4643" name="Google Shape;4643;p9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video" Target="/media/mediadata.mp4"/><Relationship Id="rIdMedia17" Type="http://schemas.microsoft.com/office/2007/relationships/media" Target="/media/mediadata.mp4"/><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video" Target="/media/mediadata2.mp4"/><Relationship Id="rIdMedia23" Type="http://schemas.microsoft.com/office/2007/relationships/media" Target="/media/mediadata2.mp4"/><Relationship Id="rId4" Type="http://schemas.openxmlformats.org/officeDocument/2006/relationships/image" Target="../media/image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video" Target="/media/mediadata3.mp4"/><Relationship Id="rIdMedia26" Type="http://schemas.microsoft.com/office/2007/relationships/media" Target="/media/mediadata3.mp4"/><Relationship Id="rId4" Type="http://schemas.openxmlformats.org/officeDocument/2006/relationships/image" Target="../media/image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video" Target="/media/mediadata4.mp4"/><Relationship Id="rIdMedia38" Type="http://schemas.microsoft.com/office/2007/relationships/media" Target="/media/mediadata4.mp4"/><Relationship Id="rId4" Type="http://schemas.openxmlformats.org/officeDocument/2006/relationships/image" Target="../media/image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video" Target="/media/mediadata5.mp4"/><Relationship Id="rIdMedia69" Type="http://schemas.microsoft.com/office/2007/relationships/media" Target="/media/mediadata5.mp4"/><Relationship Id="rId4" Type="http://schemas.openxmlformats.org/officeDocument/2006/relationships/image" Target="../media/image4.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video" Target="/media/mediadata6.mp4"/><Relationship Id="rIdMedia88" Type="http://schemas.microsoft.com/office/2007/relationships/media" Target="/media/mediadata6.mp4"/><Relationship Id="rId4" Type="http://schemas.openxmlformats.org/officeDocument/2006/relationships/image" Target="../media/image3.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201.xml.rels><?xml version="1.0" encoding="UTF-8" standalone="yes"?><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video" Target="/media/mediadata7.mp4"/><Relationship Id="rId5" Type="http://schemas.microsoft.com/office/2007/relationships/media" Target="/media/mediadata7.mp4"/><Relationship Id="rId4" Type="http://schemas.openxmlformats.org/officeDocument/2006/relationships/image" Target="/ppt/media/image100.png"/></Relationships>
</file>

<file path=ppt/slides/_rels/slide202.xml.rels><?xml version="1.0" encoding="UTF-8" standalone="yes"?><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video" Target="/media/mediadata8.mp4"/><Relationship Id="rId5" Type="http://schemas.microsoft.com/office/2007/relationships/media" Target="/media/mediadata8.mp4"/><Relationship Id="rId4" Type="http://schemas.openxmlformats.org/officeDocument/2006/relationships/image" Target="/ppt/media/image101.png"/></Relationships>
</file>

<file path=ppt/slides/_rels/slide203.xml.rels><?xml version="1.0" encoding="UTF-8" standalone="yes"?><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video" Target="/media/mediadata9.mp4"/><Relationship Id="rId5" Type="http://schemas.microsoft.com/office/2007/relationships/media" Target="/media/mediadata9.mp4"/><Relationship Id="rId4" Type="http://schemas.openxmlformats.org/officeDocument/2006/relationships/image" Target="/ppt/media/image102.png"/></Relationships>
</file>

<file path=ppt/slides/_rels/slide204.xml.rels><?xml version="1.0" encoding="UTF-8" standalone="yes"?><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video" Target="/media/mediadata10.mp4"/><Relationship Id="rId5" Type="http://schemas.microsoft.com/office/2007/relationships/media" Target="/media/mediadata10.mp4"/><Relationship Id="rId4" Type="http://schemas.openxmlformats.org/officeDocument/2006/relationships/image" Target="/ppt/media/image103.png"/></Relationships>
</file>

<file path=ppt/slides/_rels/slide205.xml.rels><?xml version="1.0" encoding="UTF-8" standalone="yes"?><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video" Target="/media/mediadata11.mp4"/><Relationship Id="rId5" Type="http://schemas.microsoft.com/office/2007/relationships/media" Target="/media/mediadata11.mp4"/><Relationship Id="rId4" Type="http://schemas.openxmlformats.org/officeDocument/2006/relationships/image" Target="/ppt/media/image10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 name="Shape 15"/>
        <p:cNvGrpSpPr/>
        <p:nvPr/>
      </p:nvGrpSpPr>
      <p:grpSpPr>
        <a:xfrm>
          <a:off x="0" y="0"/>
          <a:ext cx="0" cy="0"/>
          <a:chOff x="0" y="0"/>
          <a:chExt cx="0" cy="0"/>
        </a:xfrm>
      </p:grpSpPr>
      <p:sp>
        <p:nvSpPr>
          <p:cNvPr id="16" name="Google Shape;16;p3"/>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822960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859155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895350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931545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967740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a:off x="1003935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a:off x="1040130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a:off x="1076325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a:off x="1112520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a:off x="1148715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a:off x="1184910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a:off x="0" y="0"/>
            <a:ext cx="12192000" cy="4762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a:off x="8953500" y="1428750"/>
            <a:ext cx="2857500" cy="2857500"/>
          </a:xfrm>
          <a:prstGeom prst="ellipse">
            <a:avLst/>
          </a:prstGeom>
          <a:solidFill>
            <a:srgbClr val="0E1E33"/>
          </a:solidFill>
          <a:ln cap="flat" cmpd="sng" w="19050">
            <a:solidFill>
              <a:srgbClr val="1630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a:off x="9525000" y="2000250"/>
            <a:ext cx="1714500" cy="1714500"/>
          </a:xfrm>
          <a:prstGeom prst="ellipse">
            <a:avLst/>
          </a:prstGeom>
          <a:solidFill>
            <a:srgbClr val="101F36"/>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a:off x="762000" y="1047750"/>
            <a:ext cx="66675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B4D8"/>
              </a:buClr>
              <a:buSzPts val="975"/>
              <a:buFont typeface="Arial"/>
              <a:buNone/>
            </a:pPr>
            <a:r>
              <a:rPr b="1" lang="en-US" sz="975">
                <a:solidFill>
                  <a:srgbClr val="00B4D8"/>
                </a:solidFill>
                <a:latin typeface="Arial"/>
                <a:ea typeface="Arial"/>
                <a:cs typeface="Arial"/>
                <a:sym typeface="Arial"/>
              </a:rPr>
              <a:t>STRICTLY CONFIDENTIAL  ·  PRE-SERIES A</a:t>
            </a:r>
            <a:endParaRPr/>
          </a:p>
        </p:txBody>
      </p:sp>
      <p:sp>
        <p:nvSpPr>
          <p:cNvPr id="33" name="Google Shape;33;p3"/>
          <p:cNvSpPr/>
          <p:nvPr/>
        </p:nvSpPr>
        <p:spPr>
          <a:xfrm>
            <a:off x="762000" y="1600200"/>
            <a:ext cx="8572500" cy="8191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4425"/>
              <a:buFont typeface="Georgia"/>
              <a:buNone/>
            </a:pPr>
            <a:r>
              <a:rPr b="1" lang="en-US" sz="4425">
                <a:solidFill>
                  <a:srgbClr val="FFFFFF"/>
                </a:solidFill>
                <a:latin typeface="Georgia"/>
                <a:ea typeface="Georgia"/>
                <a:cs typeface="Georgia"/>
                <a:sym typeface="Georgia"/>
              </a:rPr>
              <a:t>Product Lines</a:t>
            </a:r>
            <a:endParaRPr/>
          </a:p>
        </p:txBody>
      </p:sp>
      <p:sp>
        <p:nvSpPr>
          <p:cNvPr id="34" name="Google Shape;34;p3"/>
          <p:cNvSpPr/>
          <p:nvPr/>
        </p:nvSpPr>
        <p:spPr>
          <a:xfrm>
            <a:off x="762000" y="2552700"/>
            <a:ext cx="85725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BACD"/>
              </a:buClr>
              <a:buSzPts val="2625"/>
              <a:buFont typeface="Georgia"/>
              <a:buNone/>
            </a:pPr>
            <a:r>
              <a:rPr lang="en-US" sz="2625">
                <a:solidFill>
                  <a:srgbClr val="A9BACD"/>
                </a:solidFill>
                <a:latin typeface="Georgia"/>
                <a:ea typeface="Georgia"/>
                <a:cs typeface="Georgia"/>
                <a:sym typeface="Georgia"/>
              </a:rPr>
              <a:t>Fifteen SKUs, explained</a:t>
            </a:r>
            <a:endParaRPr/>
          </a:p>
        </p:txBody>
      </p:sp>
      <p:sp>
        <p:nvSpPr>
          <p:cNvPr id="35" name="Google Shape;35;p3"/>
          <p:cNvSpPr/>
          <p:nvPr/>
        </p:nvSpPr>
        <p:spPr>
          <a:xfrm>
            <a:off x="762000" y="3314700"/>
            <a:ext cx="1428750" cy="285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a:off x="762000" y="3638550"/>
            <a:ext cx="7620000" cy="5143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1425"/>
              <a:buFont typeface="Arial"/>
              <a:buNone/>
            </a:pPr>
            <a:r>
              <a:rPr lang="en-US" sz="1425">
                <a:solidFill>
                  <a:srgbClr val="8FA2B7"/>
                </a:solidFill>
                <a:latin typeface="Arial"/>
                <a:ea typeface="Arial"/>
                <a:cs typeface="Arial"/>
                <a:sym typeface="Arial"/>
              </a:rPr>
              <a:t>For each product: what it is, how it works on the shared silicon, who buys it, and what it contributes.</a:t>
            </a:r>
            <a:endParaRPr/>
          </a:p>
        </p:txBody>
      </p:sp>
      <p:sp>
        <p:nvSpPr>
          <p:cNvPr id="37" name="Google Shape;37;p3"/>
          <p:cNvSpPr/>
          <p:nvPr/>
        </p:nvSpPr>
        <p:spPr>
          <a:xfrm>
            <a:off x="762000" y="4476750"/>
            <a:ext cx="2857500" cy="914400"/>
          </a:xfrm>
          <a:prstGeom prst="roundRect">
            <a:avLst>
              <a:gd fmla="val 8333" name="adj"/>
            </a:avLst>
          </a:prstGeom>
          <a:solidFill>
            <a:srgbClr val="0E1E33"/>
          </a:solidFill>
          <a:ln cap="flat" cmpd="sng" w="9525">
            <a:solidFill>
              <a:srgbClr val="1B33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a:off x="990600" y="4686300"/>
            <a:ext cx="2476500" cy="419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49"/>
              <a:buFont typeface="Georgia"/>
              <a:buNone/>
            </a:pPr>
            <a:r>
              <a:rPr b="1" lang="en-US" sz="2750">
                <a:solidFill>
                  <a:srgbClr val="FFFFFF"/>
                </a:solidFill>
                <a:latin typeface="Georgia"/>
                <a:ea typeface="Georgia"/>
                <a:cs typeface="Georgia"/>
                <a:sym typeface="Georgia"/>
              </a:rPr>
              <a:t>15 SKUs</a:t>
            </a:r>
            <a:endParaRPr/>
          </a:p>
        </p:txBody>
      </p:sp>
      <p:sp>
        <p:nvSpPr>
          <p:cNvPr id="39" name="Google Shape;39;p3"/>
          <p:cNvSpPr/>
          <p:nvPr/>
        </p:nvSpPr>
        <p:spPr>
          <a:xfrm>
            <a:off x="990600" y="5143500"/>
            <a:ext cx="24765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B4D8"/>
              </a:buClr>
              <a:buSzPts val="975"/>
              <a:buFont typeface="Arial"/>
              <a:buNone/>
            </a:pPr>
            <a:r>
              <a:rPr b="1" lang="en-US" sz="975">
                <a:solidFill>
                  <a:srgbClr val="00B4D8"/>
                </a:solidFill>
                <a:latin typeface="Arial"/>
                <a:ea typeface="Arial"/>
                <a:cs typeface="Arial"/>
                <a:sym typeface="Arial"/>
              </a:rPr>
              <a:t>FOUR SLIDES EACH</a:t>
            </a:r>
            <a:endParaRPr/>
          </a:p>
        </p:txBody>
      </p:sp>
      <p:sp>
        <p:nvSpPr>
          <p:cNvPr id="40" name="Google Shape;40;p3"/>
          <p:cNvSpPr/>
          <p:nvPr/>
        </p:nvSpPr>
        <p:spPr>
          <a:xfrm>
            <a:off x="3810000" y="4476750"/>
            <a:ext cx="2857500" cy="914400"/>
          </a:xfrm>
          <a:prstGeom prst="roundRect">
            <a:avLst>
              <a:gd fmla="val 8333" name="adj"/>
            </a:avLst>
          </a:prstGeom>
          <a:solidFill>
            <a:srgbClr val="0E1E33"/>
          </a:solidFill>
          <a:ln cap="flat" cmpd="sng" w="9525">
            <a:solidFill>
              <a:srgbClr val="1B33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4038600" y="4686300"/>
            <a:ext cx="2476500" cy="419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49"/>
              <a:buFont typeface="Georgia"/>
              <a:buNone/>
            </a:pPr>
            <a:r>
              <a:rPr b="1" lang="en-US" sz="2750">
                <a:solidFill>
                  <a:srgbClr val="FFFFFF"/>
                </a:solidFill>
                <a:latin typeface="Georgia"/>
                <a:ea typeface="Georgia"/>
                <a:cs typeface="Georgia"/>
                <a:sym typeface="Georgia"/>
              </a:rPr>
              <a:t>One chip</a:t>
            </a:r>
            <a:endParaRPr/>
          </a:p>
        </p:txBody>
      </p:sp>
      <p:sp>
        <p:nvSpPr>
          <p:cNvPr id="42" name="Google Shape;42;p3"/>
          <p:cNvSpPr/>
          <p:nvPr/>
        </p:nvSpPr>
        <p:spPr>
          <a:xfrm>
            <a:off x="4038600" y="5143500"/>
            <a:ext cx="24765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B4D8"/>
              </a:buClr>
              <a:buSzPts val="975"/>
              <a:buFont typeface="Arial"/>
              <a:buNone/>
            </a:pPr>
            <a:r>
              <a:rPr b="1" lang="en-US" sz="975">
                <a:solidFill>
                  <a:srgbClr val="00B4D8"/>
                </a:solidFill>
                <a:latin typeface="Arial"/>
                <a:ea typeface="Arial"/>
                <a:cs typeface="Arial"/>
                <a:sym typeface="Arial"/>
              </a:rPr>
              <a:t>SoC2 · 28 NM</a:t>
            </a:r>
            <a:endParaRPr/>
          </a:p>
        </p:txBody>
      </p:sp>
      <p:sp>
        <p:nvSpPr>
          <p:cNvPr id="43" name="Google Shape;43;p3"/>
          <p:cNvSpPr/>
          <p:nvPr/>
        </p:nvSpPr>
        <p:spPr>
          <a:xfrm>
            <a:off x="762000" y="5867400"/>
            <a:ext cx="9525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E8299"/>
              </a:buClr>
              <a:buSzPts val="825"/>
              <a:buFont typeface="Arial"/>
              <a:buNone/>
            </a:pPr>
            <a:r>
              <a:rPr i="1" lang="en-US" sz="825">
                <a:solidFill>
                  <a:srgbClr val="6E8299"/>
                </a:solidFill>
                <a:latin typeface="Arial"/>
                <a:ea typeface="Arial"/>
                <a:cs typeface="Arial"/>
                <a:sym typeface="Arial"/>
              </a:rPr>
              <a:t>All figures are management projections prepared for fundraising purposes.</a:t>
            </a:r>
            <a:endParaRPr/>
          </a:p>
        </p:txBody>
      </p:sp>
      <p:sp>
        <p:nvSpPr>
          <p:cNvPr id="44" name="Google Shape;44;p3"/>
          <p:cNvSpPr/>
          <p:nvPr/>
        </p:nvSpPr>
        <p:spPr>
          <a:xfrm>
            <a:off x="762000" y="6134100"/>
            <a:ext cx="381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825"/>
              <a:buFont typeface="Arial"/>
              <a:buNone/>
            </a:pPr>
            <a:r>
              <a:rPr b="1" lang="en-US" sz="825">
                <a:solidFill>
                  <a:srgbClr val="8FA2B7"/>
                </a:solidFill>
                <a:latin typeface="Arial"/>
                <a:ea typeface="Arial"/>
                <a:cs typeface="Arial"/>
                <a:sym typeface="Arial"/>
              </a:rPr>
              <a:t>August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4"/>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HOW TO READ THIS DECK</a:t>
            </a:r>
            <a:endParaRPr/>
          </a:p>
        </p:txBody>
      </p:sp>
      <p:sp>
        <p:nvSpPr>
          <p:cNvPr id="52" name="Google Shape;52;p4"/>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Every SKU gets the same four slides</a:t>
            </a:r>
            <a:endParaRPr/>
          </a:p>
        </p:txBody>
      </p:sp>
      <p:sp>
        <p:nvSpPr>
          <p:cNvPr id="53" name="Google Shape;53;p4"/>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Learn the pattern once and you can navigate all fifteen products.</a:t>
            </a:r>
            <a:endParaRPr/>
          </a:p>
        </p:txBody>
      </p:sp>
      <p:sp>
        <p:nvSpPr>
          <p:cNvPr id="54" name="Google Shape;54;p4"/>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4"/>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4"/>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57" name="Google Shape;57;p4"/>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02</a:t>
            </a:r>
            <a:endParaRPr/>
          </a:p>
        </p:txBody>
      </p:sp>
      <p:sp>
        <p:nvSpPr>
          <p:cNvPr id="58" name="Google Shape;58;p4"/>
          <p:cNvSpPr/>
          <p:nvPr/>
        </p:nvSpPr>
        <p:spPr>
          <a:xfrm>
            <a:off x="457200" y="1866900"/>
            <a:ext cx="2419350" cy="990600"/>
          </a:xfrm>
          <a:prstGeom prst="flowChartProcess">
            <a:avLst/>
          </a:prstGeom>
          <a:solidFill>
            <a:srgbClr val="FFFFFF"/>
          </a:solidFill>
          <a:ln cap="flat" cmpd="sng" w="19050">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4"/>
          <p:cNvSpPr/>
          <p:nvPr/>
        </p:nvSpPr>
        <p:spPr>
          <a:xfrm>
            <a:off x="457200" y="1866900"/>
            <a:ext cx="2419350" cy="476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4"/>
          <p:cNvSpPr/>
          <p:nvPr/>
        </p:nvSpPr>
        <p:spPr>
          <a:xfrm>
            <a:off x="590550" y="2057400"/>
            <a:ext cx="21526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A · What it is</a:t>
            </a:r>
            <a:endParaRPr/>
          </a:p>
        </p:txBody>
      </p:sp>
      <p:sp>
        <p:nvSpPr>
          <p:cNvPr id="61" name="Google Shape;61;p4"/>
          <p:cNvSpPr/>
          <p:nvPr/>
        </p:nvSpPr>
        <p:spPr>
          <a:xfrm>
            <a:off x="590550" y="2343150"/>
            <a:ext cx="2152650" cy="45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1050"/>
              <a:buFont typeface="Arial"/>
              <a:buNone/>
            </a:pPr>
            <a:r>
              <a:rPr lang="en-US" sz="1050">
                <a:solidFill>
                  <a:srgbClr val="6B7280"/>
                </a:solidFill>
                <a:latin typeface="Arial"/>
                <a:ea typeface="Arial"/>
                <a:cs typeface="Arial"/>
                <a:sym typeface="Arial"/>
              </a:rPr>
              <a:t>If you held one, what would you be holding</a:t>
            </a:r>
            <a:endParaRPr/>
          </a:p>
        </p:txBody>
      </p:sp>
      <p:sp>
        <p:nvSpPr>
          <p:cNvPr id="62" name="Google Shape;62;p4"/>
          <p:cNvSpPr/>
          <p:nvPr/>
        </p:nvSpPr>
        <p:spPr>
          <a:xfrm>
            <a:off x="2981325" y="2257425"/>
            <a:ext cx="323850" cy="2095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4"/>
          <p:cNvSpPr/>
          <p:nvPr/>
        </p:nvSpPr>
        <p:spPr>
          <a:xfrm>
            <a:off x="3409950" y="1866900"/>
            <a:ext cx="2419350" cy="990600"/>
          </a:xfrm>
          <a:prstGeom prst="flowChartProcess">
            <a:avLst/>
          </a:prstGeom>
          <a:solidFill>
            <a:srgbClr val="FFFFFF"/>
          </a:solidFill>
          <a:ln cap="flat" cmpd="sng" w="19050">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
          <p:cNvSpPr/>
          <p:nvPr/>
        </p:nvSpPr>
        <p:spPr>
          <a:xfrm>
            <a:off x="3409950" y="1866900"/>
            <a:ext cx="2419350" cy="476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4"/>
          <p:cNvSpPr/>
          <p:nvPr/>
        </p:nvSpPr>
        <p:spPr>
          <a:xfrm>
            <a:off x="3543300" y="2057400"/>
            <a:ext cx="21526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B · How it works</a:t>
            </a:r>
            <a:endParaRPr/>
          </a:p>
        </p:txBody>
      </p:sp>
      <p:sp>
        <p:nvSpPr>
          <p:cNvPr id="66" name="Google Shape;66;p4"/>
          <p:cNvSpPr/>
          <p:nvPr/>
        </p:nvSpPr>
        <p:spPr>
          <a:xfrm>
            <a:off x="3543300" y="2343150"/>
            <a:ext cx="2152650" cy="45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1050"/>
              <a:buFont typeface="Arial"/>
              <a:buNone/>
            </a:pPr>
            <a:r>
              <a:rPr lang="en-US" sz="1050">
                <a:solidFill>
                  <a:srgbClr val="6B7280"/>
                </a:solidFill>
                <a:latin typeface="Arial"/>
                <a:ea typeface="Arial"/>
                <a:cs typeface="Arial"/>
                <a:sym typeface="Arial"/>
              </a:rPr>
              <a:t>What the silicon actually does in this product</a:t>
            </a:r>
            <a:endParaRPr/>
          </a:p>
        </p:txBody>
      </p:sp>
      <p:sp>
        <p:nvSpPr>
          <p:cNvPr id="67" name="Google Shape;67;p4"/>
          <p:cNvSpPr/>
          <p:nvPr/>
        </p:nvSpPr>
        <p:spPr>
          <a:xfrm>
            <a:off x="5934075" y="2257425"/>
            <a:ext cx="323850" cy="2095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4"/>
          <p:cNvSpPr/>
          <p:nvPr/>
        </p:nvSpPr>
        <p:spPr>
          <a:xfrm>
            <a:off x="6362700" y="1866900"/>
            <a:ext cx="2419350" cy="990600"/>
          </a:xfrm>
          <a:prstGeom prst="flowChartProcess">
            <a:avLst/>
          </a:prstGeom>
          <a:solidFill>
            <a:srgbClr val="FFFFFF"/>
          </a:solidFill>
          <a:ln cap="flat" cmpd="sng" w="19050">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4"/>
          <p:cNvSpPr/>
          <p:nvPr/>
        </p:nvSpPr>
        <p:spPr>
          <a:xfrm>
            <a:off x="6362700" y="1866900"/>
            <a:ext cx="2419350" cy="476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4"/>
          <p:cNvSpPr/>
          <p:nvPr/>
        </p:nvSpPr>
        <p:spPr>
          <a:xfrm>
            <a:off x="6496050" y="2057400"/>
            <a:ext cx="21526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C · Who buys it</a:t>
            </a:r>
            <a:endParaRPr/>
          </a:p>
        </p:txBody>
      </p:sp>
      <p:sp>
        <p:nvSpPr>
          <p:cNvPr id="71" name="Google Shape;71;p4"/>
          <p:cNvSpPr/>
          <p:nvPr/>
        </p:nvSpPr>
        <p:spPr>
          <a:xfrm>
            <a:off x="6496050" y="2343150"/>
            <a:ext cx="2152650" cy="45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1050"/>
              <a:buFont typeface="Arial"/>
              <a:buNone/>
            </a:pPr>
            <a:r>
              <a:rPr lang="en-US" sz="1050">
                <a:solidFill>
                  <a:srgbClr val="6B7280"/>
                </a:solidFill>
                <a:latin typeface="Arial"/>
                <a:ea typeface="Arial"/>
                <a:cs typeface="Arial"/>
                <a:sym typeface="Arial"/>
              </a:rPr>
              <a:t>Buyer, channel and the trigger to purchase</a:t>
            </a:r>
            <a:endParaRPr/>
          </a:p>
        </p:txBody>
      </p:sp>
      <p:sp>
        <p:nvSpPr>
          <p:cNvPr id="72" name="Google Shape;72;p4"/>
          <p:cNvSpPr/>
          <p:nvPr/>
        </p:nvSpPr>
        <p:spPr>
          <a:xfrm>
            <a:off x="8886825" y="2257425"/>
            <a:ext cx="323850" cy="2095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4"/>
          <p:cNvSpPr/>
          <p:nvPr/>
        </p:nvSpPr>
        <p:spPr>
          <a:xfrm>
            <a:off x="9315450" y="1866900"/>
            <a:ext cx="2419350" cy="990600"/>
          </a:xfrm>
          <a:prstGeom prst="flowChartProcess">
            <a:avLst/>
          </a:prstGeom>
          <a:solidFill>
            <a:srgbClr val="FFFFFF"/>
          </a:solidFill>
          <a:ln cap="flat" cmpd="sng" w="19050">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4"/>
          <p:cNvSpPr/>
          <p:nvPr/>
        </p:nvSpPr>
        <p:spPr>
          <a:xfrm>
            <a:off x="9315450" y="1866900"/>
            <a:ext cx="2419350" cy="476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4"/>
          <p:cNvSpPr/>
          <p:nvPr/>
        </p:nvSpPr>
        <p:spPr>
          <a:xfrm>
            <a:off x="9448800" y="2057400"/>
            <a:ext cx="21526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D · How it fits</a:t>
            </a:r>
            <a:endParaRPr/>
          </a:p>
        </p:txBody>
      </p:sp>
      <p:sp>
        <p:nvSpPr>
          <p:cNvPr id="76" name="Google Shape;76;p4"/>
          <p:cNvSpPr/>
          <p:nvPr/>
        </p:nvSpPr>
        <p:spPr>
          <a:xfrm>
            <a:off x="9448800" y="2343150"/>
            <a:ext cx="2152650" cy="45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1050"/>
              <a:buFont typeface="Arial"/>
              <a:buNone/>
            </a:pPr>
            <a:r>
              <a:rPr lang="en-US" sz="1050">
                <a:solidFill>
                  <a:srgbClr val="6B7280"/>
                </a:solidFill>
                <a:latin typeface="Arial"/>
                <a:ea typeface="Arial"/>
                <a:cs typeface="Arial"/>
                <a:sym typeface="Arial"/>
              </a:rPr>
              <a:t>What it contributes and what it depends on</a:t>
            </a:r>
            <a:endParaRPr/>
          </a:p>
        </p:txBody>
      </p:sp>
      <p:sp>
        <p:nvSpPr>
          <p:cNvPr id="77" name="Google Shape;77;p4"/>
          <p:cNvSpPr/>
          <p:nvPr/>
        </p:nvSpPr>
        <p:spPr>
          <a:xfrm>
            <a:off x="457200" y="3124200"/>
            <a:ext cx="11277600" cy="32385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4"/>
          <p:cNvSpPr/>
          <p:nvPr/>
        </p:nvSpPr>
        <p:spPr>
          <a:xfrm>
            <a:off x="590550" y="3228975"/>
            <a:ext cx="2667000"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PART</a:t>
            </a:r>
            <a:endParaRPr/>
          </a:p>
        </p:txBody>
      </p:sp>
      <p:sp>
        <p:nvSpPr>
          <p:cNvPr id="79" name="Google Shape;79;p4"/>
          <p:cNvSpPr/>
          <p:nvPr/>
        </p:nvSpPr>
        <p:spPr>
          <a:xfrm>
            <a:off x="3448050" y="3228975"/>
            <a:ext cx="95250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SKUS</a:t>
            </a:r>
            <a:endParaRPr/>
          </a:p>
        </p:txBody>
      </p:sp>
      <p:sp>
        <p:nvSpPr>
          <p:cNvPr id="80" name="Google Shape;80;p4"/>
          <p:cNvSpPr/>
          <p:nvPr/>
        </p:nvSpPr>
        <p:spPr>
          <a:xfrm>
            <a:off x="4591050" y="3228975"/>
            <a:ext cx="190500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FY2032 REVENUE</a:t>
            </a:r>
            <a:endParaRPr/>
          </a:p>
        </p:txBody>
      </p:sp>
      <p:sp>
        <p:nvSpPr>
          <p:cNvPr id="81" name="Google Shape;81;p4"/>
          <p:cNvSpPr/>
          <p:nvPr/>
        </p:nvSpPr>
        <p:spPr>
          <a:xfrm>
            <a:off x="6686550" y="3228975"/>
            <a:ext cx="123825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SHARE</a:t>
            </a:r>
            <a:endParaRPr/>
          </a:p>
        </p:txBody>
      </p:sp>
      <p:sp>
        <p:nvSpPr>
          <p:cNvPr id="82" name="Google Shape;82;p4"/>
          <p:cNvSpPr/>
          <p:nvPr/>
        </p:nvSpPr>
        <p:spPr>
          <a:xfrm>
            <a:off x="8115300" y="3228975"/>
            <a:ext cx="3562350"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ROLE IN THE PORTFOLIO</a:t>
            </a:r>
            <a:endParaRPr/>
          </a:p>
        </p:txBody>
      </p:sp>
      <p:sp>
        <p:nvSpPr>
          <p:cNvPr id="83" name="Google Shape;83;p4"/>
          <p:cNvSpPr/>
          <p:nvPr/>
        </p:nvSpPr>
        <p:spPr>
          <a:xfrm>
            <a:off x="457200" y="3448050"/>
            <a:ext cx="11277600" cy="323850"/>
          </a:xfrm>
          <a:prstGeom prst="rect">
            <a:avLst/>
          </a:prstGeom>
          <a:solidFill>
            <a:srgbClr val="E8F8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4"/>
          <p:cNvSpPr/>
          <p:nvPr/>
        </p:nvSpPr>
        <p:spPr>
          <a:xfrm>
            <a:off x="457200" y="3448050"/>
            <a:ext cx="47625" cy="323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4"/>
          <p:cNvSpPr/>
          <p:nvPr/>
        </p:nvSpPr>
        <p:spPr>
          <a:xfrm>
            <a:off x="590550" y="3514725"/>
            <a:ext cx="264795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Road autonomy</a:t>
            </a:r>
            <a:endParaRPr/>
          </a:p>
        </p:txBody>
      </p:sp>
      <p:sp>
        <p:nvSpPr>
          <p:cNvPr id="86" name="Google Shape;86;p4"/>
          <p:cNvSpPr/>
          <p:nvPr/>
        </p:nvSpPr>
        <p:spPr>
          <a:xfrm>
            <a:off x="3448050" y="3514725"/>
            <a:ext cx="93345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3</a:t>
            </a:r>
            <a:endParaRPr/>
          </a:p>
        </p:txBody>
      </p:sp>
      <p:sp>
        <p:nvSpPr>
          <p:cNvPr id="87" name="Google Shape;87;p4"/>
          <p:cNvSpPr/>
          <p:nvPr/>
        </p:nvSpPr>
        <p:spPr>
          <a:xfrm>
            <a:off x="4591050" y="3514725"/>
            <a:ext cx="188595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₹762 Cr</a:t>
            </a:r>
            <a:endParaRPr/>
          </a:p>
        </p:txBody>
      </p:sp>
      <p:sp>
        <p:nvSpPr>
          <p:cNvPr id="88" name="Google Shape;88;p4"/>
          <p:cNvSpPr/>
          <p:nvPr/>
        </p:nvSpPr>
        <p:spPr>
          <a:xfrm>
            <a:off x="6686550" y="3514725"/>
            <a:ext cx="12192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67.5%</a:t>
            </a:r>
            <a:endParaRPr/>
          </a:p>
        </p:txBody>
      </p:sp>
      <p:sp>
        <p:nvSpPr>
          <p:cNvPr id="89" name="Google Shape;89;p4"/>
          <p:cNvSpPr/>
          <p:nvPr/>
        </p:nvSpPr>
        <p:spPr>
          <a:xfrm>
            <a:off x="8115300" y="3514725"/>
            <a:ext cx="35433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Three kits, one chip, ₹762 Cr</a:t>
            </a:r>
            <a:endParaRPr/>
          </a:p>
        </p:txBody>
      </p:sp>
      <p:sp>
        <p:nvSpPr>
          <p:cNvPr id="90" name="Google Shape;90;p4"/>
          <p:cNvSpPr/>
          <p:nvPr/>
        </p:nvSpPr>
        <p:spPr>
          <a:xfrm>
            <a:off x="457200" y="3771900"/>
            <a:ext cx="11277600" cy="32385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4"/>
          <p:cNvSpPr/>
          <p:nvPr/>
        </p:nvSpPr>
        <p:spPr>
          <a:xfrm>
            <a:off x="590550" y="3838575"/>
            <a:ext cx="264795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Silicon &amp; compute</a:t>
            </a:r>
            <a:endParaRPr/>
          </a:p>
        </p:txBody>
      </p:sp>
      <p:sp>
        <p:nvSpPr>
          <p:cNvPr id="92" name="Google Shape;92;p4"/>
          <p:cNvSpPr/>
          <p:nvPr/>
        </p:nvSpPr>
        <p:spPr>
          <a:xfrm>
            <a:off x="3448050" y="3838575"/>
            <a:ext cx="93345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a:t>
            </a:r>
            <a:endParaRPr/>
          </a:p>
        </p:txBody>
      </p:sp>
      <p:sp>
        <p:nvSpPr>
          <p:cNvPr id="93" name="Google Shape;93;p4"/>
          <p:cNvSpPr/>
          <p:nvPr/>
        </p:nvSpPr>
        <p:spPr>
          <a:xfrm>
            <a:off x="4591050" y="3838575"/>
            <a:ext cx="188595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₹194 Cr</a:t>
            </a:r>
            <a:endParaRPr/>
          </a:p>
        </p:txBody>
      </p:sp>
      <p:sp>
        <p:nvSpPr>
          <p:cNvPr id="94" name="Google Shape;94;p4"/>
          <p:cNvSpPr/>
          <p:nvPr/>
        </p:nvSpPr>
        <p:spPr>
          <a:xfrm>
            <a:off x="6686550" y="3838575"/>
            <a:ext cx="12192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17.2%</a:t>
            </a:r>
            <a:endParaRPr/>
          </a:p>
        </p:txBody>
      </p:sp>
      <p:sp>
        <p:nvSpPr>
          <p:cNvPr id="95" name="Google Shape;95;p4"/>
          <p:cNvSpPr/>
          <p:nvPr/>
        </p:nvSpPr>
        <p:spPr>
          <a:xfrm>
            <a:off x="8115300" y="3838575"/>
            <a:ext cx="35433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Selling the chip, not the vehicle</a:t>
            </a:r>
            <a:endParaRPr/>
          </a:p>
        </p:txBody>
      </p:sp>
      <p:sp>
        <p:nvSpPr>
          <p:cNvPr id="96" name="Google Shape;96;p4"/>
          <p:cNvSpPr/>
          <p:nvPr/>
        </p:nvSpPr>
        <p:spPr>
          <a:xfrm>
            <a:off x="457200" y="4095750"/>
            <a:ext cx="11277600" cy="32385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4"/>
          <p:cNvSpPr/>
          <p:nvPr/>
        </p:nvSpPr>
        <p:spPr>
          <a:xfrm>
            <a:off x="590550" y="4162425"/>
            <a:ext cx="264795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Fleet &amp; mobility</a:t>
            </a:r>
            <a:endParaRPr/>
          </a:p>
        </p:txBody>
      </p:sp>
      <p:sp>
        <p:nvSpPr>
          <p:cNvPr id="98" name="Google Shape;98;p4"/>
          <p:cNvSpPr/>
          <p:nvPr/>
        </p:nvSpPr>
        <p:spPr>
          <a:xfrm>
            <a:off x="3448050" y="4162425"/>
            <a:ext cx="93345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a:t>
            </a:r>
            <a:endParaRPr/>
          </a:p>
        </p:txBody>
      </p:sp>
      <p:sp>
        <p:nvSpPr>
          <p:cNvPr id="99" name="Google Shape;99;p4"/>
          <p:cNvSpPr/>
          <p:nvPr/>
        </p:nvSpPr>
        <p:spPr>
          <a:xfrm>
            <a:off x="4591050" y="4162425"/>
            <a:ext cx="188595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₹88.7 Cr</a:t>
            </a:r>
            <a:endParaRPr/>
          </a:p>
        </p:txBody>
      </p:sp>
      <p:sp>
        <p:nvSpPr>
          <p:cNvPr id="100" name="Google Shape;100;p4"/>
          <p:cNvSpPr/>
          <p:nvPr/>
        </p:nvSpPr>
        <p:spPr>
          <a:xfrm>
            <a:off x="6686550" y="4162425"/>
            <a:ext cx="12192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7.9%</a:t>
            </a:r>
            <a:endParaRPr/>
          </a:p>
        </p:txBody>
      </p:sp>
      <p:sp>
        <p:nvSpPr>
          <p:cNvPr id="101" name="Google Shape;101;p4"/>
          <p:cNvSpPr/>
          <p:nvPr/>
        </p:nvSpPr>
        <p:spPr>
          <a:xfrm>
            <a:off x="8115300" y="4162425"/>
            <a:ext cx="35433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Highest revenue per unit we sell</a:t>
            </a:r>
            <a:endParaRPr/>
          </a:p>
        </p:txBody>
      </p:sp>
      <p:sp>
        <p:nvSpPr>
          <p:cNvPr id="102" name="Google Shape;102;p4"/>
          <p:cNvSpPr/>
          <p:nvPr/>
        </p:nvSpPr>
        <p:spPr>
          <a:xfrm>
            <a:off x="457200" y="4419600"/>
            <a:ext cx="11277600" cy="32385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4"/>
          <p:cNvSpPr/>
          <p:nvPr/>
        </p:nvSpPr>
        <p:spPr>
          <a:xfrm>
            <a:off x="590550" y="4486275"/>
            <a:ext cx="264795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Sensors &amp; robotics</a:t>
            </a:r>
            <a:endParaRPr/>
          </a:p>
        </p:txBody>
      </p:sp>
      <p:sp>
        <p:nvSpPr>
          <p:cNvPr id="104" name="Google Shape;104;p4"/>
          <p:cNvSpPr/>
          <p:nvPr/>
        </p:nvSpPr>
        <p:spPr>
          <a:xfrm>
            <a:off x="3448050" y="4486275"/>
            <a:ext cx="93345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a:t>
            </a:r>
            <a:endParaRPr/>
          </a:p>
        </p:txBody>
      </p:sp>
      <p:sp>
        <p:nvSpPr>
          <p:cNvPr id="105" name="Google Shape;105;p4"/>
          <p:cNvSpPr/>
          <p:nvPr/>
        </p:nvSpPr>
        <p:spPr>
          <a:xfrm>
            <a:off x="4591050" y="4486275"/>
            <a:ext cx="188595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₹83.5 Cr</a:t>
            </a:r>
            <a:endParaRPr/>
          </a:p>
        </p:txBody>
      </p:sp>
      <p:sp>
        <p:nvSpPr>
          <p:cNvPr id="106" name="Google Shape;106;p4"/>
          <p:cNvSpPr/>
          <p:nvPr/>
        </p:nvSpPr>
        <p:spPr>
          <a:xfrm>
            <a:off x="6686550" y="4486275"/>
            <a:ext cx="12192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7.4%</a:t>
            </a:r>
            <a:endParaRPr/>
          </a:p>
        </p:txBody>
      </p:sp>
      <p:sp>
        <p:nvSpPr>
          <p:cNvPr id="107" name="Google Shape;107;p4"/>
          <p:cNvSpPr/>
          <p:nvPr/>
        </p:nvSpPr>
        <p:spPr>
          <a:xfrm>
            <a:off x="8115300" y="4486275"/>
            <a:ext cx="35433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Capability, channel and a second cycle</a:t>
            </a:r>
            <a:endParaRPr/>
          </a:p>
        </p:txBody>
      </p:sp>
      <p:sp>
        <p:nvSpPr>
          <p:cNvPr id="108" name="Google Shape;108;p4"/>
          <p:cNvSpPr/>
          <p:nvPr/>
        </p:nvSpPr>
        <p:spPr>
          <a:xfrm>
            <a:off x="457200" y="4895850"/>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4"/>
          <p:cNvSpPr/>
          <p:nvPr/>
        </p:nvSpPr>
        <p:spPr>
          <a:xfrm>
            <a:off x="457200" y="489585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
          <p:cNvSpPr/>
          <p:nvPr/>
        </p:nvSpPr>
        <p:spPr>
          <a:xfrm>
            <a:off x="685800" y="506730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one thing to carry through</a:t>
            </a:r>
            <a:endParaRPr/>
          </a:p>
        </p:txBody>
      </p:sp>
      <p:sp>
        <p:nvSpPr>
          <p:cNvPr id="111" name="Google Shape;111;p4"/>
          <p:cNvSpPr/>
          <p:nvPr/>
        </p:nvSpPr>
        <p:spPr>
          <a:xfrm>
            <a:off x="685800" y="5486400"/>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Every SKU here runs the same SoC2 silicon under different firmware — one tapeout, not fifteen independent product bets.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5"/>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5"/>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WHY NOW</a:t>
            </a:r>
            <a:endParaRPr/>
          </a:p>
        </p:txBody>
      </p:sp>
      <p:sp>
        <p:nvSpPr>
          <p:cNvPr id="119" name="Google Shape;119;p5"/>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The mandate is a demand floor, not a forecast</a:t>
            </a:r>
            <a:endParaRPr/>
          </a:p>
        </p:txBody>
      </p:sp>
      <p:sp>
        <p:nvSpPr>
          <p:cNvPr id="120" name="Google Shape;120;p5"/>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Compliance dates are set. The buying decision is when, not whether.</a:t>
            </a:r>
            <a:endParaRPr/>
          </a:p>
        </p:txBody>
      </p:sp>
      <p:sp>
        <p:nvSpPr>
          <p:cNvPr id="121" name="Google Shape;121;p5"/>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5"/>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5"/>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24" name="Google Shape;124;p5"/>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03</a:t>
            </a:r>
            <a:endParaRPr/>
          </a:p>
        </p:txBody>
      </p:sp>
      <p:sp>
        <p:nvSpPr>
          <p:cNvPr id="125" name="Google Shape;125;p5"/>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5"/>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1.0 M</a:t>
            </a:r>
            <a:endParaRPr/>
          </a:p>
        </p:txBody>
      </p:sp>
      <p:sp>
        <p:nvSpPr>
          <p:cNvPr id="127" name="Google Shape;127;p5"/>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TRUCKS A YEAR IN SCOPE</a:t>
            </a:r>
            <a:endParaRPr/>
          </a:p>
        </p:txBody>
      </p:sp>
      <p:sp>
        <p:nvSpPr>
          <p:cNvPr id="128" name="Google Shape;128;p5"/>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5"/>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0.5 M</a:t>
            </a:r>
            <a:endParaRPr/>
          </a:p>
        </p:txBody>
      </p:sp>
      <p:sp>
        <p:nvSpPr>
          <p:cNvPr id="130" name="Google Shape;130;p5"/>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NEW BUILD, ANNUALLY</a:t>
            </a:r>
            <a:endParaRPr/>
          </a:p>
        </p:txBody>
      </p:sp>
      <p:sp>
        <p:nvSpPr>
          <p:cNvPr id="131" name="Google Shape;131;p5"/>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5"/>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0.5 M</a:t>
            </a:r>
            <a:endParaRPr/>
          </a:p>
        </p:txBody>
      </p:sp>
      <p:sp>
        <p:nvSpPr>
          <p:cNvPr id="133" name="Google Shape;133;p5"/>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EXISTING FLEET RETROFIT</a:t>
            </a:r>
            <a:endParaRPr/>
          </a:p>
        </p:txBody>
      </p:sp>
      <p:sp>
        <p:nvSpPr>
          <p:cNvPr id="134" name="Google Shape;134;p5"/>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5"/>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18,000</a:t>
            </a:r>
            <a:endParaRPr/>
          </a:p>
        </p:txBody>
      </p:sp>
      <p:sp>
        <p:nvSpPr>
          <p:cNvPr id="136" name="Google Shape;136;p5"/>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OUR FY2032 AD2 UNITS</a:t>
            </a:r>
            <a:endParaRPr/>
          </a:p>
        </p:txBody>
      </p:sp>
      <p:sp>
        <p:nvSpPr>
          <p:cNvPr id="137" name="Google Shape;137;p5"/>
          <p:cNvSpPr/>
          <p:nvPr/>
        </p:nvSpPr>
        <p:spPr>
          <a:xfrm>
            <a:off x="647700" y="3886200"/>
            <a:ext cx="10896600" cy="19050"/>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5"/>
          <p:cNvSpPr/>
          <p:nvPr/>
        </p:nvSpPr>
        <p:spPr>
          <a:xfrm>
            <a:off x="457200" y="3390900"/>
            <a:ext cx="2628900" cy="285750"/>
          </a:xfrm>
          <a:prstGeom prst="rect">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5"/>
          <p:cNvSpPr/>
          <p:nvPr/>
        </p:nvSpPr>
        <p:spPr>
          <a:xfrm>
            <a:off x="457200" y="3457575"/>
            <a:ext cx="2628900" cy="190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00"/>
              <a:buFont typeface="Arial"/>
              <a:buNone/>
            </a:pPr>
            <a:r>
              <a:rPr b="1" lang="en-US" sz="900">
                <a:solidFill>
                  <a:srgbClr val="FFFFFF"/>
                </a:solidFill>
                <a:latin typeface="Arial"/>
                <a:ea typeface="Arial"/>
                <a:cs typeface="Arial"/>
                <a:sym typeface="Arial"/>
              </a:rPr>
              <a:t>MAR 2025</a:t>
            </a:r>
            <a:endParaRPr/>
          </a:p>
        </p:txBody>
      </p:sp>
      <p:sp>
        <p:nvSpPr>
          <p:cNvPr id="140" name="Google Shape;140;p5"/>
          <p:cNvSpPr/>
          <p:nvPr/>
        </p:nvSpPr>
        <p:spPr>
          <a:xfrm>
            <a:off x="1695450" y="3819525"/>
            <a:ext cx="152400" cy="152400"/>
          </a:xfrm>
          <a:prstGeom prst="ellipse">
            <a:avLst/>
          </a:prstGeom>
          <a:solidFill>
            <a:srgbClr val="00758F"/>
          </a:solidFill>
          <a:ln cap="flat" cmpd="sng" w="19050">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5"/>
          <p:cNvSpPr/>
          <p:nvPr/>
        </p:nvSpPr>
        <p:spPr>
          <a:xfrm>
            <a:off x="381000" y="4095750"/>
            <a:ext cx="27813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Rule notified</a:t>
            </a:r>
            <a:endParaRPr/>
          </a:p>
        </p:txBody>
      </p:sp>
      <p:sp>
        <p:nvSpPr>
          <p:cNvPr id="142" name="Google Shape;142;p5"/>
          <p:cNvSpPr/>
          <p:nvPr/>
        </p:nvSpPr>
        <p:spPr>
          <a:xfrm>
            <a:off x="381000" y="4362450"/>
            <a:ext cx="2781300" cy="419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lang="en-US" sz="975">
                <a:solidFill>
                  <a:srgbClr val="6B7280"/>
                </a:solidFill>
                <a:latin typeface="Arial"/>
                <a:ea typeface="Arial"/>
                <a:cs typeface="Arial"/>
                <a:sym typeface="Arial"/>
              </a:rPr>
              <a:t>Sets the ADAS obligation for N2/N3 vehicles</a:t>
            </a:r>
            <a:endParaRPr/>
          </a:p>
        </p:txBody>
      </p:sp>
      <p:sp>
        <p:nvSpPr>
          <p:cNvPr id="143" name="Google Shape;143;p5"/>
          <p:cNvSpPr/>
          <p:nvPr/>
        </p:nvSpPr>
        <p:spPr>
          <a:xfrm>
            <a:off x="3276600" y="3390900"/>
            <a:ext cx="2628900" cy="285750"/>
          </a:xfrm>
          <a:prstGeom prst="rect">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5"/>
          <p:cNvSpPr/>
          <p:nvPr/>
        </p:nvSpPr>
        <p:spPr>
          <a:xfrm>
            <a:off x="3276600" y="3457575"/>
            <a:ext cx="2628900" cy="190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00"/>
              <a:buFont typeface="Arial"/>
              <a:buNone/>
            </a:pPr>
            <a:r>
              <a:rPr b="1" lang="en-US" sz="900">
                <a:solidFill>
                  <a:srgbClr val="FFFFFF"/>
                </a:solidFill>
                <a:latin typeface="Arial"/>
                <a:ea typeface="Arial"/>
                <a:cs typeface="Arial"/>
                <a:sym typeface="Arial"/>
              </a:rPr>
              <a:t>APR 2026</a:t>
            </a:r>
            <a:endParaRPr/>
          </a:p>
        </p:txBody>
      </p:sp>
      <p:sp>
        <p:nvSpPr>
          <p:cNvPr id="145" name="Google Shape;145;p5"/>
          <p:cNvSpPr/>
          <p:nvPr/>
        </p:nvSpPr>
        <p:spPr>
          <a:xfrm>
            <a:off x="4514850" y="3819525"/>
            <a:ext cx="152400" cy="152400"/>
          </a:xfrm>
          <a:prstGeom prst="ellipse">
            <a:avLst/>
          </a:prstGeom>
          <a:solidFill>
            <a:srgbClr val="00758F"/>
          </a:solidFill>
          <a:ln cap="flat" cmpd="sng" w="19050">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5"/>
          <p:cNvSpPr/>
          <p:nvPr/>
        </p:nvSpPr>
        <p:spPr>
          <a:xfrm>
            <a:off x="3200400" y="4095750"/>
            <a:ext cx="27813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New models</a:t>
            </a:r>
            <a:endParaRPr/>
          </a:p>
        </p:txBody>
      </p:sp>
      <p:sp>
        <p:nvSpPr>
          <p:cNvPr id="147" name="Google Shape;147;p5"/>
          <p:cNvSpPr/>
          <p:nvPr/>
        </p:nvSpPr>
        <p:spPr>
          <a:xfrm>
            <a:off x="3200400" y="4362450"/>
            <a:ext cx="2781300" cy="419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lang="en-US" sz="975">
                <a:solidFill>
                  <a:srgbClr val="6B7280"/>
                </a:solidFill>
                <a:latin typeface="Arial"/>
                <a:ea typeface="Arial"/>
                <a:cs typeface="Arial"/>
                <a:sym typeface="Arial"/>
              </a:rPr>
              <a:t>Drowsiness, blind-spot and lane-departure required</a:t>
            </a:r>
            <a:endParaRPr/>
          </a:p>
        </p:txBody>
      </p:sp>
      <p:sp>
        <p:nvSpPr>
          <p:cNvPr id="148" name="Google Shape;148;p5"/>
          <p:cNvSpPr/>
          <p:nvPr/>
        </p:nvSpPr>
        <p:spPr>
          <a:xfrm>
            <a:off x="6096000" y="3390900"/>
            <a:ext cx="2628900" cy="285750"/>
          </a:xfrm>
          <a:prstGeom prst="rect">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5"/>
          <p:cNvSpPr/>
          <p:nvPr/>
        </p:nvSpPr>
        <p:spPr>
          <a:xfrm>
            <a:off x="6096000" y="3457575"/>
            <a:ext cx="2628900" cy="190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00"/>
              <a:buFont typeface="Arial"/>
              <a:buNone/>
            </a:pPr>
            <a:r>
              <a:rPr b="1" lang="en-US" sz="900">
                <a:solidFill>
                  <a:srgbClr val="FFFFFF"/>
                </a:solidFill>
                <a:latin typeface="Arial"/>
                <a:ea typeface="Arial"/>
                <a:cs typeface="Arial"/>
                <a:sym typeface="Arial"/>
              </a:rPr>
              <a:t>OCT 2026</a:t>
            </a:r>
            <a:endParaRPr/>
          </a:p>
        </p:txBody>
      </p:sp>
      <p:sp>
        <p:nvSpPr>
          <p:cNvPr id="150" name="Google Shape;150;p5"/>
          <p:cNvSpPr/>
          <p:nvPr/>
        </p:nvSpPr>
        <p:spPr>
          <a:xfrm>
            <a:off x="7334250" y="3819525"/>
            <a:ext cx="152400" cy="152400"/>
          </a:xfrm>
          <a:prstGeom prst="ellipse">
            <a:avLst/>
          </a:prstGeom>
          <a:solidFill>
            <a:srgbClr val="0A6E70"/>
          </a:solidFill>
          <a:ln cap="flat" cmpd="sng" w="19050">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5"/>
          <p:cNvSpPr/>
          <p:nvPr/>
        </p:nvSpPr>
        <p:spPr>
          <a:xfrm>
            <a:off x="6019800" y="4095750"/>
            <a:ext cx="27813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Existing models</a:t>
            </a:r>
            <a:endParaRPr/>
          </a:p>
        </p:txBody>
      </p:sp>
      <p:sp>
        <p:nvSpPr>
          <p:cNvPr id="152" name="Google Shape;152;p5"/>
          <p:cNvSpPr/>
          <p:nvPr/>
        </p:nvSpPr>
        <p:spPr>
          <a:xfrm>
            <a:off x="6019800" y="4362450"/>
            <a:ext cx="2781300" cy="419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lang="en-US" sz="975">
                <a:solidFill>
                  <a:srgbClr val="6B7280"/>
                </a:solidFill>
                <a:latin typeface="Arial"/>
                <a:ea typeface="Arial"/>
                <a:cs typeface="Arial"/>
                <a:sym typeface="Arial"/>
              </a:rPr>
              <a:t>Obligation reaches the in-service fleet</a:t>
            </a:r>
            <a:endParaRPr/>
          </a:p>
        </p:txBody>
      </p:sp>
      <p:sp>
        <p:nvSpPr>
          <p:cNvPr id="153" name="Google Shape;153;p5"/>
          <p:cNvSpPr/>
          <p:nvPr/>
        </p:nvSpPr>
        <p:spPr>
          <a:xfrm>
            <a:off x="8915400" y="3390900"/>
            <a:ext cx="2628900" cy="285750"/>
          </a:xfrm>
          <a:prstGeom prst="rect">
            <a:avLst/>
          </a:prstGeom>
          <a:solidFill>
            <a:srgbClr val="F8FAFC"/>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5"/>
          <p:cNvSpPr/>
          <p:nvPr/>
        </p:nvSpPr>
        <p:spPr>
          <a:xfrm>
            <a:off x="8915400" y="3457575"/>
            <a:ext cx="2628900" cy="190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900"/>
              <a:buFont typeface="Arial"/>
              <a:buNone/>
            </a:pPr>
            <a:r>
              <a:rPr b="1" lang="en-US" sz="900">
                <a:solidFill>
                  <a:srgbClr val="3D6E96"/>
                </a:solidFill>
                <a:latin typeface="Arial"/>
                <a:ea typeface="Arial"/>
                <a:cs typeface="Arial"/>
                <a:sym typeface="Arial"/>
              </a:rPr>
              <a:t>OCT 2027</a:t>
            </a:r>
            <a:endParaRPr/>
          </a:p>
        </p:txBody>
      </p:sp>
      <p:sp>
        <p:nvSpPr>
          <p:cNvPr id="155" name="Google Shape;155;p5"/>
          <p:cNvSpPr/>
          <p:nvPr/>
        </p:nvSpPr>
        <p:spPr>
          <a:xfrm>
            <a:off x="10153650" y="3819525"/>
            <a:ext cx="152400" cy="152400"/>
          </a:xfrm>
          <a:prstGeom prst="ellipse">
            <a:avLst/>
          </a:prstGeom>
          <a:solidFill>
            <a:srgbClr val="FFFFFF"/>
          </a:solidFill>
          <a:ln cap="flat" cmpd="sng" w="19050">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5"/>
          <p:cNvSpPr/>
          <p:nvPr/>
        </p:nvSpPr>
        <p:spPr>
          <a:xfrm>
            <a:off x="8839200" y="4095750"/>
            <a:ext cx="27813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Braking</a:t>
            </a:r>
            <a:endParaRPr/>
          </a:p>
        </p:txBody>
      </p:sp>
      <p:sp>
        <p:nvSpPr>
          <p:cNvPr id="157" name="Google Shape;157;p5"/>
          <p:cNvSpPr/>
          <p:nvPr/>
        </p:nvSpPr>
        <p:spPr>
          <a:xfrm>
            <a:off x="8839200" y="4362450"/>
            <a:ext cx="2781300" cy="419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lang="en-US" sz="975">
                <a:solidFill>
                  <a:srgbClr val="6B7280"/>
                </a:solidFill>
                <a:latin typeface="Arial"/>
                <a:ea typeface="Arial"/>
                <a:cs typeface="Arial"/>
                <a:sym typeface="Arial"/>
              </a:rPr>
              <a:t>Advanced emergency braking on a separate schedule</a:t>
            </a:r>
            <a:endParaRPr/>
          </a:p>
        </p:txBody>
      </p:sp>
      <p:sp>
        <p:nvSpPr>
          <p:cNvPr id="158" name="Google Shape;158;p5"/>
          <p:cNvSpPr/>
          <p:nvPr/>
        </p:nvSpPr>
        <p:spPr>
          <a:xfrm>
            <a:off x="457200" y="4876800"/>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5"/>
          <p:cNvSpPr/>
          <p:nvPr/>
        </p:nvSpPr>
        <p:spPr>
          <a:xfrm>
            <a:off x="457200" y="487680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5"/>
          <p:cNvSpPr/>
          <p:nvPr/>
        </p:nvSpPr>
        <p:spPr>
          <a:xfrm>
            <a:off x="685800" y="50482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a floor means for an investor</a:t>
            </a:r>
            <a:endParaRPr/>
          </a:p>
        </p:txBody>
      </p:sp>
      <p:sp>
        <p:nvSpPr>
          <p:cNvPr id="161" name="Google Shape;161;p5"/>
          <p:cNvSpPr/>
          <p:nvPr/>
        </p:nvSpPr>
        <p:spPr>
          <a:xfrm>
            <a:off x="685800" y="5467350"/>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mandated purchase removes the hardest question in hardware — whether the buyer will pay for safety. Execution risk stays ours: certification and installation throughput.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6"/>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6"/>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THE MOVE</a:t>
            </a:r>
            <a:endParaRPr/>
          </a:p>
        </p:txBody>
      </p:sp>
      <p:sp>
        <p:nvSpPr>
          <p:cNvPr id="169" name="Google Shape;169;p6"/>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One chip, priced for the mandate</a:t>
            </a:r>
            <a:endParaRPr/>
          </a:p>
        </p:txBody>
      </p:sp>
      <p:sp>
        <p:nvSpPr>
          <p:cNvPr id="170" name="Google Shape;170;p6"/>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phased 28 nm programme: prove the blocks, then the die, then commit the mask.</a:t>
            </a:r>
            <a:endParaRPr/>
          </a:p>
        </p:txBody>
      </p:sp>
      <p:sp>
        <p:nvSpPr>
          <p:cNvPr id="171" name="Google Shape;171;p6"/>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6"/>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6"/>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74" name="Google Shape;174;p6"/>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04</a:t>
            </a:r>
            <a:endParaRPr/>
          </a:p>
        </p:txBody>
      </p:sp>
      <p:sp>
        <p:nvSpPr>
          <p:cNvPr id="175" name="Google Shape;175;p6"/>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6"/>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$3.17 M</a:t>
            </a:r>
            <a:endParaRPr/>
          </a:p>
        </p:txBody>
      </p:sp>
      <p:sp>
        <p:nvSpPr>
          <p:cNvPr id="177" name="Google Shape;177;p6"/>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PROGRAMME COST</a:t>
            </a:r>
            <a:endParaRPr/>
          </a:p>
        </p:txBody>
      </p:sp>
      <p:sp>
        <p:nvSpPr>
          <p:cNvPr id="178" name="Google Shape;178;p6"/>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6"/>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$3.88</a:t>
            </a:r>
            <a:endParaRPr/>
          </a:p>
        </p:txBody>
      </p:sp>
      <p:sp>
        <p:nvSpPr>
          <p:cNvPr id="180" name="Google Shape;180;p6"/>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COST PER DIE</a:t>
            </a:r>
            <a:endParaRPr/>
          </a:p>
        </p:txBody>
      </p:sp>
      <p:sp>
        <p:nvSpPr>
          <p:cNvPr id="181" name="Google Shape;181;p6"/>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6"/>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175k</a:t>
            </a:r>
            <a:endParaRPr/>
          </a:p>
        </p:txBody>
      </p:sp>
      <p:sp>
        <p:nvSpPr>
          <p:cNvPr id="183" name="Google Shape;183;p6"/>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DIES TO REPAY IT</a:t>
            </a:r>
            <a:endParaRPr/>
          </a:p>
        </p:txBody>
      </p:sp>
      <p:sp>
        <p:nvSpPr>
          <p:cNvPr id="184" name="Google Shape;184;p6"/>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6"/>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4</a:t>
            </a:r>
            <a:endParaRPr/>
          </a:p>
        </p:txBody>
      </p:sp>
      <p:sp>
        <p:nvSpPr>
          <p:cNvPr id="186" name="Google Shape;186;p6"/>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GATED STAGES</a:t>
            </a:r>
            <a:endParaRPr/>
          </a:p>
        </p:txBody>
      </p:sp>
      <p:sp>
        <p:nvSpPr>
          <p:cNvPr id="187" name="Google Shape;187;p6"/>
          <p:cNvSpPr/>
          <p:nvPr/>
        </p:nvSpPr>
        <p:spPr>
          <a:xfrm>
            <a:off x="457200" y="3505200"/>
            <a:ext cx="2419350" cy="990600"/>
          </a:xfrm>
          <a:prstGeom prst="flowChartProcess">
            <a:avLst/>
          </a:prstGeom>
          <a:solidFill>
            <a:srgbClr val="FFFFFF"/>
          </a:solidFill>
          <a:ln cap="flat" cmpd="sng" w="19050">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6"/>
          <p:cNvSpPr/>
          <p:nvPr/>
        </p:nvSpPr>
        <p:spPr>
          <a:xfrm>
            <a:off x="457200" y="3505200"/>
            <a:ext cx="2419350" cy="476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6"/>
          <p:cNvSpPr/>
          <p:nvPr/>
        </p:nvSpPr>
        <p:spPr>
          <a:xfrm>
            <a:off x="590550" y="3695700"/>
            <a:ext cx="21526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Block prototypes</a:t>
            </a:r>
            <a:endParaRPr/>
          </a:p>
        </p:txBody>
      </p:sp>
      <p:sp>
        <p:nvSpPr>
          <p:cNvPr id="190" name="Google Shape;190;p6"/>
          <p:cNvSpPr/>
          <p:nvPr/>
        </p:nvSpPr>
        <p:spPr>
          <a:xfrm>
            <a:off x="590550" y="3981450"/>
            <a:ext cx="2152650" cy="45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1050"/>
              <a:buFont typeface="Arial"/>
              <a:buNone/>
            </a:pPr>
            <a:r>
              <a:rPr lang="en-US" sz="1050">
                <a:solidFill>
                  <a:srgbClr val="6B7280"/>
                </a:solidFill>
                <a:latin typeface="Arial"/>
                <a:ea typeface="Arial"/>
                <a:cs typeface="Arial"/>
                <a:sym typeface="Arial"/>
              </a:rPr>
              <a:t>Compute and radar blocks on a shared wafer</a:t>
            </a:r>
            <a:endParaRPr/>
          </a:p>
        </p:txBody>
      </p:sp>
      <p:sp>
        <p:nvSpPr>
          <p:cNvPr id="191" name="Google Shape;191;p6"/>
          <p:cNvSpPr/>
          <p:nvPr/>
        </p:nvSpPr>
        <p:spPr>
          <a:xfrm>
            <a:off x="2981325" y="3895725"/>
            <a:ext cx="323850" cy="2095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6"/>
          <p:cNvSpPr/>
          <p:nvPr/>
        </p:nvSpPr>
        <p:spPr>
          <a:xfrm>
            <a:off x="3409950" y="3505200"/>
            <a:ext cx="2419350" cy="990600"/>
          </a:xfrm>
          <a:prstGeom prst="flowChartProcess">
            <a:avLst/>
          </a:prstGeom>
          <a:solidFill>
            <a:srgbClr val="FFFFFF"/>
          </a:solidFill>
          <a:ln cap="flat" cmpd="sng" w="19050">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6"/>
          <p:cNvSpPr/>
          <p:nvPr/>
        </p:nvSpPr>
        <p:spPr>
          <a:xfrm>
            <a:off x="3409950" y="3505200"/>
            <a:ext cx="2419350" cy="476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6"/>
          <p:cNvSpPr/>
          <p:nvPr/>
        </p:nvSpPr>
        <p:spPr>
          <a:xfrm>
            <a:off x="3543300" y="3695700"/>
            <a:ext cx="21526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Full-die prototype</a:t>
            </a:r>
            <a:endParaRPr/>
          </a:p>
        </p:txBody>
      </p:sp>
      <p:sp>
        <p:nvSpPr>
          <p:cNvPr id="195" name="Google Shape;195;p6"/>
          <p:cNvSpPr/>
          <p:nvPr/>
        </p:nvSpPr>
        <p:spPr>
          <a:xfrm>
            <a:off x="3543300" y="3981450"/>
            <a:ext cx="2152650" cy="45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1050"/>
              <a:buFont typeface="Arial"/>
              <a:buNone/>
            </a:pPr>
            <a:r>
              <a:rPr lang="en-US" sz="1050">
                <a:solidFill>
                  <a:srgbClr val="6B7280"/>
                </a:solidFill>
                <a:latin typeface="Arial"/>
                <a:ea typeface="Arial"/>
                <a:cs typeface="Arial"/>
                <a:sym typeface="Arial"/>
              </a:rPr>
              <a:t>57 mm² device, shared wafer</a:t>
            </a:r>
            <a:endParaRPr/>
          </a:p>
        </p:txBody>
      </p:sp>
      <p:sp>
        <p:nvSpPr>
          <p:cNvPr id="196" name="Google Shape;196;p6"/>
          <p:cNvSpPr/>
          <p:nvPr/>
        </p:nvSpPr>
        <p:spPr>
          <a:xfrm>
            <a:off x="5934075" y="3895725"/>
            <a:ext cx="323850" cy="2095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6"/>
          <p:cNvSpPr/>
          <p:nvPr/>
        </p:nvSpPr>
        <p:spPr>
          <a:xfrm>
            <a:off x="6362700" y="3505200"/>
            <a:ext cx="2419350" cy="990600"/>
          </a:xfrm>
          <a:prstGeom prst="flowChartProcess">
            <a:avLst/>
          </a:prstGeom>
          <a:solidFill>
            <a:srgbClr val="FFFFFF"/>
          </a:solidFill>
          <a:ln cap="flat" cmpd="sng" w="19050">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6"/>
          <p:cNvSpPr/>
          <p:nvPr/>
        </p:nvSpPr>
        <p:spPr>
          <a:xfrm>
            <a:off x="6362700" y="3505200"/>
            <a:ext cx="2419350" cy="476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6"/>
          <p:cNvSpPr/>
          <p:nvPr/>
        </p:nvSpPr>
        <p:spPr>
          <a:xfrm>
            <a:off x="6496050" y="3695700"/>
            <a:ext cx="21526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Backend to GDSII</a:t>
            </a:r>
            <a:endParaRPr/>
          </a:p>
        </p:txBody>
      </p:sp>
      <p:sp>
        <p:nvSpPr>
          <p:cNvPr id="200" name="Google Shape;200;p6"/>
          <p:cNvSpPr/>
          <p:nvPr/>
        </p:nvSpPr>
        <p:spPr>
          <a:xfrm>
            <a:off x="6496050" y="3981450"/>
            <a:ext cx="2152650" cy="45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1050"/>
              <a:buFont typeface="Arial"/>
              <a:buNone/>
            </a:pPr>
            <a:r>
              <a:rPr lang="en-US" sz="1050">
                <a:solidFill>
                  <a:srgbClr val="6B7280"/>
                </a:solidFill>
                <a:latin typeface="Arial"/>
                <a:ea typeface="Arial"/>
                <a:cs typeface="Arial"/>
                <a:sym typeface="Arial"/>
              </a:rPr>
              <a:t>Physical design and sign-off</a:t>
            </a:r>
            <a:endParaRPr/>
          </a:p>
        </p:txBody>
      </p:sp>
      <p:sp>
        <p:nvSpPr>
          <p:cNvPr id="201" name="Google Shape;201;p6"/>
          <p:cNvSpPr/>
          <p:nvPr/>
        </p:nvSpPr>
        <p:spPr>
          <a:xfrm>
            <a:off x="8886825" y="3895725"/>
            <a:ext cx="323850" cy="2095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6"/>
          <p:cNvSpPr/>
          <p:nvPr/>
        </p:nvSpPr>
        <p:spPr>
          <a:xfrm>
            <a:off x="9315450" y="3505200"/>
            <a:ext cx="2419350" cy="990600"/>
          </a:xfrm>
          <a:prstGeom prst="flowChartProcess">
            <a:avLst/>
          </a:prstGeom>
          <a:solidFill>
            <a:srgbClr val="FFFFFF"/>
          </a:solidFill>
          <a:ln cap="flat" cmpd="sng" w="19050">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6"/>
          <p:cNvSpPr/>
          <p:nvPr/>
        </p:nvSpPr>
        <p:spPr>
          <a:xfrm>
            <a:off x="9315450" y="3505200"/>
            <a:ext cx="2419350" cy="476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6"/>
          <p:cNvSpPr/>
          <p:nvPr/>
        </p:nvSpPr>
        <p:spPr>
          <a:xfrm>
            <a:off x="9448800" y="3695700"/>
            <a:ext cx="21526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Production mask</a:t>
            </a:r>
            <a:endParaRPr/>
          </a:p>
        </p:txBody>
      </p:sp>
      <p:sp>
        <p:nvSpPr>
          <p:cNvPr id="205" name="Google Shape;205;p6"/>
          <p:cNvSpPr/>
          <p:nvPr/>
        </p:nvSpPr>
        <p:spPr>
          <a:xfrm>
            <a:off x="9448800" y="3981450"/>
            <a:ext cx="2152650" cy="45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1050"/>
              <a:buFont typeface="Arial"/>
              <a:buNone/>
            </a:pPr>
            <a:r>
              <a:rPr lang="en-US" sz="1050">
                <a:solidFill>
                  <a:srgbClr val="6B7280"/>
                </a:solidFill>
                <a:latin typeface="Arial"/>
                <a:ea typeface="Arial"/>
                <a:cs typeface="Arial"/>
                <a:sym typeface="Arial"/>
              </a:rPr>
              <a:t>Committed only once silicon works</a:t>
            </a:r>
            <a:endParaRPr/>
          </a:p>
        </p:txBody>
      </p:sp>
      <p:sp>
        <p:nvSpPr>
          <p:cNvPr id="206" name="Google Shape;206;p6"/>
          <p:cNvSpPr/>
          <p:nvPr/>
        </p:nvSpPr>
        <p:spPr>
          <a:xfrm>
            <a:off x="457200" y="4762500"/>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6"/>
          <p:cNvSpPr/>
          <p:nvPr/>
        </p:nvSpPr>
        <p:spPr>
          <a:xfrm>
            <a:off x="457200" y="4762500"/>
            <a:ext cx="57150" cy="12477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6"/>
          <p:cNvSpPr/>
          <p:nvPr/>
        </p:nvSpPr>
        <p:spPr>
          <a:xfrm>
            <a:off x="685800" y="49339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Why this is the thing to fund</a:t>
            </a:r>
            <a:endParaRPr/>
          </a:p>
        </p:txBody>
      </p:sp>
      <p:sp>
        <p:nvSpPr>
          <p:cNvPr id="209" name="Google Shape;209;p6"/>
          <p:cNvSpPr/>
          <p:nvPr/>
        </p:nvSpPr>
        <p:spPr>
          <a:xfrm>
            <a:off x="685800" y="5353050"/>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Silicon absorbs 66.2% of the equity round, and every SKU in this deck is downstream of it. Sign-off and the mask are committed only after working silicon exists.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7"/>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7"/>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THE SILICON</a:t>
            </a:r>
            <a:endParaRPr/>
          </a:p>
        </p:txBody>
      </p:sp>
      <p:sp>
        <p:nvSpPr>
          <p:cNvPr id="217" name="Google Shape;217;p7"/>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the part actually is</a:t>
            </a:r>
            <a:endParaRPr/>
          </a:p>
        </p:txBody>
      </p:sp>
      <p:sp>
        <p:nvSpPr>
          <p:cNvPr id="218" name="Google Shape;218;p7"/>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One 28 nm die under every SKU in this deck. Configuration changes; the compute does not.</a:t>
            </a:r>
            <a:endParaRPr/>
          </a:p>
        </p:txBody>
      </p:sp>
      <p:sp>
        <p:nvSpPr>
          <p:cNvPr id="219" name="Google Shape;219;p7"/>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7"/>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7"/>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22" name="Google Shape;222;p7"/>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05</a:t>
            </a:r>
            <a:endParaRPr/>
          </a:p>
        </p:txBody>
      </p:sp>
      <p:sp>
        <p:nvSpPr>
          <p:cNvPr id="223" name="Google Shape;223;p7"/>
          <p:cNvSpPr/>
          <p:nvPr/>
        </p:nvSpPr>
        <p:spPr>
          <a:xfrm>
            <a:off x="457200" y="1638300"/>
            <a:ext cx="11277600" cy="32385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7"/>
          <p:cNvSpPr/>
          <p:nvPr/>
        </p:nvSpPr>
        <p:spPr>
          <a:xfrm>
            <a:off x="590550" y="1743075"/>
            <a:ext cx="1809750"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PARAMETER</a:t>
            </a:r>
            <a:endParaRPr/>
          </a:p>
        </p:txBody>
      </p:sp>
      <p:sp>
        <p:nvSpPr>
          <p:cNvPr id="225" name="Google Shape;225;p7"/>
          <p:cNvSpPr/>
          <p:nvPr/>
        </p:nvSpPr>
        <p:spPr>
          <a:xfrm>
            <a:off x="2590800" y="1743075"/>
            <a:ext cx="3905250"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SPECIFICATION</a:t>
            </a:r>
            <a:endParaRPr/>
          </a:p>
        </p:txBody>
      </p:sp>
      <p:sp>
        <p:nvSpPr>
          <p:cNvPr id="226" name="Google Shape;226;p7"/>
          <p:cNvSpPr/>
          <p:nvPr/>
        </p:nvSpPr>
        <p:spPr>
          <a:xfrm>
            <a:off x="6686550" y="1743075"/>
            <a:ext cx="4991100"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WHY AN INVESTOR SHOULD CARE</a:t>
            </a:r>
            <a:endParaRPr/>
          </a:p>
        </p:txBody>
      </p:sp>
      <p:sp>
        <p:nvSpPr>
          <p:cNvPr id="227" name="Google Shape;227;p7"/>
          <p:cNvSpPr/>
          <p:nvPr/>
        </p:nvSpPr>
        <p:spPr>
          <a:xfrm>
            <a:off x="457200" y="1962150"/>
            <a:ext cx="11277600" cy="32385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7"/>
          <p:cNvSpPr/>
          <p:nvPr/>
        </p:nvSpPr>
        <p:spPr>
          <a:xfrm>
            <a:off x="590550" y="2028825"/>
            <a:ext cx="17907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Process</a:t>
            </a:r>
            <a:endParaRPr/>
          </a:p>
        </p:txBody>
      </p:sp>
      <p:sp>
        <p:nvSpPr>
          <p:cNvPr id="229" name="Google Shape;229;p7"/>
          <p:cNvSpPr/>
          <p:nvPr/>
        </p:nvSpPr>
        <p:spPr>
          <a:xfrm>
            <a:off x="2590800" y="2028825"/>
            <a:ext cx="3886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TSMC 28 nm · single die, ~57 mm²</a:t>
            </a:r>
            <a:endParaRPr/>
          </a:p>
        </p:txBody>
      </p:sp>
      <p:sp>
        <p:nvSpPr>
          <p:cNvPr id="230" name="Google Shape;230;p7"/>
          <p:cNvSpPr/>
          <p:nvPr/>
        </p:nvSpPr>
        <p:spPr>
          <a:xfrm>
            <a:off x="6686550" y="2028825"/>
            <a:ext cx="497205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Monolithic, not chiplet — less cost and less risk.</a:t>
            </a:r>
            <a:endParaRPr/>
          </a:p>
        </p:txBody>
      </p:sp>
      <p:sp>
        <p:nvSpPr>
          <p:cNvPr id="231" name="Google Shape;231;p7"/>
          <p:cNvSpPr/>
          <p:nvPr/>
        </p:nvSpPr>
        <p:spPr>
          <a:xfrm>
            <a:off x="457200" y="2286000"/>
            <a:ext cx="11277600" cy="49530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7"/>
          <p:cNvSpPr/>
          <p:nvPr/>
        </p:nvSpPr>
        <p:spPr>
          <a:xfrm>
            <a:off x="590550" y="2352675"/>
            <a:ext cx="17907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Compute</a:t>
            </a:r>
            <a:endParaRPr/>
          </a:p>
        </p:txBody>
      </p:sp>
      <p:sp>
        <p:nvSpPr>
          <p:cNvPr id="233" name="Google Shape;233;p7"/>
          <p:cNvSpPr/>
          <p:nvPr/>
        </p:nvSpPr>
        <p:spPr>
          <a:xfrm>
            <a:off x="2590800" y="2352675"/>
            <a:ext cx="38862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32,768 MACs at 600 MHz · 39.3 TOPS</a:t>
            </a:r>
            <a:endParaRPr/>
          </a:p>
        </p:txBody>
      </p:sp>
      <p:sp>
        <p:nvSpPr>
          <p:cNvPr id="234" name="Google Shape;234;p7"/>
          <p:cNvSpPr/>
          <p:nvPr/>
        </p:nvSpPr>
        <p:spPr>
          <a:xfrm>
            <a:off x="6686550" y="2352675"/>
            <a:ext cx="49720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64 compute cubes of 512 MACs. Derived, not rounded up.</a:t>
            </a:r>
            <a:endParaRPr/>
          </a:p>
        </p:txBody>
      </p:sp>
      <p:sp>
        <p:nvSpPr>
          <p:cNvPr id="235" name="Google Shape;235;p7"/>
          <p:cNvSpPr/>
          <p:nvPr/>
        </p:nvSpPr>
        <p:spPr>
          <a:xfrm>
            <a:off x="457200" y="2781300"/>
            <a:ext cx="11277600" cy="32385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7"/>
          <p:cNvSpPr/>
          <p:nvPr/>
        </p:nvSpPr>
        <p:spPr>
          <a:xfrm>
            <a:off x="590550" y="2847975"/>
            <a:ext cx="17907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Memory</a:t>
            </a:r>
            <a:endParaRPr/>
          </a:p>
        </p:txBody>
      </p:sp>
      <p:sp>
        <p:nvSpPr>
          <p:cNvPr id="237" name="Google Shape;237;p7"/>
          <p:cNvSpPr/>
          <p:nvPr/>
        </p:nvSpPr>
        <p:spPr>
          <a:xfrm>
            <a:off x="2590800" y="2847975"/>
            <a:ext cx="3886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102.4 GB/s dual-channel LPDDR5</a:t>
            </a:r>
            <a:endParaRPr/>
          </a:p>
        </p:txBody>
      </p:sp>
      <p:sp>
        <p:nvSpPr>
          <p:cNvPr id="238" name="Google Shape;238;p7"/>
          <p:cNvSpPr/>
          <p:nvPr/>
        </p:nvSpPr>
        <p:spPr>
          <a:xfrm>
            <a:off x="6686550" y="2847975"/>
            <a:ext cx="497205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Bandwidth, not TOPS, binds multi-camera fusion.</a:t>
            </a:r>
            <a:endParaRPr/>
          </a:p>
        </p:txBody>
      </p:sp>
      <p:sp>
        <p:nvSpPr>
          <p:cNvPr id="239" name="Google Shape;239;p7"/>
          <p:cNvSpPr/>
          <p:nvPr/>
        </p:nvSpPr>
        <p:spPr>
          <a:xfrm>
            <a:off x="457200" y="3105150"/>
            <a:ext cx="11277600" cy="49530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7"/>
          <p:cNvSpPr/>
          <p:nvPr/>
        </p:nvSpPr>
        <p:spPr>
          <a:xfrm>
            <a:off x="590550" y="3171825"/>
            <a:ext cx="17907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Transformer</a:t>
            </a:r>
            <a:endParaRPr/>
          </a:p>
        </p:txBody>
      </p:sp>
      <p:sp>
        <p:nvSpPr>
          <p:cNvPr id="241" name="Google Shape;241;p7"/>
          <p:cNvSpPr/>
          <p:nvPr/>
        </p:nvSpPr>
        <p:spPr>
          <a:xfrm>
            <a:off x="2590800" y="3171825"/>
            <a:ext cx="38862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Hardware softmax · weight-stationary attention</a:t>
            </a:r>
            <a:endParaRPr/>
          </a:p>
        </p:txBody>
      </p:sp>
      <p:sp>
        <p:nvSpPr>
          <p:cNvPr id="242" name="Google Shape;242;p7"/>
          <p:cNvSpPr/>
          <p:nvPr/>
        </p:nvSpPr>
        <p:spPr>
          <a:xfrm>
            <a:off x="6686550" y="3171825"/>
            <a:ext cx="49720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The operation an FPGA cannot do at frame rate.</a:t>
            </a:r>
            <a:endParaRPr/>
          </a:p>
        </p:txBody>
      </p:sp>
      <p:sp>
        <p:nvSpPr>
          <p:cNvPr id="243" name="Google Shape;243;p7"/>
          <p:cNvSpPr/>
          <p:nvPr/>
        </p:nvSpPr>
        <p:spPr>
          <a:xfrm>
            <a:off x="457200" y="3600450"/>
            <a:ext cx="11277600" cy="49530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7"/>
          <p:cNvSpPr/>
          <p:nvPr/>
        </p:nvSpPr>
        <p:spPr>
          <a:xfrm>
            <a:off x="590550" y="3667125"/>
            <a:ext cx="17907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Safety</a:t>
            </a:r>
            <a:endParaRPr/>
          </a:p>
        </p:txBody>
      </p:sp>
      <p:sp>
        <p:nvSpPr>
          <p:cNvPr id="245" name="Google Shape;245;p7"/>
          <p:cNvSpPr/>
          <p:nvPr/>
        </p:nvSpPr>
        <p:spPr>
          <a:xfrm>
            <a:off x="2590800" y="3667125"/>
            <a:ext cx="38862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Lockstep cores plus a hardware root of trust</a:t>
            </a:r>
            <a:endParaRPr/>
          </a:p>
        </p:txBody>
      </p:sp>
      <p:sp>
        <p:nvSpPr>
          <p:cNvPr id="246" name="Google Shape;246;p7"/>
          <p:cNvSpPr/>
          <p:nvPr/>
        </p:nvSpPr>
        <p:spPr>
          <a:xfrm>
            <a:off x="6686550" y="3667125"/>
            <a:ext cx="49720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The path to an automotive safety rating.</a:t>
            </a:r>
            <a:endParaRPr/>
          </a:p>
        </p:txBody>
      </p:sp>
      <p:sp>
        <p:nvSpPr>
          <p:cNvPr id="247" name="Google Shape;247;p7"/>
          <p:cNvSpPr/>
          <p:nvPr/>
        </p:nvSpPr>
        <p:spPr>
          <a:xfrm>
            <a:off x="457200" y="4095750"/>
            <a:ext cx="11277600" cy="323850"/>
          </a:xfrm>
          <a:prstGeom prst="rect">
            <a:avLst/>
          </a:prstGeom>
          <a:solidFill>
            <a:srgbClr val="E8F8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7"/>
          <p:cNvSpPr/>
          <p:nvPr/>
        </p:nvSpPr>
        <p:spPr>
          <a:xfrm>
            <a:off x="457200" y="4095750"/>
            <a:ext cx="47625" cy="323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7"/>
          <p:cNvSpPr/>
          <p:nvPr/>
        </p:nvSpPr>
        <p:spPr>
          <a:xfrm>
            <a:off x="590550" y="4162425"/>
            <a:ext cx="17907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Throughput</a:t>
            </a:r>
            <a:endParaRPr/>
          </a:p>
        </p:txBody>
      </p:sp>
      <p:sp>
        <p:nvSpPr>
          <p:cNvPr id="250" name="Google Shape;250;p7"/>
          <p:cNvSpPr/>
          <p:nvPr/>
        </p:nvSpPr>
        <p:spPr>
          <a:xfrm>
            <a:off x="2590800" y="4162425"/>
            <a:ext cx="3886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Eleven sensor channels fused in 8.6 ms</a:t>
            </a:r>
            <a:endParaRPr/>
          </a:p>
        </p:txBody>
      </p:sp>
      <p:sp>
        <p:nvSpPr>
          <p:cNvPr id="251" name="Google Shape;251;p7"/>
          <p:cNvSpPr/>
          <p:nvPr/>
        </p:nvSpPr>
        <p:spPr>
          <a:xfrm>
            <a:off x="6686550" y="4162425"/>
            <a:ext cx="497205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Of a 33.3 ms frame budget — 74% left unused.</a:t>
            </a:r>
            <a:endParaRPr/>
          </a:p>
        </p:txBody>
      </p:sp>
      <p:sp>
        <p:nvSpPr>
          <p:cNvPr id="252" name="Google Shape;252;p7"/>
          <p:cNvSpPr/>
          <p:nvPr/>
        </p:nvSpPr>
        <p:spPr>
          <a:xfrm>
            <a:off x="457200" y="4572000"/>
            <a:ext cx="11277600" cy="1438275"/>
          </a:xfrm>
          <a:prstGeom prst="roundRect">
            <a:avLst>
              <a:gd fmla="val 5298"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7"/>
          <p:cNvSpPr/>
          <p:nvPr/>
        </p:nvSpPr>
        <p:spPr>
          <a:xfrm>
            <a:off x="457200" y="4572000"/>
            <a:ext cx="57150" cy="1438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7"/>
          <p:cNvSpPr/>
          <p:nvPr/>
        </p:nvSpPr>
        <p:spPr>
          <a:xfrm>
            <a:off x="685800" y="47434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one number that explains the portfolio</a:t>
            </a:r>
            <a:endParaRPr/>
          </a:p>
        </p:txBody>
      </p:sp>
      <p:sp>
        <p:nvSpPr>
          <p:cNvPr id="255" name="Google Shape;255;p7"/>
          <p:cNvSpPr/>
          <p:nvPr/>
        </p:nvSpPr>
        <p:spPr>
          <a:xfrm>
            <a:off x="685800" y="5162550"/>
            <a:ext cx="108204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part that clears eleven channels in a quarter of its frame budget configures downward into a one-channel module, a mirror unit, a radar pod or a forklift kit without redesigning the compute. That headroom is why fifteen SKUs are one tapeout, not fifteen programmes.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8"/>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8"/>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THE PORTFOLIO</a:t>
            </a:r>
            <a:endParaRPr/>
          </a:p>
        </p:txBody>
      </p:sp>
      <p:sp>
        <p:nvSpPr>
          <p:cNvPr id="263" name="Google Shape;263;p8"/>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Fifteen SKUs across four platform surfaces</a:t>
            </a:r>
            <a:endParaRPr/>
          </a:p>
        </p:txBody>
      </p:sp>
      <p:sp>
        <p:nvSpPr>
          <p:cNvPr id="264" name="Google Shape;264;p8"/>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Sorted by FY2032 revenue. Same silicon, priced independently by market.</a:t>
            </a:r>
            <a:endParaRPr/>
          </a:p>
        </p:txBody>
      </p:sp>
      <p:sp>
        <p:nvSpPr>
          <p:cNvPr id="265" name="Google Shape;265;p8"/>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8"/>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8"/>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68" name="Google Shape;268;p8"/>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06</a:t>
            </a:r>
            <a:endParaRPr/>
          </a:p>
        </p:txBody>
      </p:sp>
      <p:sp>
        <p:nvSpPr>
          <p:cNvPr id="269" name="Google Shape;269;p8"/>
          <p:cNvSpPr/>
          <p:nvPr/>
        </p:nvSpPr>
        <p:spPr>
          <a:xfrm>
            <a:off x="457200" y="1695450"/>
            <a:ext cx="5486400" cy="3048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8"/>
          <p:cNvSpPr/>
          <p:nvPr/>
        </p:nvSpPr>
        <p:spPr>
          <a:xfrm>
            <a:off x="590550" y="1800225"/>
            <a:ext cx="1714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SKU</a:t>
            </a:r>
            <a:endParaRPr/>
          </a:p>
        </p:txBody>
      </p:sp>
      <p:sp>
        <p:nvSpPr>
          <p:cNvPr id="271" name="Google Shape;271;p8"/>
          <p:cNvSpPr/>
          <p:nvPr/>
        </p:nvSpPr>
        <p:spPr>
          <a:xfrm>
            <a:off x="2495550" y="1800225"/>
            <a:ext cx="609600" cy="152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PRICE</a:t>
            </a:r>
            <a:endParaRPr/>
          </a:p>
        </p:txBody>
      </p:sp>
      <p:sp>
        <p:nvSpPr>
          <p:cNvPr id="272" name="Google Shape;272;p8"/>
          <p:cNvSpPr/>
          <p:nvPr/>
        </p:nvSpPr>
        <p:spPr>
          <a:xfrm>
            <a:off x="3295650" y="1800225"/>
            <a:ext cx="723900" cy="152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FY32 REV.</a:t>
            </a:r>
            <a:endParaRPr/>
          </a:p>
        </p:txBody>
      </p:sp>
      <p:sp>
        <p:nvSpPr>
          <p:cNvPr id="273" name="Google Shape;273;p8"/>
          <p:cNvSpPr/>
          <p:nvPr/>
        </p:nvSpPr>
        <p:spPr>
          <a:xfrm>
            <a:off x="4210050" y="1800225"/>
            <a:ext cx="457200" cy="152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SHARE</a:t>
            </a:r>
            <a:endParaRPr/>
          </a:p>
        </p:txBody>
      </p:sp>
      <p:sp>
        <p:nvSpPr>
          <p:cNvPr id="274" name="Google Shape;274;p8"/>
          <p:cNvSpPr/>
          <p:nvPr/>
        </p:nvSpPr>
        <p:spPr>
          <a:xfrm>
            <a:off x="4857750" y="1800225"/>
            <a:ext cx="342900" cy="152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GM</a:t>
            </a:r>
            <a:endParaRPr/>
          </a:p>
        </p:txBody>
      </p:sp>
      <p:sp>
        <p:nvSpPr>
          <p:cNvPr id="275" name="Google Shape;275;p8"/>
          <p:cNvSpPr/>
          <p:nvPr/>
        </p:nvSpPr>
        <p:spPr>
          <a:xfrm>
            <a:off x="5391150" y="1800225"/>
            <a:ext cx="495300" cy="152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FIRST</a:t>
            </a:r>
            <a:endParaRPr/>
          </a:p>
        </p:txBody>
      </p:sp>
      <p:sp>
        <p:nvSpPr>
          <p:cNvPr id="276" name="Google Shape;276;p8"/>
          <p:cNvSpPr/>
          <p:nvPr/>
        </p:nvSpPr>
        <p:spPr>
          <a:xfrm>
            <a:off x="457200" y="2000250"/>
            <a:ext cx="5486400" cy="495300"/>
          </a:xfrm>
          <a:prstGeom prst="rect">
            <a:avLst/>
          </a:prstGeom>
          <a:solidFill>
            <a:srgbClr val="E8F8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8"/>
          <p:cNvSpPr/>
          <p:nvPr/>
        </p:nvSpPr>
        <p:spPr>
          <a:xfrm>
            <a:off x="457200" y="2000250"/>
            <a:ext cx="47625" cy="4953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8"/>
          <p:cNvSpPr/>
          <p:nvPr/>
        </p:nvSpPr>
        <p:spPr>
          <a:xfrm>
            <a:off x="590550" y="20669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Smart Truck (AD2 kit)</a:t>
            </a:r>
            <a:endParaRPr/>
          </a:p>
        </p:txBody>
      </p:sp>
      <p:sp>
        <p:nvSpPr>
          <p:cNvPr id="279" name="Google Shape;279;p8"/>
          <p:cNvSpPr/>
          <p:nvPr/>
        </p:nvSpPr>
        <p:spPr>
          <a:xfrm>
            <a:off x="2495550" y="20669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₹2.50 L</a:t>
            </a:r>
            <a:endParaRPr/>
          </a:p>
        </p:txBody>
      </p:sp>
      <p:sp>
        <p:nvSpPr>
          <p:cNvPr id="280" name="Google Shape;280;p8"/>
          <p:cNvSpPr/>
          <p:nvPr/>
        </p:nvSpPr>
        <p:spPr>
          <a:xfrm>
            <a:off x="3295650" y="20669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₹450 Cr</a:t>
            </a:r>
            <a:endParaRPr/>
          </a:p>
        </p:txBody>
      </p:sp>
      <p:sp>
        <p:nvSpPr>
          <p:cNvPr id="281" name="Google Shape;281;p8"/>
          <p:cNvSpPr/>
          <p:nvPr/>
        </p:nvSpPr>
        <p:spPr>
          <a:xfrm>
            <a:off x="4210050" y="20669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39.9%</a:t>
            </a:r>
            <a:endParaRPr/>
          </a:p>
        </p:txBody>
      </p:sp>
      <p:sp>
        <p:nvSpPr>
          <p:cNvPr id="282" name="Google Shape;282;p8"/>
          <p:cNvSpPr/>
          <p:nvPr/>
        </p:nvSpPr>
        <p:spPr>
          <a:xfrm>
            <a:off x="4857750" y="20669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89%</a:t>
            </a:r>
            <a:endParaRPr/>
          </a:p>
        </p:txBody>
      </p:sp>
      <p:sp>
        <p:nvSpPr>
          <p:cNvPr id="283" name="Google Shape;283;p8"/>
          <p:cNvSpPr/>
          <p:nvPr/>
        </p:nvSpPr>
        <p:spPr>
          <a:xfrm>
            <a:off x="5391150" y="20669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FY2027</a:t>
            </a:r>
            <a:endParaRPr/>
          </a:p>
        </p:txBody>
      </p:sp>
      <p:sp>
        <p:nvSpPr>
          <p:cNvPr id="284" name="Google Shape;284;p8"/>
          <p:cNvSpPr/>
          <p:nvPr/>
        </p:nvSpPr>
        <p:spPr>
          <a:xfrm>
            <a:off x="457200" y="2495550"/>
            <a:ext cx="5486400" cy="49530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8"/>
          <p:cNvSpPr/>
          <p:nvPr/>
        </p:nvSpPr>
        <p:spPr>
          <a:xfrm>
            <a:off x="590550" y="25622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AD0 Smart Mirror</a:t>
            </a:r>
            <a:endParaRPr/>
          </a:p>
        </p:txBody>
      </p:sp>
      <p:sp>
        <p:nvSpPr>
          <p:cNvPr id="286" name="Google Shape;286;p8"/>
          <p:cNvSpPr/>
          <p:nvPr/>
        </p:nvSpPr>
        <p:spPr>
          <a:xfrm>
            <a:off x="2495550" y="25622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₹50,000</a:t>
            </a:r>
            <a:endParaRPr/>
          </a:p>
        </p:txBody>
      </p:sp>
      <p:sp>
        <p:nvSpPr>
          <p:cNvPr id="287" name="Google Shape;287;p8"/>
          <p:cNvSpPr/>
          <p:nvPr/>
        </p:nvSpPr>
        <p:spPr>
          <a:xfrm>
            <a:off x="3295650" y="25622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₹270 Cr</a:t>
            </a:r>
            <a:endParaRPr/>
          </a:p>
        </p:txBody>
      </p:sp>
      <p:sp>
        <p:nvSpPr>
          <p:cNvPr id="288" name="Google Shape;288;p8"/>
          <p:cNvSpPr/>
          <p:nvPr/>
        </p:nvSpPr>
        <p:spPr>
          <a:xfrm>
            <a:off x="4210050" y="25622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23.9%</a:t>
            </a:r>
            <a:endParaRPr/>
          </a:p>
        </p:txBody>
      </p:sp>
      <p:sp>
        <p:nvSpPr>
          <p:cNvPr id="289" name="Google Shape;289;p8"/>
          <p:cNvSpPr/>
          <p:nvPr/>
        </p:nvSpPr>
        <p:spPr>
          <a:xfrm>
            <a:off x="4857750" y="25622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89%</a:t>
            </a:r>
            <a:endParaRPr/>
          </a:p>
        </p:txBody>
      </p:sp>
      <p:sp>
        <p:nvSpPr>
          <p:cNvPr id="290" name="Google Shape;290;p8"/>
          <p:cNvSpPr/>
          <p:nvPr/>
        </p:nvSpPr>
        <p:spPr>
          <a:xfrm>
            <a:off x="5391150" y="25622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FY2027</a:t>
            </a:r>
            <a:endParaRPr/>
          </a:p>
        </p:txBody>
      </p:sp>
      <p:sp>
        <p:nvSpPr>
          <p:cNvPr id="291" name="Google Shape;291;p8"/>
          <p:cNvSpPr/>
          <p:nvPr/>
        </p:nvSpPr>
        <p:spPr>
          <a:xfrm>
            <a:off x="457200" y="2990850"/>
            <a:ext cx="5486400" cy="49530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8"/>
          <p:cNvSpPr/>
          <p:nvPr/>
        </p:nvSpPr>
        <p:spPr>
          <a:xfrm>
            <a:off x="590550" y="30575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Autonomous TaaS</a:t>
            </a:r>
            <a:endParaRPr/>
          </a:p>
        </p:txBody>
      </p:sp>
      <p:sp>
        <p:nvSpPr>
          <p:cNvPr id="293" name="Google Shape;293;p8"/>
          <p:cNvSpPr/>
          <p:nvPr/>
        </p:nvSpPr>
        <p:spPr>
          <a:xfrm>
            <a:off x="2495550" y="30575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₹66.00 L</a:t>
            </a:r>
            <a:endParaRPr/>
          </a:p>
        </p:txBody>
      </p:sp>
      <p:sp>
        <p:nvSpPr>
          <p:cNvPr id="294" name="Google Shape;294;p8"/>
          <p:cNvSpPr/>
          <p:nvPr/>
        </p:nvSpPr>
        <p:spPr>
          <a:xfrm>
            <a:off x="3295650" y="30575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₹66.0 Cr</a:t>
            </a:r>
            <a:endParaRPr/>
          </a:p>
        </p:txBody>
      </p:sp>
      <p:sp>
        <p:nvSpPr>
          <p:cNvPr id="295" name="Google Shape;295;p8"/>
          <p:cNvSpPr/>
          <p:nvPr/>
        </p:nvSpPr>
        <p:spPr>
          <a:xfrm>
            <a:off x="4210050" y="30575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5.8%</a:t>
            </a:r>
            <a:endParaRPr/>
          </a:p>
        </p:txBody>
      </p:sp>
      <p:sp>
        <p:nvSpPr>
          <p:cNvPr id="296" name="Google Shape;296;p8"/>
          <p:cNvSpPr/>
          <p:nvPr/>
        </p:nvSpPr>
        <p:spPr>
          <a:xfrm>
            <a:off x="4857750" y="30575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89%</a:t>
            </a:r>
            <a:endParaRPr/>
          </a:p>
        </p:txBody>
      </p:sp>
      <p:sp>
        <p:nvSpPr>
          <p:cNvPr id="297" name="Google Shape;297;p8"/>
          <p:cNvSpPr/>
          <p:nvPr/>
        </p:nvSpPr>
        <p:spPr>
          <a:xfrm>
            <a:off x="5391150" y="30575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FY2028</a:t>
            </a:r>
            <a:endParaRPr/>
          </a:p>
        </p:txBody>
      </p:sp>
      <p:sp>
        <p:nvSpPr>
          <p:cNvPr id="298" name="Google Shape;298;p8"/>
          <p:cNvSpPr/>
          <p:nvPr/>
        </p:nvSpPr>
        <p:spPr>
          <a:xfrm>
            <a:off x="457200" y="3486150"/>
            <a:ext cx="5486400" cy="49530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8"/>
          <p:cNvSpPr/>
          <p:nvPr/>
        </p:nvSpPr>
        <p:spPr>
          <a:xfrm>
            <a:off x="590550" y="35528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Chipset OEM B2B</a:t>
            </a:r>
            <a:endParaRPr/>
          </a:p>
        </p:txBody>
      </p:sp>
      <p:sp>
        <p:nvSpPr>
          <p:cNvPr id="300" name="Google Shape;300;p8"/>
          <p:cNvSpPr/>
          <p:nvPr/>
        </p:nvSpPr>
        <p:spPr>
          <a:xfrm>
            <a:off x="2495550" y="35528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₹18,000</a:t>
            </a:r>
            <a:endParaRPr/>
          </a:p>
        </p:txBody>
      </p:sp>
      <p:sp>
        <p:nvSpPr>
          <p:cNvPr id="301" name="Google Shape;301;p8"/>
          <p:cNvSpPr/>
          <p:nvPr/>
        </p:nvSpPr>
        <p:spPr>
          <a:xfrm>
            <a:off x="3295650" y="35528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₹54.0 Cr</a:t>
            </a:r>
            <a:endParaRPr/>
          </a:p>
        </p:txBody>
      </p:sp>
      <p:sp>
        <p:nvSpPr>
          <p:cNvPr id="302" name="Google Shape;302;p8"/>
          <p:cNvSpPr/>
          <p:nvPr/>
        </p:nvSpPr>
        <p:spPr>
          <a:xfrm>
            <a:off x="4210050" y="35528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4.8%</a:t>
            </a:r>
            <a:endParaRPr/>
          </a:p>
        </p:txBody>
      </p:sp>
      <p:sp>
        <p:nvSpPr>
          <p:cNvPr id="303" name="Google Shape;303;p8"/>
          <p:cNvSpPr/>
          <p:nvPr/>
        </p:nvSpPr>
        <p:spPr>
          <a:xfrm>
            <a:off x="4857750" y="35528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94%</a:t>
            </a:r>
            <a:endParaRPr/>
          </a:p>
        </p:txBody>
      </p:sp>
      <p:sp>
        <p:nvSpPr>
          <p:cNvPr id="304" name="Google Shape;304;p8"/>
          <p:cNvSpPr/>
          <p:nvPr/>
        </p:nvSpPr>
        <p:spPr>
          <a:xfrm>
            <a:off x="5391150" y="35528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FY2028</a:t>
            </a:r>
            <a:endParaRPr/>
          </a:p>
        </p:txBody>
      </p:sp>
      <p:sp>
        <p:nvSpPr>
          <p:cNvPr id="305" name="Google Shape;305;p8"/>
          <p:cNvSpPr/>
          <p:nvPr/>
        </p:nvSpPr>
        <p:spPr>
          <a:xfrm>
            <a:off x="457200" y="3981450"/>
            <a:ext cx="5486400" cy="49530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8"/>
          <p:cNvSpPr/>
          <p:nvPr/>
        </p:nvSpPr>
        <p:spPr>
          <a:xfrm>
            <a:off x="590550" y="40481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T100 AI licence</a:t>
            </a:r>
            <a:endParaRPr/>
          </a:p>
        </p:txBody>
      </p:sp>
      <p:sp>
        <p:nvSpPr>
          <p:cNvPr id="307" name="Google Shape;307;p8"/>
          <p:cNvSpPr/>
          <p:nvPr/>
        </p:nvSpPr>
        <p:spPr>
          <a:xfrm>
            <a:off x="2495550" y="40481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₹100.00 L</a:t>
            </a:r>
            <a:endParaRPr/>
          </a:p>
        </p:txBody>
      </p:sp>
      <p:sp>
        <p:nvSpPr>
          <p:cNvPr id="308" name="Google Shape;308;p8"/>
          <p:cNvSpPr/>
          <p:nvPr/>
        </p:nvSpPr>
        <p:spPr>
          <a:xfrm>
            <a:off x="3295650" y="40481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₹50.0 Cr</a:t>
            </a:r>
            <a:endParaRPr/>
          </a:p>
        </p:txBody>
      </p:sp>
      <p:sp>
        <p:nvSpPr>
          <p:cNvPr id="309" name="Google Shape;309;p8"/>
          <p:cNvSpPr/>
          <p:nvPr/>
        </p:nvSpPr>
        <p:spPr>
          <a:xfrm>
            <a:off x="4210050" y="40481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4.4%</a:t>
            </a:r>
            <a:endParaRPr/>
          </a:p>
        </p:txBody>
      </p:sp>
      <p:sp>
        <p:nvSpPr>
          <p:cNvPr id="310" name="Google Shape;310;p8"/>
          <p:cNvSpPr/>
          <p:nvPr/>
        </p:nvSpPr>
        <p:spPr>
          <a:xfrm>
            <a:off x="4857750" y="40481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94%</a:t>
            </a:r>
            <a:endParaRPr/>
          </a:p>
        </p:txBody>
      </p:sp>
      <p:sp>
        <p:nvSpPr>
          <p:cNvPr id="311" name="Google Shape;311;p8"/>
          <p:cNvSpPr/>
          <p:nvPr/>
        </p:nvSpPr>
        <p:spPr>
          <a:xfrm>
            <a:off x="5391150" y="40481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FY2029</a:t>
            </a:r>
            <a:endParaRPr/>
          </a:p>
        </p:txBody>
      </p:sp>
      <p:sp>
        <p:nvSpPr>
          <p:cNvPr id="312" name="Google Shape;312;p8"/>
          <p:cNvSpPr/>
          <p:nvPr/>
        </p:nvSpPr>
        <p:spPr>
          <a:xfrm>
            <a:off x="457200" y="4476750"/>
            <a:ext cx="5486400" cy="49530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8"/>
          <p:cNvSpPr/>
          <p:nvPr/>
        </p:nvSpPr>
        <p:spPr>
          <a:xfrm>
            <a:off x="590550" y="45434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AD1 Indoor L4 kit</a:t>
            </a:r>
            <a:endParaRPr/>
          </a:p>
        </p:txBody>
      </p:sp>
      <p:sp>
        <p:nvSpPr>
          <p:cNvPr id="314" name="Google Shape;314;p8"/>
          <p:cNvSpPr/>
          <p:nvPr/>
        </p:nvSpPr>
        <p:spPr>
          <a:xfrm>
            <a:off x="2495550" y="45434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₹1.00 L</a:t>
            </a:r>
            <a:endParaRPr/>
          </a:p>
        </p:txBody>
      </p:sp>
      <p:sp>
        <p:nvSpPr>
          <p:cNvPr id="315" name="Google Shape;315;p8"/>
          <p:cNvSpPr/>
          <p:nvPr/>
        </p:nvSpPr>
        <p:spPr>
          <a:xfrm>
            <a:off x="3295650" y="45434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₹42.0 Cr</a:t>
            </a:r>
            <a:endParaRPr/>
          </a:p>
        </p:txBody>
      </p:sp>
      <p:sp>
        <p:nvSpPr>
          <p:cNvPr id="316" name="Google Shape;316;p8"/>
          <p:cNvSpPr/>
          <p:nvPr/>
        </p:nvSpPr>
        <p:spPr>
          <a:xfrm>
            <a:off x="4210050" y="45434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3.7%</a:t>
            </a:r>
            <a:endParaRPr/>
          </a:p>
        </p:txBody>
      </p:sp>
      <p:sp>
        <p:nvSpPr>
          <p:cNvPr id="317" name="Google Shape;317;p8"/>
          <p:cNvSpPr/>
          <p:nvPr/>
        </p:nvSpPr>
        <p:spPr>
          <a:xfrm>
            <a:off x="4857750" y="45434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89%</a:t>
            </a:r>
            <a:endParaRPr/>
          </a:p>
        </p:txBody>
      </p:sp>
      <p:sp>
        <p:nvSpPr>
          <p:cNvPr id="318" name="Google Shape;318;p8"/>
          <p:cNvSpPr/>
          <p:nvPr/>
        </p:nvSpPr>
        <p:spPr>
          <a:xfrm>
            <a:off x="5391150" y="45434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FY2028</a:t>
            </a:r>
            <a:endParaRPr/>
          </a:p>
        </p:txBody>
      </p:sp>
      <p:sp>
        <p:nvSpPr>
          <p:cNvPr id="319" name="Google Shape;319;p8"/>
          <p:cNvSpPr/>
          <p:nvPr/>
        </p:nvSpPr>
        <p:spPr>
          <a:xfrm>
            <a:off x="457200" y="4972050"/>
            <a:ext cx="5486400" cy="49530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8"/>
          <p:cNvSpPr/>
          <p:nvPr/>
        </p:nvSpPr>
        <p:spPr>
          <a:xfrm>
            <a:off x="590550" y="50387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A100 compute box 4ch PCIe</a:t>
            </a:r>
            <a:endParaRPr/>
          </a:p>
        </p:txBody>
      </p:sp>
      <p:sp>
        <p:nvSpPr>
          <p:cNvPr id="321" name="Google Shape;321;p8"/>
          <p:cNvSpPr/>
          <p:nvPr/>
        </p:nvSpPr>
        <p:spPr>
          <a:xfrm>
            <a:off x="2495550" y="50387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₹3.00 L</a:t>
            </a:r>
            <a:endParaRPr/>
          </a:p>
        </p:txBody>
      </p:sp>
      <p:sp>
        <p:nvSpPr>
          <p:cNvPr id="322" name="Google Shape;322;p8"/>
          <p:cNvSpPr/>
          <p:nvPr/>
        </p:nvSpPr>
        <p:spPr>
          <a:xfrm>
            <a:off x="3295650" y="50387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₹36.0 Cr</a:t>
            </a:r>
            <a:endParaRPr/>
          </a:p>
        </p:txBody>
      </p:sp>
      <p:sp>
        <p:nvSpPr>
          <p:cNvPr id="323" name="Google Shape;323;p8"/>
          <p:cNvSpPr/>
          <p:nvPr/>
        </p:nvSpPr>
        <p:spPr>
          <a:xfrm>
            <a:off x="4210050" y="50387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3.2%</a:t>
            </a:r>
            <a:endParaRPr/>
          </a:p>
        </p:txBody>
      </p:sp>
      <p:sp>
        <p:nvSpPr>
          <p:cNvPr id="324" name="Google Shape;324;p8"/>
          <p:cNvSpPr/>
          <p:nvPr/>
        </p:nvSpPr>
        <p:spPr>
          <a:xfrm>
            <a:off x="4857750" y="50387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89%</a:t>
            </a:r>
            <a:endParaRPr/>
          </a:p>
        </p:txBody>
      </p:sp>
      <p:sp>
        <p:nvSpPr>
          <p:cNvPr id="325" name="Google Shape;325;p8"/>
          <p:cNvSpPr/>
          <p:nvPr/>
        </p:nvSpPr>
        <p:spPr>
          <a:xfrm>
            <a:off x="5391150" y="50387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FY2028</a:t>
            </a:r>
            <a:endParaRPr/>
          </a:p>
        </p:txBody>
      </p:sp>
      <p:sp>
        <p:nvSpPr>
          <p:cNvPr id="326" name="Google Shape;326;p8"/>
          <p:cNvSpPr/>
          <p:nvPr/>
        </p:nvSpPr>
        <p:spPr>
          <a:xfrm>
            <a:off x="457200" y="5467350"/>
            <a:ext cx="5486400" cy="49530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8"/>
          <p:cNvSpPr/>
          <p:nvPr/>
        </p:nvSpPr>
        <p:spPr>
          <a:xfrm>
            <a:off x="590550" y="55340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Defence D-HUMR</a:t>
            </a:r>
            <a:endParaRPr/>
          </a:p>
        </p:txBody>
      </p:sp>
      <p:sp>
        <p:nvSpPr>
          <p:cNvPr id="328" name="Google Shape;328;p8"/>
          <p:cNvSpPr/>
          <p:nvPr/>
        </p:nvSpPr>
        <p:spPr>
          <a:xfrm>
            <a:off x="2495550" y="55340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₹20.00 L</a:t>
            </a:r>
            <a:endParaRPr/>
          </a:p>
        </p:txBody>
      </p:sp>
      <p:sp>
        <p:nvSpPr>
          <p:cNvPr id="329" name="Google Shape;329;p8"/>
          <p:cNvSpPr/>
          <p:nvPr/>
        </p:nvSpPr>
        <p:spPr>
          <a:xfrm>
            <a:off x="3295650" y="55340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₹30.0 Cr</a:t>
            </a:r>
            <a:endParaRPr/>
          </a:p>
        </p:txBody>
      </p:sp>
      <p:sp>
        <p:nvSpPr>
          <p:cNvPr id="330" name="Google Shape;330;p8"/>
          <p:cNvSpPr/>
          <p:nvPr/>
        </p:nvSpPr>
        <p:spPr>
          <a:xfrm>
            <a:off x="4210050" y="55340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2.7%</a:t>
            </a:r>
            <a:endParaRPr/>
          </a:p>
        </p:txBody>
      </p:sp>
      <p:sp>
        <p:nvSpPr>
          <p:cNvPr id="331" name="Google Shape;331;p8"/>
          <p:cNvSpPr/>
          <p:nvPr/>
        </p:nvSpPr>
        <p:spPr>
          <a:xfrm>
            <a:off x="4857750" y="55340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68%</a:t>
            </a:r>
            <a:endParaRPr/>
          </a:p>
        </p:txBody>
      </p:sp>
      <p:sp>
        <p:nvSpPr>
          <p:cNvPr id="332" name="Google Shape;332;p8"/>
          <p:cNvSpPr/>
          <p:nvPr/>
        </p:nvSpPr>
        <p:spPr>
          <a:xfrm>
            <a:off x="5391150" y="55340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FY2027</a:t>
            </a:r>
            <a:endParaRPr/>
          </a:p>
        </p:txBody>
      </p:sp>
      <p:sp>
        <p:nvSpPr>
          <p:cNvPr id="333" name="Google Shape;333;p8"/>
          <p:cNvSpPr/>
          <p:nvPr/>
        </p:nvSpPr>
        <p:spPr>
          <a:xfrm>
            <a:off x="6248400" y="1695450"/>
            <a:ext cx="5486400" cy="3048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8"/>
          <p:cNvSpPr/>
          <p:nvPr/>
        </p:nvSpPr>
        <p:spPr>
          <a:xfrm>
            <a:off x="6381750" y="1800225"/>
            <a:ext cx="1714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SKU</a:t>
            </a:r>
            <a:endParaRPr/>
          </a:p>
        </p:txBody>
      </p:sp>
      <p:sp>
        <p:nvSpPr>
          <p:cNvPr id="335" name="Google Shape;335;p8"/>
          <p:cNvSpPr/>
          <p:nvPr/>
        </p:nvSpPr>
        <p:spPr>
          <a:xfrm>
            <a:off x="8286750" y="1800225"/>
            <a:ext cx="609600" cy="152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PRICE</a:t>
            </a:r>
            <a:endParaRPr/>
          </a:p>
        </p:txBody>
      </p:sp>
      <p:sp>
        <p:nvSpPr>
          <p:cNvPr id="336" name="Google Shape;336;p8"/>
          <p:cNvSpPr/>
          <p:nvPr/>
        </p:nvSpPr>
        <p:spPr>
          <a:xfrm>
            <a:off x="9086850" y="1800225"/>
            <a:ext cx="723900" cy="152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FY32 REV.</a:t>
            </a:r>
            <a:endParaRPr/>
          </a:p>
        </p:txBody>
      </p:sp>
      <p:sp>
        <p:nvSpPr>
          <p:cNvPr id="337" name="Google Shape;337;p8"/>
          <p:cNvSpPr/>
          <p:nvPr/>
        </p:nvSpPr>
        <p:spPr>
          <a:xfrm>
            <a:off x="10001250" y="1800225"/>
            <a:ext cx="457200" cy="152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SHARE</a:t>
            </a:r>
            <a:endParaRPr/>
          </a:p>
        </p:txBody>
      </p:sp>
      <p:sp>
        <p:nvSpPr>
          <p:cNvPr id="338" name="Google Shape;338;p8"/>
          <p:cNvSpPr/>
          <p:nvPr/>
        </p:nvSpPr>
        <p:spPr>
          <a:xfrm>
            <a:off x="10648950" y="1800225"/>
            <a:ext cx="342900" cy="152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GM</a:t>
            </a:r>
            <a:endParaRPr/>
          </a:p>
        </p:txBody>
      </p:sp>
      <p:sp>
        <p:nvSpPr>
          <p:cNvPr id="339" name="Google Shape;339;p8"/>
          <p:cNvSpPr/>
          <p:nvPr/>
        </p:nvSpPr>
        <p:spPr>
          <a:xfrm>
            <a:off x="11182350" y="1800225"/>
            <a:ext cx="495300" cy="152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FIRST</a:t>
            </a:r>
            <a:endParaRPr/>
          </a:p>
        </p:txBody>
      </p:sp>
      <p:sp>
        <p:nvSpPr>
          <p:cNvPr id="340" name="Google Shape;340;p8"/>
          <p:cNvSpPr/>
          <p:nvPr/>
        </p:nvSpPr>
        <p:spPr>
          <a:xfrm>
            <a:off x="6248400" y="2000250"/>
            <a:ext cx="5486400" cy="49530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8"/>
          <p:cNvSpPr/>
          <p:nvPr/>
        </p:nvSpPr>
        <p:spPr>
          <a:xfrm>
            <a:off x="6381750" y="20669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A100 compute box 2ch</a:t>
            </a:r>
            <a:endParaRPr/>
          </a:p>
        </p:txBody>
      </p:sp>
      <p:sp>
        <p:nvSpPr>
          <p:cNvPr id="342" name="Google Shape;342;p8"/>
          <p:cNvSpPr/>
          <p:nvPr/>
        </p:nvSpPr>
        <p:spPr>
          <a:xfrm>
            <a:off x="8286750" y="20669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₹1.60 L</a:t>
            </a:r>
            <a:endParaRPr/>
          </a:p>
        </p:txBody>
      </p:sp>
      <p:sp>
        <p:nvSpPr>
          <p:cNvPr id="343" name="Google Shape;343;p8"/>
          <p:cNvSpPr/>
          <p:nvPr/>
        </p:nvSpPr>
        <p:spPr>
          <a:xfrm>
            <a:off x="9086850" y="20669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₹28.8 Cr</a:t>
            </a:r>
            <a:endParaRPr/>
          </a:p>
        </p:txBody>
      </p:sp>
      <p:sp>
        <p:nvSpPr>
          <p:cNvPr id="344" name="Google Shape;344;p8"/>
          <p:cNvSpPr/>
          <p:nvPr/>
        </p:nvSpPr>
        <p:spPr>
          <a:xfrm>
            <a:off x="10001250" y="20669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2.5%</a:t>
            </a:r>
            <a:endParaRPr/>
          </a:p>
        </p:txBody>
      </p:sp>
      <p:sp>
        <p:nvSpPr>
          <p:cNvPr id="345" name="Google Shape;345;p8"/>
          <p:cNvSpPr/>
          <p:nvPr/>
        </p:nvSpPr>
        <p:spPr>
          <a:xfrm>
            <a:off x="10648950" y="20669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89%</a:t>
            </a:r>
            <a:endParaRPr/>
          </a:p>
        </p:txBody>
      </p:sp>
      <p:sp>
        <p:nvSpPr>
          <p:cNvPr id="346" name="Google Shape;346;p8"/>
          <p:cNvSpPr/>
          <p:nvPr/>
        </p:nvSpPr>
        <p:spPr>
          <a:xfrm>
            <a:off x="11182350" y="20669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FY2028</a:t>
            </a:r>
            <a:endParaRPr/>
          </a:p>
        </p:txBody>
      </p:sp>
      <p:sp>
        <p:nvSpPr>
          <p:cNvPr id="347" name="Google Shape;347;p8"/>
          <p:cNvSpPr/>
          <p:nvPr/>
        </p:nvSpPr>
        <p:spPr>
          <a:xfrm>
            <a:off x="6248400" y="2495550"/>
            <a:ext cx="5486400" cy="49530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8"/>
          <p:cNvSpPr/>
          <p:nvPr/>
        </p:nvSpPr>
        <p:spPr>
          <a:xfrm>
            <a:off x="6381750" y="25622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A100 compute box 1ch M.2</a:t>
            </a:r>
            <a:endParaRPr/>
          </a:p>
        </p:txBody>
      </p:sp>
      <p:sp>
        <p:nvSpPr>
          <p:cNvPr id="349" name="Google Shape;349;p8"/>
          <p:cNvSpPr/>
          <p:nvPr/>
        </p:nvSpPr>
        <p:spPr>
          <a:xfrm>
            <a:off x="8286750" y="25622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₹85,000</a:t>
            </a:r>
            <a:endParaRPr/>
          </a:p>
        </p:txBody>
      </p:sp>
      <p:sp>
        <p:nvSpPr>
          <p:cNvPr id="350" name="Google Shape;350;p8"/>
          <p:cNvSpPr/>
          <p:nvPr/>
        </p:nvSpPr>
        <p:spPr>
          <a:xfrm>
            <a:off x="9086850" y="25622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₹25.5 Cr</a:t>
            </a:r>
            <a:endParaRPr/>
          </a:p>
        </p:txBody>
      </p:sp>
      <p:sp>
        <p:nvSpPr>
          <p:cNvPr id="351" name="Google Shape;351;p8"/>
          <p:cNvSpPr/>
          <p:nvPr/>
        </p:nvSpPr>
        <p:spPr>
          <a:xfrm>
            <a:off x="10001250" y="25622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2.3%</a:t>
            </a:r>
            <a:endParaRPr/>
          </a:p>
        </p:txBody>
      </p:sp>
      <p:sp>
        <p:nvSpPr>
          <p:cNvPr id="352" name="Google Shape;352;p8"/>
          <p:cNvSpPr/>
          <p:nvPr/>
        </p:nvSpPr>
        <p:spPr>
          <a:xfrm>
            <a:off x="10648950" y="25622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89%</a:t>
            </a:r>
            <a:endParaRPr/>
          </a:p>
        </p:txBody>
      </p:sp>
      <p:sp>
        <p:nvSpPr>
          <p:cNvPr id="353" name="Google Shape;353;p8"/>
          <p:cNvSpPr/>
          <p:nvPr/>
        </p:nvSpPr>
        <p:spPr>
          <a:xfrm>
            <a:off x="11182350" y="25622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FY2028</a:t>
            </a:r>
            <a:endParaRPr/>
          </a:p>
        </p:txBody>
      </p:sp>
      <p:sp>
        <p:nvSpPr>
          <p:cNvPr id="354" name="Google Shape;354;p8"/>
          <p:cNvSpPr/>
          <p:nvPr/>
        </p:nvSpPr>
        <p:spPr>
          <a:xfrm>
            <a:off x="6248400" y="2990850"/>
            <a:ext cx="5486400" cy="49530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8"/>
          <p:cNvSpPr/>
          <p:nvPr/>
        </p:nvSpPr>
        <p:spPr>
          <a:xfrm>
            <a:off x="6381750" y="30575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Seaport AGV</a:t>
            </a:r>
            <a:endParaRPr/>
          </a:p>
        </p:txBody>
      </p:sp>
      <p:sp>
        <p:nvSpPr>
          <p:cNvPr id="356" name="Google Shape;356;p8"/>
          <p:cNvSpPr/>
          <p:nvPr/>
        </p:nvSpPr>
        <p:spPr>
          <a:xfrm>
            <a:off x="8286750" y="30575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₹45.30 L</a:t>
            </a:r>
            <a:endParaRPr/>
          </a:p>
        </p:txBody>
      </p:sp>
      <p:sp>
        <p:nvSpPr>
          <p:cNvPr id="357" name="Google Shape;357;p8"/>
          <p:cNvSpPr/>
          <p:nvPr/>
        </p:nvSpPr>
        <p:spPr>
          <a:xfrm>
            <a:off x="9086850" y="30575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₹22.6 Cr</a:t>
            </a:r>
            <a:endParaRPr/>
          </a:p>
        </p:txBody>
      </p:sp>
      <p:sp>
        <p:nvSpPr>
          <p:cNvPr id="358" name="Google Shape;358;p8"/>
          <p:cNvSpPr/>
          <p:nvPr/>
        </p:nvSpPr>
        <p:spPr>
          <a:xfrm>
            <a:off x="10001250" y="30575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2.0%</a:t>
            </a:r>
            <a:endParaRPr/>
          </a:p>
        </p:txBody>
      </p:sp>
      <p:sp>
        <p:nvSpPr>
          <p:cNvPr id="359" name="Google Shape;359;p8"/>
          <p:cNvSpPr/>
          <p:nvPr/>
        </p:nvSpPr>
        <p:spPr>
          <a:xfrm>
            <a:off x="10648950" y="30575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89%</a:t>
            </a:r>
            <a:endParaRPr/>
          </a:p>
        </p:txBody>
      </p:sp>
      <p:sp>
        <p:nvSpPr>
          <p:cNvPr id="360" name="Google Shape;360;p8"/>
          <p:cNvSpPr/>
          <p:nvPr/>
        </p:nvSpPr>
        <p:spPr>
          <a:xfrm>
            <a:off x="11182350" y="30575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FY2028</a:t>
            </a:r>
            <a:endParaRPr/>
          </a:p>
        </p:txBody>
      </p:sp>
      <p:sp>
        <p:nvSpPr>
          <p:cNvPr id="361" name="Google Shape;361;p8"/>
          <p:cNvSpPr/>
          <p:nvPr/>
        </p:nvSpPr>
        <p:spPr>
          <a:xfrm>
            <a:off x="6248400" y="3486150"/>
            <a:ext cx="5486400" cy="49530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8"/>
          <p:cNvSpPr/>
          <p:nvPr/>
        </p:nvSpPr>
        <p:spPr>
          <a:xfrm>
            <a:off x="6381750" y="35528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D100 drone SoC kit</a:t>
            </a:r>
            <a:endParaRPr/>
          </a:p>
        </p:txBody>
      </p:sp>
      <p:sp>
        <p:nvSpPr>
          <p:cNvPr id="363" name="Google Shape;363;p8"/>
          <p:cNvSpPr/>
          <p:nvPr/>
        </p:nvSpPr>
        <p:spPr>
          <a:xfrm>
            <a:off x="8286750" y="35528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₹5.00 L</a:t>
            </a:r>
            <a:endParaRPr/>
          </a:p>
        </p:txBody>
      </p:sp>
      <p:sp>
        <p:nvSpPr>
          <p:cNvPr id="364" name="Google Shape;364;p8"/>
          <p:cNvSpPr/>
          <p:nvPr/>
        </p:nvSpPr>
        <p:spPr>
          <a:xfrm>
            <a:off x="9086850" y="35528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₹20.0 Cr</a:t>
            </a:r>
            <a:endParaRPr/>
          </a:p>
        </p:txBody>
      </p:sp>
      <p:sp>
        <p:nvSpPr>
          <p:cNvPr id="365" name="Google Shape;365;p8"/>
          <p:cNvSpPr/>
          <p:nvPr/>
        </p:nvSpPr>
        <p:spPr>
          <a:xfrm>
            <a:off x="10001250" y="35528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1.8%</a:t>
            </a:r>
            <a:endParaRPr/>
          </a:p>
        </p:txBody>
      </p:sp>
      <p:sp>
        <p:nvSpPr>
          <p:cNvPr id="366" name="Google Shape;366;p8"/>
          <p:cNvSpPr/>
          <p:nvPr/>
        </p:nvSpPr>
        <p:spPr>
          <a:xfrm>
            <a:off x="10648950" y="35528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68%</a:t>
            </a:r>
            <a:endParaRPr/>
          </a:p>
        </p:txBody>
      </p:sp>
      <p:sp>
        <p:nvSpPr>
          <p:cNvPr id="367" name="Google Shape;367;p8"/>
          <p:cNvSpPr/>
          <p:nvPr/>
        </p:nvSpPr>
        <p:spPr>
          <a:xfrm>
            <a:off x="11182350" y="35528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FY2028</a:t>
            </a:r>
            <a:endParaRPr/>
          </a:p>
        </p:txBody>
      </p:sp>
      <p:sp>
        <p:nvSpPr>
          <p:cNvPr id="368" name="Google Shape;368;p8"/>
          <p:cNvSpPr/>
          <p:nvPr/>
        </p:nvSpPr>
        <p:spPr>
          <a:xfrm>
            <a:off x="6248400" y="3981450"/>
            <a:ext cx="5486400" cy="49530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8"/>
          <p:cNvSpPr/>
          <p:nvPr/>
        </p:nvSpPr>
        <p:spPr>
          <a:xfrm>
            <a:off x="6381750" y="40481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Thermal camera</a:t>
            </a:r>
            <a:endParaRPr/>
          </a:p>
        </p:txBody>
      </p:sp>
      <p:sp>
        <p:nvSpPr>
          <p:cNvPr id="370" name="Google Shape;370;p8"/>
          <p:cNvSpPr/>
          <p:nvPr/>
        </p:nvSpPr>
        <p:spPr>
          <a:xfrm>
            <a:off x="8286750" y="40481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₹50,000</a:t>
            </a:r>
            <a:endParaRPr/>
          </a:p>
        </p:txBody>
      </p:sp>
      <p:sp>
        <p:nvSpPr>
          <p:cNvPr id="371" name="Google Shape;371;p8"/>
          <p:cNvSpPr/>
          <p:nvPr/>
        </p:nvSpPr>
        <p:spPr>
          <a:xfrm>
            <a:off x="9086850" y="40481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₹16.0 Cr</a:t>
            </a:r>
            <a:endParaRPr/>
          </a:p>
        </p:txBody>
      </p:sp>
      <p:sp>
        <p:nvSpPr>
          <p:cNvPr id="372" name="Google Shape;372;p8"/>
          <p:cNvSpPr/>
          <p:nvPr/>
        </p:nvSpPr>
        <p:spPr>
          <a:xfrm>
            <a:off x="10001250" y="40481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1.4%</a:t>
            </a:r>
            <a:endParaRPr/>
          </a:p>
        </p:txBody>
      </p:sp>
      <p:sp>
        <p:nvSpPr>
          <p:cNvPr id="373" name="Google Shape;373;p8"/>
          <p:cNvSpPr/>
          <p:nvPr/>
        </p:nvSpPr>
        <p:spPr>
          <a:xfrm>
            <a:off x="10648950" y="40481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50%</a:t>
            </a:r>
            <a:endParaRPr/>
          </a:p>
        </p:txBody>
      </p:sp>
      <p:sp>
        <p:nvSpPr>
          <p:cNvPr id="374" name="Google Shape;374;p8"/>
          <p:cNvSpPr/>
          <p:nvPr/>
        </p:nvSpPr>
        <p:spPr>
          <a:xfrm>
            <a:off x="11182350" y="40481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FY2027</a:t>
            </a:r>
            <a:endParaRPr/>
          </a:p>
        </p:txBody>
      </p:sp>
      <p:sp>
        <p:nvSpPr>
          <p:cNvPr id="375" name="Google Shape;375;p8"/>
          <p:cNvSpPr/>
          <p:nvPr/>
        </p:nvSpPr>
        <p:spPr>
          <a:xfrm>
            <a:off x="6248400" y="4476750"/>
            <a:ext cx="5486400" cy="49530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8"/>
          <p:cNvSpPr/>
          <p:nvPr/>
        </p:nvSpPr>
        <p:spPr>
          <a:xfrm>
            <a:off x="6381750" y="45434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H100 driver monitor</a:t>
            </a:r>
            <a:endParaRPr/>
          </a:p>
        </p:txBody>
      </p:sp>
      <p:sp>
        <p:nvSpPr>
          <p:cNvPr id="377" name="Google Shape;377;p8"/>
          <p:cNvSpPr/>
          <p:nvPr/>
        </p:nvSpPr>
        <p:spPr>
          <a:xfrm>
            <a:off x="8286750" y="45434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₹5,000</a:t>
            </a:r>
            <a:endParaRPr/>
          </a:p>
        </p:txBody>
      </p:sp>
      <p:sp>
        <p:nvSpPr>
          <p:cNvPr id="378" name="Google Shape;378;p8"/>
          <p:cNvSpPr/>
          <p:nvPr/>
        </p:nvSpPr>
        <p:spPr>
          <a:xfrm>
            <a:off x="9086850" y="45434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₹10.0 Cr</a:t>
            </a:r>
            <a:endParaRPr/>
          </a:p>
        </p:txBody>
      </p:sp>
      <p:sp>
        <p:nvSpPr>
          <p:cNvPr id="379" name="Google Shape;379;p8"/>
          <p:cNvSpPr/>
          <p:nvPr/>
        </p:nvSpPr>
        <p:spPr>
          <a:xfrm>
            <a:off x="10001250" y="45434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0.9%</a:t>
            </a:r>
            <a:endParaRPr/>
          </a:p>
        </p:txBody>
      </p:sp>
      <p:sp>
        <p:nvSpPr>
          <p:cNvPr id="380" name="Google Shape;380;p8"/>
          <p:cNvSpPr/>
          <p:nvPr/>
        </p:nvSpPr>
        <p:spPr>
          <a:xfrm>
            <a:off x="10648950" y="45434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50%</a:t>
            </a:r>
            <a:endParaRPr/>
          </a:p>
        </p:txBody>
      </p:sp>
      <p:sp>
        <p:nvSpPr>
          <p:cNvPr id="381" name="Google Shape;381;p8"/>
          <p:cNvSpPr/>
          <p:nvPr/>
        </p:nvSpPr>
        <p:spPr>
          <a:xfrm>
            <a:off x="11182350" y="45434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FY2027</a:t>
            </a:r>
            <a:endParaRPr/>
          </a:p>
        </p:txBody>
      </p:sp>
      <p:sp>
        <p:nvSpPr>
          <p:cNvPr id="382" name="Google Shape;382;p8"/>
          <p:cNvSpPr/>
          <p:nvPr/>
        </p:nvSpPr>
        <p:spPr>
          <a:xfrm>
            <a:off x="6248400" y="4972050"/>
            <a:ext cx="5486400" cy="49530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8"/>
          <p:cNvSpPr/>
          <p:nvPr/>
        </p:nvSpPr>
        <p:spPr>
          <a:xfrm>
            <a:off x="6381750" y="5038725"/>
            <a:ext cx="16954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4D radar pod</a:t>
            </a:r>
            <a:endParaRPr/>
          </a:p>
        </p:txBody>
      </p:sp>
      <p:sp>
        <p:nvSpPr>
          <p:cNvPr id="384" name="Google Shape;384;p8"/>
          <p:cNvSpPr/>
          <p:nvPr/>
        </p:nvSpPr>
        <p:spPr>
          <a:xfrm>
            <a:off x="8286750" y="5038725"/>
            <a:ext cx="5905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₹25,000</a:t>
            </a:r>
            <a:endParaRPr/>
          </a:p>
        </p:txBody>
      </p:sp>
      <p:sp>
        <p:nvSpPr>
          <p:cNvPr id="385" name="Google Shape;385;p8"/>
          <p:cNvSpPr/>
          <p:nvPr/>
        </p:nvSpPr>
        <p:spPr>
          <a:xfrm>
            <a:off x="9086850" y="5038725"/>
            <a:ext cx="704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₹7.50 Cr</a:t>
            </a:r>
            <a:endParaRPr/>
          </a:p>
        </p:txBody>
      </p:sp>
      <p:sp>
        <p:nvSpPr>
          <p:cNvPr id="386" name="Google Shape;386;p8"/>
          <p:cNvSpPr/>
          <p:nvPr/>
        </p:nvSpPr>
        <p:spPr>
          <a:xfrm>
            <a:off x="10001250" y="5038725"/>
            <a:ext cx="4381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0.7%</a:t>
            </a:r>
            <a:endParaRPr/>
          </a:p>
        </p:txBody>
      </p:sp>
      <p:sp>
        <p:nvSpPr>
          <p:cNvPr id="387" name="Google Shape;387;p8"/>
          <p:cNvSpPr/>
          <p:nvPr/>
        </p:nvSpPr>
        <p:spPr>
          <a:xfrm>
            <a:off x="10648950" y="5038725"/>
            <a:ext cx="3238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50%</a:t>
            </a:r>
            <a:endParaRPr/>
          </a:p>
        </p:txBody>
      </p:sp>
      <p:sp>
        <p:nvSpPr>
          <p:cNvPr id="388" name="Google Shape;388;p8"/>
          <p:cNvSpPr/>
          <p:nvPr/>
        </p:nvSpPr>
        <p:spPr>
          <a:xfrm>
            <a:off x="11182350" y="5038725"/>
            <a:ext cx="4762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FY2027</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9"/>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9"/>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9"/>
          <p:cNvSpPr/>
          <p:nvPr/>
        </p:nvSpPr>
        <p:spPr>
          <a:xfrm>
            <a:off x="0" y="0"/>
            <a:ext cx="12192000"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9"/>
          <p:cNvSpPr/>
          <p:nvPr/>
        </p:nvSpPr>
        <p:spPr>
          <a:xfrm>
            <a:off x="914400" y="2381250"/>
            <a:ext cx="6667500"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B4D8"/>
              </a:buClr>
              <a:buSzPts val="975"/>
              <a:buFont typeface="Arial"/>
              <a:buNone/>
            </a:pPr>
            <a:r>
              <a:rPr b="1" lang="en-US" sz="975">
                <a:solidFill>
                  <a:srgbClr val="00B4D8"/>
                </a:solidFill>
                <a:latin typeface="Arial"/>
                <a:ea typeface="Arial"/>
                <a:cs typeface="Arial"/>
                <a:sym typeface="Arial"/>
              </a:rPr>
              <a:t>PART ONE</a:t>
            </a:r>
            <a:endParaRPr/>
          </a:p>
        </p:txBody>
      </p:sp>
      <p:sp>
        <p:nvSpPr>
          <p:cNvPr id="398" name="Google Shape;398;p9"/>
          <p:cNvSpPr/>
          <p:nvPr/>
        </p:nvSpPr>
        <p:spPr>
          <a:xfrm>
            <a:off x="914400" y="2781300"/>
            <a:ext cx="1257300" cy="285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9"/>
          <p:cNvSpPr/>
          <p:nvPr/>
        </p:nvSpPr>
        <p:spPr>
          <a:xfrm>
            <a:off x="914400" y="3143250"/>
            <a:ext cx="9525000"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525"/>
              <a:buFont typeface="Georgia"/>
              <a:buNone/>
            </a:pPr>
            <a:r>
              <a:rPr b="1" lang="en-US" sz="3525">
                <a:solidFill>
                  <a:srgbClr val="FFFFFF"/>
                </a:solidFill>
                <a:latin typeface="Georgia"/>
                <a:ea typeface="Georgia"/>
                <a:cs typeface="Georgia"/>
                <a:sym typeface="Georgia"/>
              </a:rPr>
              <a:t>Road autonomy</a:t>
            </a:r>
            <a:endParaRPr/>
          </a:p>
        </p:txBody>
      </p:sp>
      <p:sp>
        <p:nvSpPr>
          <p:cNvPr id="400" name="Google Shape;400;p9"/>
          <p:cNvSpPr/>
          <p:nvPr/>
        </p:nvSpPr>
        <p:spPr>
          <a:xfrm>
            <a:off x="914400" y="4210050"/>
            <a:ext cx="9525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1275"/>
              <a:buFont typeface="Arial"/>
              <a:buNone/>
            </a:pPr>
            <a:r>
              <a:rPr lang="en-US" sz="1275">
                <a:solidFill>
                  <a:srgbClr val="8FA2B7"/>
                </a:solidFill>
                <a:latin typeface="Arial"/>
                <a:ea typeface="Arial"/>
                <a:cs typeface="Arial"/>
                <a:sym typeface="Arial"/>
              </a:rPr>
              <a:t>₹762 Cr · 67.5% of FY2032 · 3 SKUs · Three kits, one chip, ₹762 Cr</a:t>
            </a:r>
            <a:endParaRPr/>
          </a:p>
        </p:txBody>
      </p:sp>
      <p:sp>
        <p:nvSpPr>
          <p:cNvPr id="401" name="Google Shape;401;p9"/>
          <p:cNvSpPr/>
          <p:nvPr/>
        </p:nvSpPr>
        <p:spPr>
          <a:xfrm>
            <a:off x="457200" y="6486525"/>
            <a:ext cx="11277600" cy="9525"/>
          </a:xfrm>
          <a:prstGeom prst="rect">
            <a:avLst/>
          </a:prstGeom>
          <a:solidFill>
            <a:srgbClr val="233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9"/>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825"/>
              <a:buFont typeface="Arial"/>
              <a:buNone/>
            </a:pPr>
            <a:r>
              <a:rPr b="1" lang="en-US" sz="825">
                <a:solidFill>
                  <a:srgbClr val="8FA2B7"/>
                </a:solidFill>
                <a:latin typeface="Arial"/>
                <a:ea typeface="Arial"/>
                <a:cs typeface="Arial"/>
                <a:sym typeface="Arial"/>
              </a:rPr>
              <a:t>DEEPGRID SEMI · PRODUCT LINES · MANAGEMENT PROJECTIONS</a:t>
            </a:r>
            <a:endParaRPr/>
          </a:p>
        </p:txBody>
      </p:sp>
      <p:sp>
        <p:nvSpPr>
          <p:cNvPr id="403" name="Google Shape;403;p9"/>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8FA2B7"/>
              </a:buClr>
              <a:buSzPts val="825"/>
              <a:buFont typeface="Arial"/>
              <a:buNone/>
            </a:pPr>
            <a:r>
              <a:rPr b="1" lang="en-US" sz="825">
                <a:solidFill>
                  <a:srgbClr val="8FA2B7"/>
                </a:solidFill>
                <a:latin typeface="Arial"/>
                <a:ea typeface="Arial"/>
                <a:cs typeface="Arial"/>
                <a:sym typeface="Arial"/>
              </a:rPr>
              <a:t>07</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10"/>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0"/>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AD0 SMART MIRROR · A</a:t>
            </a:r>
            <a:endParaRPr/>
          </a:p>
        </p:txBody>
      </p:sp>
      <p:sp>
        <p:nvSpPr>
          <p:cNvPr id="411" name="Google Shape;411;p10"/>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412" name="Google Shape;412;p10"/>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replacement mirror unit with an integrated display, four body cameras and a wiring loom.</a:t>
            </a:r>
            <a:endParaRPr/>
          </a:p>
        </p:txBody>
      </p:sp>
      <p:sp>
        <p:nvSpPr>
          <p:cNvPr id="413" name="Google Shape;413;p10"/>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0"/>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0"/>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16" name="Google Shape;416;p10"/>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08</a:t>
            </a:r>
            <a:endParaRPr/>
          </a:p>
        </p:txBody>
      </p:sp>
      <p:sp>
        <p:nvSpPr>
          <p:cNvPr id="417" name="Google Shape;417;p10"/>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0"/>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₹50,000</a:t>
            </a:r>
            <a:endParaRPr/>
          </a:p>
        </p:txBody>
      </p:sp>
      <p:sp>
        <p:nvSpPr>
          <p:cNvPr id="419" name="Google Shape;419;p10"/>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420" name="Google Shape;420;p10"/>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0"/>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Systems</a:t>
            </a:r>
            <a:endParaRPr/>
          </a:p>
        </p:txBody>
      </p:sp>
      <p:sp>
        <p:nvSpPr>
          <p:cNvPr id="422" name="Google Shape;422;p10"/>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423" name="Google Shape;423;p10"/>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0"/>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Outdoor</a:t>
            </a:r>
            <a:endParaRPr/>
          </a:p>
        </p:txBody>
      </p:sp>
      <p:sp>
        <p:nvSpPr>
          <p:cNvPr id="425" name="Google Shape;425;p10"/>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426" name="Google Shape;426;p10"/>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0"/>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FY2027</a:t>
            </a:r>
            <a:endParaRPr/>
          </a:p>
        </p:txBody>
      </p:sp>
      <p:sp>
        <p:nvSpPr>
          <p:cNvPr id="428" name="Google Shape;428;p10"/>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429" name="Google Shape;429;p10"/>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430" name="Google Shape;430;p10"/>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0"/>
          <p:cNvSpPr/>
          <p:nvPr/>
        </p:nvSpPr>
        <p:spPr>
          <a:xfrm>
            <a:off x="457200" y="3295650"/>
            <a:ext cx="2719388"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0"/>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433" name="Google Shape;433;p10"/>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Four surround cameras with mounting hardware</a:t>
            </a:r>
            <a:endParaRPr/>
          </a:p>
        </p:txBody>
      </p:sp>
      <p:sp>
        <p:nvSpPr>
          <p:cNvPr id="434" name="Google Shape;434;p10"/>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0"/>
          <p:cNvSpPr/>
          <p:nvPr/>
        </p:nvSpPr>
        <p:spPr>
          <a:xfrm>
            <a:off x="3309938" y="3295650"/>
            <a:ext cx="2719388"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0"/>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437" name="Google Shape;437;p10"/>
          <p:cNvSpPr/>
          <p:nvPr/>
        </p:nvSpPr>
        <p:spPr>
          <a:xfrm>
            <a:off x="3462338"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Mirror-format display head unit</a:t>
            </a:r>
            <a:endParaRPr/>
          </a:p>
        </p:txBody>
      </p:sp>
      <p:sp>
        <p:nvSpPr>
          <p:cNvPr id="438" name="Google Shape;438;p10"/>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0"/>
          <p:cNvSpPr/>
          <p:nvPr/>
        </p:nvSpPr>
        <p:spPr>
          <a:xfrm>
            <a:off x="6162675" y="3295650"/>
            <a:ext cx="2719388"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0"/>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441" name="Google Shape;441;p10"/>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compute integrated in the head unit</a:t>
            </a:r>
            <a:endParaRPr/>
          </a:p>
        </p:txBody>
      </p:sp>
      <p:sp>
        <p:nvSpPr>
          <p:cNvPr id="442" name="Google Shape;442;p10"/>
          <p:cNvSpPr/>
          <p:nvPr/>
        </p:nvSpPr>
        <p:spPr>
          <a:xfrm>
            <a:off x="9015413"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0"/>
          <p:cNvSpPr/>
          <p:nvPr/>
        </p:nvSpPr>
        <p:spPr>
          <a:xfrm>
            <a:off x="9015413" y="3295650"/>
            <a:ext cx="2719388"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0"/>
          <p:cNvSpPr/>
          <p:nvPr/>
        </p:nvSpPr>
        <p:spPr>
          <a:xfrm>
            <a:off x="9167813"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04</a:t>
            </a:r>
            <a:endParaRPr/>
          </a:p>
        </p:txBody>
      </p:sp>
      <p:sp>
        <p:nvSpPr>
          <p:cNvPr id="445" name="Google Shape;445;p10"/>
          <p:cNvSpPr/>
          <p:nvPr/>
        </p:nvSpPr>
        <p:spPr>
          <a:xfrm>
            <a:off x="9167813"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Recording storage and alert speaker</a:t>
            </a:r>
            <a:endParaRPr/>
          </a:p>
        </p:txBody>
      </p:sp>
      <p:sp>
        <p:nvSpPr>
          <p:cNvPr id="446" name="Google Shape;446;p10"/>
          <p:cNvSpPr/>
          <p:nvPr/>
        </p:nvSpPr>
        <p:spPr>
          <a:xfrm>
            <a:off x="457200" y="4686300"/>
            <a:ext cx="11277600" cy="1438275"/>
          </a:xfrm>
          <a:prstGeom prst="roundRect">
            <a:avLst>
              <a:gd fmla="val 5298"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10"/>
          <p:cNvSpPr/>
          <p:nvPr/>
        </p:nvSpPr>
        <p:spPr>
          <a:xfrm>
            <a:off x="457200" y="4686300"/>
            <a:ext cx="57150" cy="14382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0"/>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449" name="Google Shape;449;p10"/>
          <p:cNvSpPr/>
          <p:nvPr/>
        </p:nvSpPr>
        <p:spPr>
          <a:xfrm>
            <a:off x="685800" y="5276850"/>
            <a:ext cx="108204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AD0 Smart Mirror (mandate retrofit) sells at ₹50,000 into the road autonomy surface. The volume ramp of the portfolio: highest unit count of any SKU and the lowest fitment complexity, so it scales channel reach that the harder products later inherit.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1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1"/>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AD0 SMART MIRROR · B</a:t>
            </a:r>
            <a:endParaRPr/>
          </a:p>
        </p:txBody>
      </p:sp>
      <p:sp>
        <p:nvSpPr>
          <p:cNvPr id="457" name="Google Shape;457;p11"/>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458" name="Google Shape;458;p11"/>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459" name="Google Shape;459;p11"/>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1"/>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1"/>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62" name="Google Shape;462;p11"/>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09</a:t>
            </a:r>
            <a:endParaRPr/>
          </a:p>
        </p:txBody>
      </p:sp>
      <p:sp>
        <p:nvSpPr>
          <p:cNvPr id="463" name="Google Shape;463;p11"/>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464" name="Google Shape;464;p11"/>
          <p:cNvSpPr/>
          <p:nvPr/>
        </p:nvSpPr>
        <p:spPr>
          <a:xfrm>
            <a:off x="457200"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1"/>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1"/>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1"/>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468" name="Google Shape;468;p11"/>
          <p:cNvSpPr/>
          <p:nvPr/>
        </p:nvSpPr>
        <p:spPr>
          <a:xfrm>
            <a:off x="971550"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Four cameras cover the vehicle's blind quarters</a:t>
            </a:r>
            <a:endParaRPr/>
          </a:p>
        </p:txBody>
      </p:sp>
      <p:sp>
        <p:nvSpPr>
          <p:cNvPr id="469" name="Google Shape;469;p11"/>
          <p:cNvSpPr/>
          <p:nvPr/>
        </p:nvSpPr>
        <p:spPr>
          <a:xfrm>
            <a:off x="3309938"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1"/>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1"/>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1"/>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473" name="Google Shape;473;p11"/>
          <p:cNvSpPr/>
          <p:nvPr/>
        </p:nvSpPr>
        <p:spPr>
          <a:xfrm>
            <a:off x="3824288"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stitches the views into one 360° surround image</a:t>
            </a:r>
            <a:endParaRPr/>
          </a:p>
        </p:txBody>
      </p:sp>
      <p:sp>
        <p:nvSpPr>
          <p:cNvPr id="474" name="Google Shape;474;p11"/>
          <p:cNvSpPr/>
          <p:nvPr/>
        </p:nvSpPr>
        <p:spPr>
          <a:xfrm>
            <a:off x="6162675"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1"/>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1"/>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1"/>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478" name="Google Shape;478;p11"/>
          <p:cNvSpPr/>
          <p:nvPr/>
        </p:nvSpPr>
        <p:spPr>
          <a:xfrm>
            <a:off x="6677025"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Proximity and motion logic flags anything entering the danger zone</a:t>
            </a:r>
            <a:endParaRPr/>
          </a:p>
        </p:txBody>
      </p:sp>
      <p:sp>
        <p:nvSpPr>
          <p:cNvPr id="479" name="Google Shape;479;p11"/>
          <p:cNvSpPr/>
          <p:nvPr/>
        </p:nvSpPr>
        <p:spPr>
          <a:xfrm>
            <a:off x="9015413"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1"/>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1"/>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1"/>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483" name="Google Shape;483;p11"/>
          <p:cNvSpPr/>
          <p:nvPr/>
        </p:nvSpPr>
        <p:spPr>
          <a:xfrm>
            <a:off x="9529763"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Driver sees the stitched view and hears a directional alert</a:t>
            </a:r>
            <a:endParaRPr/>
          </a:p>
        </p:txBody>
      </p:sp>
      <p:sp>
        <p:nvSpPr>
          <p:cNvPr id="484" name="Google Shape;484;p11"/>
          <p:cNvSpPr/>
          <p:nvPr/>
        </p:nvSpPr>
        <p:spPr>
          <a:xfrm>
            <a:off x="3186113" y="2652713"/>
            <a:ext cx="114300" cy="1714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1"/>
          <p:cNvSpPr/>
          <p:nvPr/>
        </p:nvSpPr>
        <p:spPr>
          <a:xfrm>
            <a:off x="6038850" y="2652713"/>
            <a:ext cx="114300" cy="1714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1"/>
          <p:cNvSpPr/>
          <p:nvPr/>
        </p:nvSpPr>
        <p:spPr>
          <a:xfrm>
            <a:off x="8891588" y="2652713"/>
            <a:ext cx="114300" cy="1714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1"/>
          <p:cNvSpPr/>
          <p:nvPr/>
        </p:nvSpPr>
        <p:spPr>
          <a:xfrm>
            <a:off x="457200" y="3724275"/>
            <a:ext cx="56388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1"/>
          <p:cNvSpPr/>
          <p:nvPr/>
        </p:nvSpPr>
        <p:spPr>
          <a:xfrm>
            <a:off x="457200" y="3724275"/>
            <a:ext cx="57150" cy="1628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1"/>
          <p:cNvSpPr/>
          <p:nvPr/>
        </p:nvSpPr>
        <p:spPr>
          <a:xfrm>
            <a:off x="685800" y="38957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490" name="Google Shape;490;p11"/>
          <p:cNvSpPr/>
          <p:nvPr/>
        </p:nvSpPr>
        <p:spPr>
          <a:xfrm>
            <a:off x="685800" y="4314825"/>
            <a:ext cx="5181600" cy="866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SoC2 stage is common to every SKU: it is the same perception compute under different firmware. For AD0 Smart Mirror it runs stage two of the chain above.</a:t>
            </a:r>
            <a:endParaRPr/>
          </a:p>
        </p:txBody>
      </p:sp>
      <p:sp>
        <p:nvSpPr>
          <p:cNvPr id="491" name="Google Shape;491;p11"/>
          <p:cNvSpPr/>
          <p:nvPr/>
        </p:nvSpPr>
        <p:spPr>
          <a:xfrm>
            <a:off x="6248400" y="3724275"/>
            <a:ext cx="54864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1"/>
          <p:cNvSpPr/>
          <p:nvPr/>
        </p:nvSpPr>
        <p:spPr>
          <a:xfrm>
            <a:off x="6248400" y="3724275"/>
            <a:ext cx="57150" cy="1628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1"/>
          <p:cNvSpPr/>
          <p:nvPr/>
        </p:nvSpPr>
        <p:spPr>
          <a:xfrm>
            <a:off x="6477000" y="38957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494" name="Google Shape;494;p11"/>
          <p:cNvSpPr/>
          <p:nvPr/>
        </p:nvSpPr>
        <p:spPr>
          <a:xfrm>
            <a:off x="6477000" y="4314825"/>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Distribution reach and price holding at ₹50k. It runs on current-generation hardware, so it is not gated on the ASIC.</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12"/>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2"/>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AD0 SMART MIRROR · C</a:t>
            </a:r>
            <a:endParaRPr/>
          </a:p>
        </p:txBody>
      </p:sp>
      <p:sp>
        <p:nvSpPr>
          <p:cNvPr id="502" name="Google Shape;502;p12"/>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503" name="Google Shape;503;p12"/>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No mandate applies. Buyers pay for visibility and parking safety — which is why it already sells.</a:t>
            </a:r>
            <a:endParaRPr/>
          </a:p>
        </p:txBody>
      </p:sp>
      <p:sp>
        <p:nvSpPr>
          <p:cNvPr id="504" name="Google Shape;504;p12"/>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2"/>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2"/>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507" name="Google Shape;507;p12"/>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10</a:t>
            </a:r>
            <a:endParaRPr/>
          </a:p>
        </p:txBody>
      </p:sp>
      <p:sp>
        <p:nvSpPr>
          <p:cNvPr id="508" name="Google Shape;508;p12"/>
          <p:cNvSpPr/>
          <p:nvPr/>
        </p:nvSpPr>
        <p:spPr>
          <a:xfrm>
            <a:off x="457200" y="1695450"/>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12"/>
          <p:cNvSpPr/>
          <p:nvPr/>
        </p:nvSpPr>
        <p:spPr>
          <a:xfrm>
            <a:off x="457200" y="1695450"/>
            <a:ext cx="57150" cy="1438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12"/>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511" name="Google Shape;511;p12"/>
          <p:cNvSpPr/>
          <p:nvPr/>
        </p:nvSpPr>
        <p:spPr>
          <a:xfrm>
            <a:off x="685800" y="2286000"/>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Vehicle owners and small fleets, bought as an accessory rather than specified into a vehicle programme.</a:t>
            </a:r>
            <a:endParaRPr/>
          </a:p>
        </p:txBody>
      </p:sp>
      <p:sp>
        <p:nvSpPr>
          <p:cNvPr id="512" name="Google Shape;512;p12"/>
          <p:cNvSpPr/>
          <p:nvPr/>
        </p:nvSpPr>
        <p:spPr>
          <a:xfrm>
            <a:off x="6248400" y="1695450"/>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2"/>
          <p:cNvSpPr/>
          <p:nvPr/>
        </p:nvSpPr>
        <p:spPr>
          <a:xfrm>
            <a:off x="6248400" y="1695450"/>
            <a:ext cx="57150" cy="1438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12"/>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515" name="Google Shape;515;p12"/>
          <p:cNvSpPr/>
          <p:nvPr/>
        </p:nvSpPr>
        <p:spPr>
          <a:xfrm>
            <a:off x="6477000" y="228600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Aftermarket accessory retail and fitment shops, plus OEM accessory catalogues.</a:t>
            </a:r>
            <a:endParaRPr/>
          </a:p>
        </p:txBody>
      </p:sp>
      <p:sp>
        <p:nvSpPr>
          <p:cNvPr id="516" name="Google Shape;516;p12"/>
          <p:cNvSpPr/>
          <p:nvPr/>
        </p:nvSpPr>
        <p:spPr>
          <a:xfrm>
            <a:off x="457200" y="3267075"/>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2"/>
          <p:cNvSpPr/>
          <p:nvPr/>
        </p:nvSpPr>
        <p:spPr>
          <a:xfrm>
            <a:off x="457200" y="3267075"/>
            <a:ext cx="57150" cy="12477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2"/>
          <p:cNvSpPr/>
          <p:nvPr/>
        </p:nvSpPr>
        <p:spPr>
          <a:xfrm>
            <a:off x="685800" y="34385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0.93% capture at FY2032</a:t>
            </a:r>
            <a:endParaRPr/>
          </a:p>
        </p:txBody>
      </p:sp>
      <p:sp>
        <p:nvSpPr>
          <p:cNvPr id="519" name="Google Shape;519;p12"/>
          <p:cNvSpPr/>
          <p:nvPr/>
        </p:nvSpPr>
        <p:spPr>
          <a:xfrm>
            <a:off x="685800" y="3857625"/>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Existing 360 surround-view market $3.1B (already selling). Our FY2032 volume of 54,000 units is 0.93% of that pool.</a:t>
            </a:r>
            <a:endParaRPr/>
          </a:p>
        </p:txBody>
      </p:sp>
      <p:sp>
        <p:nvSpPr>
          <p:cNvPr id="520" name="Google Shape;520;p12"/>
          <p:cNvSpPr/>
          <p:nvPr/>
        </p:nvSpPr>
        <p:spPr>
          <a:xfrm>
            <a:off x="457200" y="46482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Towards Automotive: $3.09B 2025, 10.7% CAGR. Capture rates are management assumptions; pool sizes are third-party published estimates.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13"/>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3"/>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AD0 SMART MIRROR · D</a:t>
            </a:r>
            <a:endParaRPr/>
          </a:p>
        </p:txBody>
      </p:sp>
      <p:sp>
        <p:nvSpPr>
          <p:cNvPr id="528" name="Google Shape;528;p13"/>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529" name="Google Shape;529;p13"/>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₹270 Cr at FY2032 — 23.9% of group revenue, at 89% gross margin.</a:t>
            </a:r>
            <a:endParaRPr/>
          </a:p>
        </p:txBody>
      </p:sp>
      <p:sp>
        <p:nvSpPr>
          <p:cNvPr id="530" name="Google Shape;530;p13"/>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13"/>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3"/>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533" name="Google Shape;533;p13"/>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11</a:t>
            </a:r>
            <a:endParaRPr/>
          </a:p>
        </p:txBody>
      </p:sp>
      <p:sp>
        <p:nvSpPr>
          <p:cNvPr id="534" name="Google Shape;534;p13"/>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13"/>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54,000</a:t>
            </a:r>
            <a:endParaRPr/>
          </a:p>
        </p:txBody>
      </p:sp>
      <p:sp>
        <p:nvSpPr>
          <p:cNvPr id="536" name="Google Shape;536;p13"/>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537" name="Google Shape;537;p13"/>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13"/>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₹270 Cr</a:t>
            </a:r>
            <a:endParaRPr/>
          </a:p>
        </p:txBody>
      </p:sp>
      <p:sp>
        <p:nvSpPr>
          <p:cNvPr id="539" name="Google Shape;539;p13"/>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540" name="Google Shape;540;p13"/>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13"/>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23.9%</a:t>
            </a:r>
            <a:endParaRPr/>
          </a:p>
        </p:txBody>
      </p:sp>
      <p:sp>
        <p:nvSpPr>
          <p:cNvPr id="542" name="Google Shape;542;p13"/>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543" name="Google Shape;543;p13"/>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13"/>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89%</a:t>
            </a:r>
            <a:endParaRPr/>
          </a:p>
        </p:txBody>
      </p:sp>
      <p:sp>
        <p:nvSpPr>
          <p:cNvPr id="545" name="Google Shape;545;p13"/>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546" name="Google Shape;546;p13"/>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547" name="Google Shape;547;p13"/>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13"/>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10</a:t>
            </a:r>
            <a:endParaRPr/>
          </a:p>
        </p:txBody>
      </p:sp>
      <p:sp>
        <p:nvSpPr>
          <p:cNvPr id="549" name="Google Shape;549;p13"/>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550" name="Google Shape;550;p13"/>
          <p:cNvSpPr/>
          <p:nvPr/>
        </p:nvSpPr>
        <p:spPr>
          <a:xfrm>
            <a:off x="1336675" y="4238484"/>
            <a:ext cx="746125" cy="2871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3"/>
          <p:cNvSpPr/>
          <p:nvPr/>
        </p:nvSpPr>
        <p:spPr>
          <a:xfrm>
            <a:off x="1279525" y="4009884"/>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2,200</a:t>
            </a:r>
            <a:endParaRPr/>
          </a:p>
        </p:txBody>
      </p:sp>
      <p:sp>
        <p:nvSpPr>
          <p:cNvPr id="552" name="Google Shape;552;p13"/>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553" name="Google Shape;553;p13"/>
          <p:cNvSpPr/>
          <p:nvPr/>
        </p:nvSpPr>
        <p:spPr>
          <a:xfrm>
            <a:off x="2216150" y="4162778"/>
            <a:ext cx="746125" cy="104422"/>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13"/>
          <p:cNvSpPr/>
          <p:nvPr/>
        </p:nvSpPr>
        <p:spPr>
          <a:xfrm>
            <a:off x="2159000" y="3934178"/>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8,000</a:t>
            </a:r>
            <a:endParaRPr/>
          </a:p>
        </p:txBody>
      </p:sp>
      <p:sp>
        <p:nvSpPr>
          <p:cNvPr id="555" name="Google Shape;555;p13"/>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556" name="Google Shape;556;p13"/>
          <p:cNvSpPr/>
          <p:nvPr/>
        </p:nvSpPr>
        <p:spPr>
          <a:xfrm>
            <a:off x="3095625" y="4032250"/>
            <a:ext cx="746125" cy="234950"/>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3"/>
          <p:cNvSpPr/>
          <p:nvPr/>
        </p:nvSpPr>
        <p:spPr>
          <a:xfrm>
            <a:off x="3038475" y="38036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18,000</a:t>
            </a:r>
            <a:endParaRPr/>
          </a:p>
        </p:txBody>
      </p:sp>
      <p:sp>
        <p:nvSpPr>
          <p:cNvPr id="558" name="Google Shape;558;p13"/>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559" name="Google Shape;559;p13"/>
          <p:cNvSpPr/>
          <p:nvPr/>
        </p:nvSpPr>
        <p:spPr>
          <a:xfrm>
            <a:off x="3975100" y="3823406"/>
            <a:ext cx="746125" cy="443794"/>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13"/>
          <p:cNvSpPr/>
          <p:nvPr/>
        </p:nvSpPr>
        <p:spPr>
          <a:xfrm>
            <a:off x="3917950" y="3594806"/>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34,000</a:t>
            </a:r>
            <a:endParaRPr/>
          </a:p>
        </p:txBody>
      </p:sp>
      <p:sp>
        <p:nvSpPr>
          <p:cNvPr id="561" name="Google Shape;561;p13"/>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562" name="Google Shape;562;p13"/>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13"/>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54,000</a:t>
            </a:r>
            <a:endParaRPr/>
          </a:p>
        </p:txBody>
      </p:sp>
      <p:sp>
        <p:nvSpPr>
          <p:cNvPr id="564" name="Google Shape;564;p13"/>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565" name="Google Shape;565;p13"/>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566" name="Google Shape;566;p13"/>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3"/>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568" name="Google Shape;568;p13"/>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569" name="Google Shape;569;p13"/>
          <p:cNvSpPr/>
          <p:nvPr/>
        </p:nvSpPr>
        <p:spPr>
          <a:xfrm>
            <a:off x="7026275" y="4238484"/>
            <a:ext cx="835025" cy="2871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13"/>
          <p:cNvSpPr/>
          <p:nvPr/>
        </p:nvSpPr>
        <p:spPr>
          <a:xfrm>
            <a:off x="6969125" y="4009884"/>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11</a:t>
            </a:r>
            <a:endParaRPr/>
          </a:p>
        </p:txBody>
      </p:sp>
      <p:sp>
        <p:nvSpPr>
          <p:cNvPr id="571" name="Google Shape;571;p13"/>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572" name="Google Shape;572;p13"/>
          <p:cNvSpPr/>
          <p:nvPr/>
        </p:nvSpPr>
        <p:spPr>
          <a:xfrm>
            <a:off x="7994650" y="4162778"/>
            <a:ext cx="835025" cy="104422"/>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3"/>
          <p:cNvSpPr/>
          <p:nvPr/>
        </p:nvSpPr>
        <p:spPr>
          <a:xfrm>
            <a:off x="7937500" y="3934178"/>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40</a:t>
            </a:r>
            <a:endParaRPr/>
          </a:p>
        </p:txBody>
      </p:sp>
      <p:sp>
        <p:nvSpPr>
          <p:cNvPr id="574" name="Google Shape;574;p13"/>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575" name="Google Shape;575;p13"/>
          <p:cNvSpPr/>
          <p:nvPr/>
        </p:nvSpPr>
        <p:spPr>
          <a:xfrm>
            <a:off x="8963025" y="4032250"/>
            <a:ext cx="835025" cy="234950"/>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13"/>
          <p:cNvSpPr/>
          <p:nvPr/>
        </p:nvSpPr>
        <p:spPr>
          <a:xfrm>
            <a:off x="8905875" y="38036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90</a:t>
            </a:r>
            <a:endParaRPr/>
          </a:p>
        </p:txBody>
      </p:sp>
      <p:sp>
        <p:nvSpPr>
          <p:cNvPr id="577" name="Google Shape;577;p13"/>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578" name="Google Shape;578;p13"/>
          <p:cNvSpPr/>
          <p:nvPr/>
        </p:nvSpPr>
        <p:spPr>
          <a:xfrm>
            <a:off x="9931400" y="3823406"/>
            <a:ext cx="835025" cy="443794"/>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3"/>
          <p:cNvSpPr/>
          <p:nvPr/>
        </p:nvSpPr>
        <p:spPr>
          <a:xfrm>
            <a:off x="9874250" y="3594806"/>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170</a:t>
            </a:r>
            <a:endParaRPr/>
          </a:p>
        </p:txBody>
      </p:sp>
      <p:sp>
        <p:nvSpPr>
          <p:cNvPr id="580" name="Google Shape;580;p13"/>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581" name="Google Shape;581;p13"/>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13"/>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270</a:t>
            </a:r>
            <a:endParaRPr/>
          </a:p>
        </p:txBody>
      </p:sp>
      <p:sp>
        <p:nvSpPr>
          <p:cNvPr id="583" name="Google Shape;583;p13"/>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584" name="Google Shape;584;p13"/>
          <p:cNvSpPr/>
          <p:nvPr/>
        </p:nvSpPr>
        <p:spPr>
          <a:xfrm>
            <a:off x="457200" y="4495800"/>
            <a:ext cx="56388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13"/>
          <p:cNvSpPr/>
          <p:nvPr/>
        </p:nvSpPr>
        <p:spPr>
          <a:xfrm>
            <a:off x="457200" y="4495800"/>
            <a:ext cx="57150" cy="16287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13"/>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587" name="Google Shape;587;p13"/>
          <p:cNvSpPr/>
          <p:nvPr/>
        </p:nvSpPr>
        <p:spPr>
          <a:xfrm>
            <a:off x="685800" y="5086350"/>
            <a:ext cx="5181600" cy="866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volume ramp of the portfolio: highest unit count of any SKU and the lowest fitment complexity, so it scales channel reach that the harder products later inherit.</a:t>
            </a:r>
            <a:endParaRPr/>
          </a:p>
        </p:txBody>
      </p:sp>
      <p:sp>
        <p:nvSpPr>
          <p:cNvPr id="588" name="Google Shape;588;p13"/>
          <p:cNvSpPr/>
          <p:nvPr/>
        </p:nvSpPr>
        <p:spPr>
          <a:xfrm>
            <a:off x="6248400" y="4495800"/>
            <a:ext cx="54864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13"/>
          <p:cNvSpPr/>
          <p:nvPr/>
        </p:nvSpPr>
        <p:spPr>
          <a:xfrm>
            <a:off x="6248400" y="4495800"/>
            <a:ext cx="57150" cy="1628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13"/>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591" name="Google Shape;591;p13"/>
          <p:cNvSpPr/>
          <p:nvPr/>
        </p:nvSpPr>
        <p:spPr>
          <a:xfrm>
            <a:off x="6477000" y="5086350"/>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Distribution reach and price holding at ₹50k. It runs on current-generation hardware, so it is not gated on the ASIC.</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14"/>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14"/>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AD1 INDOOR L4 KIT · A</a:t>
            </a:r>
            <a:endParaRPr/>
          </a:p>
        </p:txBody>
      </p:sp>
      <p:sp>
        <p:nvSpPr>
          <p:cNvPr id="599" name="Google Shape;599;p14"/>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600" name="Google Shape;600;p14"/>
          <p:cNvSpPr/>
          <p:nvPr/>
        </p:nvSpPr>
        <p:spPr>
          <a:xfrm>
            <a:off x="457200" y="1009650"/>
            <a:ext cx="108585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self-driving retrofit kit for indoor vehicles: sensor head, compute box and a drive-by-wire interface.</a:t>
            </a:r>
            <a:endParaRPr/>
          </a:p>
        </p:txBody>
      </p:sp>
      <p:sp>
        <p:nvSpPr>
          <p:cNvPr id="601" name="Google Shape;601;p14"/>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14"/>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14"/>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604" name="Google Shape;604;p14"/>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12</a:t>
            </a:r>
            <a:endParaRPr/>
          </a:p>
        </p:txBody>
      </p:sp>
      <p:sp>
        <p:nvSpPr>
          <p:cNvPr id="605" name="Google Shape;605;p14"/>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14"/>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₹1.00 L</a:t>
            </a:r>
            <a:endParaRPr/>
          </a:p>
        </p:txBody>
      </p:sp>
      <p:sp>
        <p:nvSpPr>
          <p:cNvPr id="607" name="Google Shape;607;p14"/>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608" name="Google Shape;608;p14"/>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14"/>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Systems</a:t>
            </a:r>
            <a:endParaRPr/>
          </a:p>
        </p:txBody>
      </p:sp>
      <p:sp>
        <p:nvSpPr>
          <p:cNvPr id="610" name="Google Shape;610;p14"/>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611" name="Google Shape;611;p14"/>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14"/>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Indoor</a:t>
            </a:r>
            <a:endParaRPr/>
          </a:p>
        </p:txBody>
      </p:sp>
      <p:sp>
        <p:nvSpPr>
          <p:cNvPr id="613" name="Google Shape;613;p14"/>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614" name="Google Shape;614;p14"/>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14"/>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FY2028</a:t>
            </a:r>
            <a:endParaRPr/>
          </a:p>
        </p:txBody>
      </p:sp>
      <p:sp>
        <p:nvSpPr>
          <p:cNvPr id="616" name="Google Shape;616;p14"/>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617" name="Google Shape;617;p14"/>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618" name="Google Shape;618;p14"/>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14"/>
          <p:cNvSpPr/>
          <p:nvPr/>
        </p:nvSpPr>
        <p:spPr>
          <a:xfrm>
            <a:off x="457200" y="3295650"/>
            <a:ext cx="2719388"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14"/>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621" name="Google Shape;621;p14"/>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Camera and depth sensing head</a:t>
            </a:r>
            <a:endParaRPr/>
          </a:p>
        </p:txBody>
      </p:sp>
      <p:sp>
        <p:nvSpPr>
          <p:cNvPr id="622" name="Google Shape;622;p14"/>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14"/>
          <p:cNvSpPr/>
          <p:nvPr/>
        </p:nvSpPr>
        <p:spPr>
          <a:xfrm>
            <a:off x="3309938" y="3295650"/>
            <a:ext cx="2719388"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14"/>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625" name="Google Shape;625;p14"/>
          <p:cNvSpPr/>
          <p:nvPr/>
        </p:nvSpPr>
        <p:spPr>
          <a:xfrm>
            <a:off x="3462338" y="3638550"/>
            <a:ext cx="2414588"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compute box</a:t>
            </a:r>
            <a:endParaRPr/>
          </a:p>
        </p:txBody>
      </p:sp>
      <p:sp>
        <p:nvSpPr>
          <p:cNvPr id="626" name="Google Shape;626;p14"/>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14"/>
          <p:cNvSpPr/>
          <p:nvPr/>
        </p:nvSpPr>
        <p:spPr>
          <a:xfrm>
            <a:off x="6162675" y="3295650"/>
            <a:ext cx="2719388"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14"/>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629" name="Google Shape;629;p14"/>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Drive-by-wire actuation interface</a:t>
            </a:r>
            <a:endParaRPr/>
          </a:p>
        </p:txBody>
      </p:sp>
      <p:sp>
        <p:nvSpPr>
          <p:cNvPr id="630" name="Google Shape;630;p14"/>
          <p:cNvSpPr/>
          <p:nvPr/>
        </p:nvSpPr>
        <p:spPr>
          <a:xfrm>
            <a:off x="9015413"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14"/>
          <p:cNvSpPr/>
          <p:nvPr/>
        </p:nvSpPr>
        <p:spPr>
          <a:xfrm>
            <a:off x="9015413" y="3295650"/>
            <a:ext cx="2719388"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14"/>
          <p:cNvSpPr/>
          <p:nvPr/>
        </p:nvSpPr>
        <p:spPr>
          <a:xfrm>
            <a:off x="9167813"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04</a:t>
            </a:r>
            <a:endParaRPr/>
          </a:p>
        </p:txBody>
      </p:sp>
      <p:sp>
        <p:nvSpPr>
          <p:cNvPr id="633" name="Google Shape;633;p14"/>
          <p:cNvSpPr/>
          <p:nvPr/>
        </p:nvSpPr>
        <p:spPr>
          <a:xfrm>
            <a:off x="9167813"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Site mapping and commissioning tooling</a:t>
            </a:r>
            <a:endParaRPr/>
          </a:p>
        </p:txBody>
      </p:sp>
      <p:sp>
        <p:nvSpPr>
          <p:cNvPr id="634" name="Google Shape;634;p14"/>
          <p:cNvSpPr/>
          <p:nvPr/>
        </p:nvSpPr>
        <p:spPr>
          <a:xfrm>
            <a:off x="457200" y="4686300"/>
            <a:ext cx="11277600" cy="1438275"/>
          </a:xfrm>
          <a:prstGeom prst="roundRect">
            <a:avLst>
              <a:gd fmla="val 5298"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14"/>
          <p:cNvSpPr/>
          <p:nvPr/>
        </p:nvSpPr>
        <p:spPr>
          <a:xfrm>
            <a:off x="457200" y="4686300"/>
            <a:ext cx="57150" cy="14382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14"/>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637" name="Google Shape;637;p14"/>
          <p:cNvSpPr/>
          <p:nvPr/>
        </p:nvSpPr>
        <p:spPr>
          <a:xfrm>
            <a:off x="685800" y="5276850"/>
            <a:ext cx="108204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AD1 Indoor L4 kit sells at ₹1.00 L into the road autonomy surface. Where level-4 behaviour ships years before it is legal on a public road, on exactly the same silicon — the technical proof point for the road roadmap.</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15"/>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15"/>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AD1 INDOOR L4 KIT · B</a:t>
            </a:r>
            <a:endParaRPr/>
          </a:p>
        </p:txBody>
      </p:sp>
      <p:sp>
        <p:nvSpPr>
          <p:cNvPr id="645" name="Google Shape;645;p15"/>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646" name="Google Shape;646;p15"/>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647" name="Google Shape;647;p15"/>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15"/>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15"/>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650" name="Google Shape;650;p15"/>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13</a:t>
            </a:r>
            <a:endParaRPr/>
          </a:p>
        </p:txBody>
      </p:sp>
      <p:sp>
        <p:nvSpPr>
          <p:cNvPr id="651" name="Google Shape;651;p15"/>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652" name="Google Shape;652;p15"/>
          <p:cNvSpPr/>
          <p:nvPr/>
        </p:nvSpPr>
        <p:spPr>
          <a:xfrm>
            <a:off x="457200"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15"/>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15"/>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15"/>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656" name="Google Shape;656;p15"/>
          <p:cNvSpPr/>
          <p:nvPr/>
        </p:nvSpPr>
        <p:spPr>
          <a:xfrm>
            <a:off x="971550"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Cameras and depth sensing read the aisle, load and people</a:t>
            </a:r>
            <a:endParaRPr/>
          </a:p>
        </p:txBody>
      </p:sp>
      <p:sp>
        <p:nvSpPr>
          <p:cNvPr id="657" name="Google Shape;657;p15"/>
          <p:cNvSpPr/>
          <p:nvPr/>
        </p:nvSpPr>
        <p:spPr>
          <a:xfrm>
            <a:off x="3309938"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15"/>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15"/>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15"/>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661" name="Google Shape;661;p15"/>
          <p:cNvSpPr/>
          <p:nvPr/>
        </p:nvSpPr>
        <p:spPr>
          <a:xfrm>
            <a:off x="3824288"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localises the vehicle against a site map it holds onboard</a:t>
            </a:r>
            <a:endParaRPr/>
          </a:p>
        </p:txBody>
      </p:sp>
      <p:sp>
        <p:nvSpPr>
          <p:cNvPr id="662" name="Google Shape;662;p15"/>
          <p:cNvSpPr/>
          <p:nvPr/>
        </p:nvSpPr>
        <p:spPr>
          <a:xfrm>
            <a:off x="6162675"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15"/>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15"/>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15"/>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666" name="Google Shape;666;p15"/>
          <p:cNvSpPr/>
          <p:nvPr/>
        </p:nvSpPr>
        <p:spPr>
          <a:xfrm>
            <a:off x="6677025"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Planner picks a path and a speed for the geofenced route</a:t>
            </a:r>
            <a:endParaRPr/>
          </a:p>
        </p:txBody>
      </p:sp>
      <p:sp>
        <p:nvSpPr>
          <p:cNvPr id="667" name="Google Shape;667;p15"/>
          <p:cNvSpPr/>
          <p:nvPr/>
        </p:nvSpPr>
        <p:spPr>
          <a:xfrm>
            <a:off x="9015413"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15"/>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15"/>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15"/>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671" name="Google Shape;671;p15"/>
          <p:cNvSpPr/>
          <p:nvPr/>
        </p:nvSpPr>
        <p:spPr>
          <a:xfrm>
            <a:off x="9529763"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Drive-by-wire interface issues steer, throttle and brake</a:t>
            </a:r>
            <a:endParaRPr/>
          </a:p>
        </p:txBody>
      </p:sp>
      <p:sp>
        <p:nvSpPr>
          <p:cNvPr id="672" name="Google Shape;672;p15"/>
          <p:cNvSpPr/>
          <p:nvPr/>
        </p:nvSpPr>
        <p:spPr>
          <a:xfrm>
            <a:off x="3186113" y="2652713"/>
            <a:ext cx="114300" cy="1714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15"/>
          <p:cNvSpPr/>
          <p:nvPr/>
        </p:nvSpPr>
        <p:spPr>
          <a:xfrm>
            <a:off x="6038850" y="2652713"/>
            <a:ext cx="114300" cy="1714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15"/>
          <p:cNvSpPr/>
          <p:nvPr/>
        </p:nvSpPr>
        <p:spPr>
          <a:xfrm>
            <a:off x="8891588" y="2652713"/>
            <a:ext cx="114300" cy="1714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15"/>
          <p:cNvSpPr/>
          <p:nvPr/>
        </p:nvSpPr>
        <p:spPr>
          <a:xfrm>
            <a:off x="457200" y="3724275"/>
            <a:ext cx="5638800" cy="2009775"/>
          </a:xfrm>
          <a:prstGeom prst="roundRect">
            <a:avLst>
              <a:gd fmla="val 3791"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15"/>
          <p:cNvSpPr/>
          <p:nvPr/>
        </p:nvSpPr>
        <p:spPr>
          <a:xfrm>
            <a:off x="457200" y="3724275"/>
            <a:ext cx="57150" cy="2009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15"/>
          <p:cNvSpPr/>
          <p:nvPr/>
        </p:nvSpPr>
        <p:spPr>
          <a:xfrm>
            <a:off x="685800" y="38957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678" name="Google Shape;678;p15"/>
          <p:cNvSpPr/>
          <p:nvPr/>
        </p:nvSpPr>
        <p:spPr>
          <a:xfrm>
            <a:off x="685800" y="4314825"/>
            <a:ext cx="5181600" cy="1247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Indoor autonomy is where the silicon runs closed-loop rather than advisory. A 24 m LiDAR at 5 Hz and a 57° camera fuse into one bird’s-eye occupancy view, and the planner drives to it at up to 1.5 m/s inside a ring-fenced safety zone — the vehicle steers, not the driver.</a:t>
            </a:r>
            <a:endParaRPr/>
          </a:p>
        </p:txBody>
      </p:sp>
      <p:sp>
        <p:nvSpPr>
          <p:cNvPr id="679" name="Google Shape;679;p15"/>
          <p:cNvSpPr/>
          <p:nvPr/>
        </p:nvSpPr>
        <p:spPr>
          <a:xfrm>
            <a:off x="6248400" y="3724275"/>
            <a:ext cx="5486400" cy="2009775"/>
          </a:xfrm>
          <a:prstGeom prst="roundRect">
            <a:avLst>
              <a:gd fmla="val 3791"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5"/>
          <p:cNvSpPr/>
          <p:nvPr/>
        </p:nvSpPr>
        <p:spPr>
          <a:xfrm>
            <a:off x="6248400" y="3724275"/>
            <a:ext cx="57150" cy="2009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5"/>
          <p:cNvSpPr/>
          <p:nvPr/>
        </p:nvSpPr>
        <p:spPr>
          <a:xfrm>
            <a:off x="6477000" y="38957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682" name="Google Shape;682;p15"/>
          <p:cNvSpPr/>
          <p:nvPr/>
        </p:nvSpPr>
        <p:spPr>
          <a:xfrm>
            <a:off x="6477000" y="4314825"/>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Site mapping and commissioning throughput, which is services capacity rather than product.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16"/>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6"/>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AD1 INDOOR L4 KIT · C</a:t>
            </a:r>
            <a:endParaRPr/>
          </a:p>
        </p:txBody>
      </p:sp>
      <p:sp>
        <p:nvSpPr>
          <p:cNvPr id="690" name="Google Shape;690;p16"/>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691" name="Google Shape;691;p16"/>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Inside a private site no homologation applies, so deployment is a commercial decision.</a:t>
            </a:r>
            <a:endParaRPr/>
          </a:p>
        </p:txBody>
      </p:sp>
      <p:sp>
        <p:nvSpPr>
          <p:cNvPr id="692" name="Google Shape;692;p16"/>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16"/>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16"/>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695" name="Google Shape;695;p16"/>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14</a:t>
            </a:r>
            <a:endParaRPr/>
          </a:p>
        </p:txBody>
      </p:sp>
      <p:sp>
        <p:nvSpPr>
          <p:cNvPr id="696" name="Google Shape;696;p16"/>
          <p:cNvSpPr/>
          <p:nvPr/>
        </p:nvSpPr>
        <p:spPr>
          <a:xfrm>
            <a:off x="457200" y="169545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16"/>
          <p:cNvSpPr/>
          <p:nvPr/>
        </p:nvSpPr>
        <p:spPr>
          <a:xfrm>
            <a:off x="457200" y="169545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16"/>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699" name="Google Shape;699;p16"/>
          <p:cNvSpPr/>
          <p:nvPr/>
        </p:nvSpPr>
        <p:spPr>
          <a:xfrm>
            <a:off x="685800" y="228600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Warehouse and industrial operators automating repetitive internal movement.</a:t>
            </a:r>
            <a:endParaRPr/>
          </a:p>
        </p:txBody>
      </p:sp>
      <p:sp>
        <p:nvSpPr>
          <p:cNvPr id="700" name="Google Shape;700;p16"/>
          <p:cNvSpPr/>
          <p:nvPr/>
        </p:nvSpPr>
        <p:spPr>
          <a:xfrm>
            <a:off x="6248400" y="169545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16"/>
          <p:cNvSpPr/>
          <p:nvPr/>
        </p:nvSpPr>
        <p:spPr>
          <a:xfrm>
            <a:off x="6248400" y="169545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16"/>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703" name="Google Shape;703;p16"/>
          <p:cNvSpPr/>
          <p:nvPr/>
        </p:nvSpPr>
        <p:spPr>
          <a:xfrm>
            <a:off x="6477000" y="228600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Direct to site operators and through material-handling integrators.</a:t>
            </a:r>
            <a:endParaRPr/>
          </a:p>
        </p:txBody>
      </p:sp>
      <p:sp>
        <p:nvSpPr>
          <p:cNvPr id="704" name="Google Shape;704;p16"/>
          <p:cNvSpPr/>
          <p:nvPr/>
        </p:nvSpPr>
        <p:spPr>
          <a:xfrm>
            <a:off x="457200" y="3076575"/>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16"/>
          <p:cNvSpPr/>
          <p:nvPr/>
        </p:nvSpPr>
        <p:spPr>
          <a:xfrm>
            <a:off x="457200" y="3076575"/>
            <a:ext cx="57150" cy="12477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16"/>
          <p:cNvSpPr/>
          <p:nvPr/>
        </p:nvSpPr>
        <p:spPr>
          <a:xfrm>
            <a:off x="685800" y="32480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 capture at FY2032</a:t>
            </a:r>
            <a:endParaRPr/>
          </a:p>
        </p:txBody>
      </p:sp>
      <p:sp>
        <p:nvSpPr>
          <p:cNvPr id="707" name="Google Shape;707;p16"/>
          <p:cNvSpPr/>
          <p:nvPr/>
        </p:nvSpPr>
        <p:spPr>
          <a:xfrm>
            <a:off x="685800" y="3667125"/>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Warehouse/industrial autonomy; part of $4.8B edge-AI. Our FY2032 volume of 4,200 units is — of that pool.</a:t>
            </a:r>
            <a:endParaRPr/>
          </a:p>
        </p:txBody>
      </p:sp>
      <p:sp>
        <p:nvSpPr>
          <p:cNvPr id="708" name="Google Shape;708;p16"/>
          <p:cNvSpPr/>
          <p:nvPr/>
        </p:nvSpPr>
        <p:spPr>
          <a:xfrm>
            <a:off x="457200" y="44577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Dataintelo/GMI automotive edge-AI 2025. Capture rates are management assumptions; pool sizes are third-party published estimates.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17"/>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17"/>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AD1 INDOOR L4 KIT · D</a:t>
            </a:r>
            <a:endParaRPr/>
          </a:p>
        </p:txBody>
      </p:sp>
      <p:sp>
        <p:nvSpPr>
          <p:cNvPr id="716" name="Google Shape;716;p17"/>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717" name="Google Shape;717;p17"/>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₹42.0 Cr at FY2032 — 3.7% of group revenue, at 89% gross margin.</a:t>
            </a:r>
            <a:endParaRPr/>
          </a:p>
        </p:txBody>
      </p:sp>
      <p:sp>
        <p:nvSpPr>
          <p:cNvPr id="718" name="Google Shape;718;p17"/>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17"/>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17"/>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721" name="Google Shape;721;p17"/>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15</a:t>
            </a:r>
            <a:endParaRPr/>
          </a:p>
        </p:txBody>
      </p:sp>
      <p:sp>
        <p:nvSpPr>
          <p:cNvPr id="722" name="Google Shape;722;p17"/>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17"/>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4,200</a:t>
            </a:r>
            <a:endParaRPr/>
          </a:p>
        </p:txBody>
      </p:sp>
      <p:sp>
        <p:nvSpPr>
          <p:cNvPr id="724" name="Google Shape;724;p17"/>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725" name="Google Shape;725;p17"/>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17"/>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₹42.0 Cr</a:t>
            </a:r>
            <a:endParaRPr/>
          </a:p>
        </p:txBody>
      </p:sp>
      <p:sp>
        <p:nvSpPr>
          <p:cNvPr id="727" name="Google Shape;727;p17"/>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728" name="Google Shape;728;p17"/>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7"/>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3.7%</a:t>
            </a:r>
            <a:endParaRPr/>
          </a:p>
        </p:txBody>
      </p:sp>
      <p:sp>
        <p:nvSpPr>
          <p:cNvPr id="730" name="Google Shape;730;p17"/>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731" name="Google Shape;731;p17"/>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17"/>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89%</a:t>
            </a:r>
            <a:endParaRPr/>
          </a:p>
        </p:txBody>
      </p:sp>
      <p:sp>
        <p:nvSpPr>
          <p:cNvPr id="733" name="Google Shape;733;p17"/>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734" name="Google Shape;734;p17"/>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735" name="Google Shape;735;p17"/>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17"/>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737" name="Google Shape;737;p17"/>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738" name="Google Shape;738;p17"/>
          <p:cNvSpPr/>
          <p:nvPr/>
        </p:nvSpPr>
        <p:spPr>
          <a:xfrm>
            <a:off x="1336675"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17"/>
          <p:cNvSpPr/>
          <p:nvPr/>
        </p:nvSpPr>
        <p:spPr>
          <a:xfrm>
            <a:off x="1279525"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20</a:t>
            </a:r>
            <a:endParaRPr/>
          </a:p>
        </p:txBody>
      </p:sp>
      <p:sp>
        <p:nvSpPr>
          <p:cNvPr id="740" name="Google Shape;740;p17"/>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741" name="Google Shape;741;p17"/>
          <p:cNvSpPr/>
          <p:nvPr/>
        </p:nvSpPr>
        <p:spPr>
          <a:xfrm>
            <a:off x="2216150" y="4200071"/>
            <a:ext cx="746125" cy="67129"/>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17"/>
          <p:cNvSpPr/>
          <p:nvPr/>
        </p:nvSpPr>
        <p:spPr>
          <a:xfrm>
            <a:off x="2159000" y="3971471"/>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400</a:t>
            </a:r>
            <a:endParaRPr/>
          </a:p>
        </p:txBody>
      </p:sp>
      <p:sp>
        <p:nvSpPr>
          <p:cNvPr id="743" name="Google Shape;743;p17"/>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744" name="Google Shape;744;p17"/>
          <p:cNvSpPr/>
          <p:nvPr/>
        </p:nvSpPr>
        <p:spPr>
          <a:xfrm>
            <a:off x="3095625" y="4099379"/>
            <a:ext cx="746125" cy="167821"/>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17"/>
          <p:cNvSpPr/>
          <p:nvPr/>
        </p:nvSpPr>
        <p:spPr>
          <a:xfrm>
            <a:off x="3038475" y="3870779"/>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1,000</a:t>
            </a:r>
            <a:endParaRPr/>
          </a:p>
        </p:txBody>
      </p:sp>
      <p:sp>
        <p:nvSpPr>
          <p:cNvPr id="746" name="Google Shape;746;p17"/>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747" name="Google Shape;747;p17"/>
          <p:cNvSpPr/>
          <p:nvPr/>
        </p:nvSpPr>
        <p:spPr>
          <a:xfrm>
            <a:off x="3975100" y="3897993"/>
            <a:ext cx="746125" cy="369207"/>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17"/>
          <p:cNvSpPr/>
          <p:nvPr/>
        </p:nvSpPr>
        <p:spPr>
          <a:xfrm>
            <a:off x="3917950" y="3669393"/>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2,200</a:t>
            </a:r>
            <a:endParaRPr/>
          </a:p>
        </p:txBody>
      </p:sp>
      <p:sp>
        <p:nvSpPr>
          <p:cNvPr id="749" name="Google Shape;749;p17"/>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750" name="Google Shape;750;p17"/>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17"/>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4,200</a:t>
            </a:r>
            <a:endParaRPr/>
          </a:p>
        </p:txBody>
      </p:sp>
      <p:sp>
        <p:nvSpPr>
          <p:cNvPr id="752" name="Google Shape;752;p17"/>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753" name="Google Shape;753;p17"/>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754" name="Google Shape;754;p17"/>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17"/>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756" name="Google Shape;756;p17"/>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757" name="Google Shape;757;p17"/>
          <p:cNvSpPr/>
          <p:nvPr/>
        </p:nvSpPr>
        <p:spPr>
          <a:xfrm>
            <a:off x="7026275"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17"/>
          <p:cNvSpPr/>
          <p:nvPr/>
        </p:nvSpPr>
        <p:spPr>
          <a:xfrm>
            <a:off x="6969125"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759" name="Google Shape;759;p17"/>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760" name="Google Shape;760;p17"/>
          <p:cNvSpPr/>
          <p:nvPr/>
        </p:nvSpPr>
        <p:spPr>
          <a:xfrm>
            <a:off x="7994650" y="4200071"/>
            <a:ext cx="835025" cy="67129"/>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17"/>
          <p:cNvSpPr/>
          <p:nvPr/>
        </p:nvSpPr>
        <p:spPr>
          <a:xfrm>
            <a:off x="7937500" y="3971471"/>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4</a:t>
            </a:r>
            <a:endParaRPr/>
          </a:p>
        </p:txBody>
      </p:sp>
      <p:sp>
        <p:nvSpPr>
          <p:cNvPr id="762" name="Google Shape;762;p17"/>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763" name="Google Shape;763;p17"/>
          <p:cNvSpPr/>
          <p:nvPr/>
        </p:nvSpPr>
        <p:spPr>
          <a:xfrm>
            <a:off x="8963025" y="4099379"/>
            <a:ext cx="835025" cy="167821"/>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17"/>
          <p:cNvSpPr/>
          <p:nvPr/>
        </p:nvSpPr>
        <p:spPr>
          <a:xfrm>
            <a:off x="8905875" y="3870779"/>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10</a:t>
            </a:r>
            <a:endParaRPr/>
          </a:p>
        </p:txBody>
      </p:sp>
      <p:sp>
        <p:nvSpPr>
          <p:cNvPr id="765" name="Google Shape;765;p17"/>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766" name="Google Shape;766;p17"/>
          <p:cNvSpPr/>
          <p:nvPr/>
        </p:nvSpPr>
        <p:spPr>
          <a:xfrm>
            <a:off x="9931400" y="3897993"/>
            <a:ext cx="835025" cy="369207"/>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17"/>
          <p:cNvSpPr/>
          <p:nvPr/>
        </p:nvSpPr>
        <p:spPr>
          <a:xfrm>
            <a:off x="9874250" y="3669393"/>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22</a:t>
            </a:r>
            <a:endParaRPr/>
          </a:p>
        </p:txBody>
      </p:sp>
      <p:sp>
        <p:nvSpPr>
          <p:cNvPr id="768" name="Google Shape;768;p17"/>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769" name="Google Shape;769;p17"/>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17"/>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42</a:t>
            </a:r>
            <a:endParaRPr/>
          </a:p>
        </p:txBody>
      </p:sp>
      <p:sp>
        <p:nvSpPr>
          <p:cNvPr id="771" name="Google Shape;771;p17"/>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772" name="Google Shape;772;p17"/>
          <p:cNvSpPr/>
          <p:nvPr/>
        </p:nvSpPr>
        <p:spPr>
          <a:xfrm>
            <a:off x="457200" y="4495800"/>
            <a:ext cx="56388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17"/>
          <p:cNvSpPr/>
          <p:nvPr/>
        </p:nvSpPr>
        <p:spPr>
          <a:xfrm>
            <a:off x="457200" y="4495800"/>
            <a:ext cx="57150" cy="16287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17"/>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775" name="Google Shape;775;p17"/>
          <p:cNvSpPr/>
          <p:nvPr/>
        </p:nvSpPr>
        <p:spPr>
          <a:xfrm>
            <a:off x="685800" y="5086350"/>
            <a:ext cx="5181600" cy="866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Where level-4 behaviour ships years before it is legal on a public road, on exactly the same silicon — the technical proof point for the road roadmap.</a:t>
            </a:r>
            <a:endParaRPr/>
          </a:p>
        </p:txBody>
      </p:sp>
      <p:sp>
        <p:nvSpPr>
          <p:cNvPr id="776" name="Google Shape;776;p17"/>
          <p:cNvSpPr/>
          <p:nvPr/>
        </p:nvSpPr>
        <p:spPr>
          <a:xfrm>
            <a:off x="6248400" y="4495800"/>
            <a:ext cx="54864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17"/>
          <p:cNvSpPr/>
          <p:nvPr/>
        </p:nvSpPr>
        <p:spPr>
          <a:xfrm>
            <a:off x="6248400" y="4495800"/>
            <a:ext cx="57150" cy="1628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17"/>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779" name="Google Shape;779;p17"/>
          <p:cNvSpPr/>
          <p:nvPr/>
        </p:nvSpPr>
        <p:spPr>
          <a:xfrm>
            <a:off x="6477000" y="508635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Site mapping and commissioning throughput, which is services capacity rather than product.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18"/>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18"/>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AD1 INDOOR L4 KIT · E</a:t>
            </a:r>
            <a:endParaRPr/>
          </a:p>
        </p:txBody>
      </p:sp>
      <p:sp>
        <p:nvSpPr>
          <p:cNvPr id="787" name="Google Shape;787;p18"/>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Proven in a working simulator</a:t>
            </a:r>
            <a:endParaRPr/>
          </a:p>
        </p:txBody>
      </p:sp>
      <p:sp>
        <p:nvSpPr>
          <p:cNvPr id="788" name="Google Shape;788;p18"/>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drawable warehouse floor where the same stack runs a real put-away and pick route</a:t>
            </a:r>
            <a:endParaRPr/>
          </a:p>
        </p:txBody>
      </p:sp>
      <p:sp>
        <p:nvSpPr>
          <p:cNvPr id="789" name="Google Shape;789;p18"/>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18"/>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18"/>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792" name="Google Shape;792;p18"/>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16</a:t>
            </a:r>
            <a:endParaRPr/>
          </a:p>
        </p:txBody>
      </p:sp>
      <p:sp>
        <p:nvSpPr>
          <p:cNvPr id="793" name="Google Shape;793;p18"/>
          <p:cNvSpPr/>
          <p:nvPr/>
        </p:nvSpPr>
        <p:spPr>
          <a:xfrm>
            <a:off x="457200" y="1695450"/>
            <a:ext cx="11277600" cy="590550"/>
          </a:xfrm>
          <a:prstGeom prst="roundRect">
            <a:avLst>
              <a:gd fmla="val 12903" name="adj"/>
            </a:avLst>
          </a:prstGeom>
          <a:solidFill>
            <a:srgbClr val="F4F8FE"/>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18"/>
          <p:cNvSpPr/>
          <p:nvPr/>
        </p:nvSpPr>
        <p:spPr>
          <a:xfrm>
            <a:off x="457200" y="1695450"/>
            <a:ext cx="47625" cy="5905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18"/>
          <p:cNvSpPr/>
          <p:nvPr/>
        </p:nvSpPr>
        <p:spPr>
          <a:xfrm>
            <a:off x="685800" y="182880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LIVE DEMONSTRATOR</a:t>
            </a:r>
            <a:endParaRPr/>
          </a:p>
        </p:txBody>
      </p:sp>
      <p:sp>
        <p:nvSpPr>
          <p:cNvPr id="796" name="Google Shape;796;p18"/>
          <p:cNvSpPr/>
          <p:nvPr/>
        </p:nvSpPr>
        <p:spPr>
          <a:xfrm>
            <a:off x="685800" y="2019300"/>
            <a:ext cx="85725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500"/>
              <a:buFont typeface="Georgia"/>
              <a:buNone/>
            </a:pPr>
            <a:r>
              <a:rPr b="1" lang="en-US" sz="1500">
                <a:solidFill>
                  <a:srgbClr val="0A1628"/>
                </a:solidFill>
                <a:latin typeface="Georgia"/>
                <a:ea typeface="Georgia"/>
                <a:cs typeface="Georgia"/>
                <a:sym typeface="Georgia"/>
              </a:rPr>
              <a:t>AMR Forklift · Dark-Store Sim</a:t>
            </a:r>
            <a:endParaRPr/>
          </a:p>
        </p:txBody>
      </p:sp>
      <p:sp>
        <p:nvSpPr>
          <p:cNvPr id="797" name="Google Shape;797;p18"/>
          <p:cNvSpPr/>
          <p:nvPr/>
        </p:nvSpPr>
        <p:spPr>
          <a:xfrm>
            <a:off x="457200" y="2495550"/>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18"/>
          <p:cNvSpPr/>
          <p:nvPr/>
        </p:nvSpPr>
        <p:spPr>
          <a:xfrm>
            <a:off x="457200" y="2495550"/>
            <a:ext cx="57150" cy="1438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18"/>
          <p:cNvSpPr/>
          <p:nvPr/>
        </p:nvSpPr>
        <p:spPr>
          <a:xfrm>
            <a:off x="685800" y="26670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Author the site</a:t>
            </a:r>
            <a:endParaRPr/>
          </a:p>
        </p:txBody>
      </p:sp>
      <p:sp>
        <p:nvSpPr>
          <p:cNvPr id="800" name="Google Shape;800;p18"/>
          <p:cNvSpPr/>
          <p:nvPr/>
        </p:nvSpPr>
        <p:spPr>
          <a:xfrm>
            <a:off x="685800" y="308610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Waypoints snap to aisles; inbound put-away, pick run and a peak-hour floor ship as presets.</a:t>
            </a:r>
            <a:endParaRPr/>
          </a:p>
        </p:txBody>
      </p:sp>
      <p:sp>
        <p:nvSpPr>
          <p:cNvPr id="801" name="Google Shape;801;p18"/>
          <p:cNvSpPr/>
          <p:nvPr/>
        </p:nvSpPr>
        <p:spPr>
          <a:xfrm>
            <a:off x="6248400" y="2495550"/>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18"/>
          <p:cNvSpPr/>
          <p:nvPr/>
        </p:nvSpPr>
        <p:spPr>
          <a:xfrm>
            <a:off x="6248400" y="2495550"/>
            <a:ext cx="57150" cy="1438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18"/>
          <p:cNvSpPr/>
          <p:nvPr/>
        </p:nvSpPr>
        <p:spPr>
          <a:xfrm>
            <a:off x="6477000" y="26670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Populate the hazards</a:t>
            </a:r>
            <a:endParaRPr/>
          </a:p>
        </p:txBody>
      </p:sp>
      <p:sp>
        <p:nvSpPr>
          <p:cNvPr id="804" name="Google Shape;804;p18"/>
          <p:cNvSpPr/>
          <p:nvPr/>
        </p:nvSpPr>
        <p:spPr>
          <a:xfrm>
            <a:off x="6477000" y="3086100"/>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Workers, hi-vis staff, peer AMRs, trolleys, spills and pallets are placed on the map and the vehicle must resolve them.</a:t>
            </a:r>
            <a:endParaRPr/>
          </a:p>
        </p:txBody>
      </p:sp>
      <p:sp>
        <p:nvSpPr>
          <p:cNvPr id="805" name="Google Shape;805;p18"/>
          <p:cNvSpPr/>
          <p:nvPr/>
        </p:nvSpPr>
        <p:spPr>
          <a:xfrm>
            <a:off x="457200" y="4067175"/>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18"/>
          <p:cNvSpPr/>
          <p:nvPr/>
        </p:nvSpPr>
        <p:spPr>
          <a:xfrm>
            <a:off x="457200" y="4067175"/>
            <a:ext cx="57150" cy="14382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18"/>
          <p:cNvSpPr/>
          <p:nvPr/>
        </p:nvSpPr>
        <p:spPr>
          <a:xfrm>
            <a:off x="685800" y="42386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Graded response</a:t>
            </a:r>
            <a:endParaRPr/>
          </a:p>
        </p:txBody>
      </p:sp>
      <p:sp>
        <p:nvSpPr>
          <p:cNvPr id="808" name="Google Shape;808;p18"/>
          <p:cNvSpPr/>
          <p:nvPr/>
        </p:nvSpPr>
        <p:spPr>
          <a:xfrm>
            <a:off x="685800" y="4657725"/>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Honk, voice, both or silent — with configurable on-time and gap, because an indoor alert policy is a site decision.</a:t>
            </a:r>
            <a:endParaRPr/>
          </a:p>
        </p:txBody>
      </p:sp>
      <p:sp>
        <p:nvSpPr>
          <p:cNvPr id="809" name="Google Shape;809;p18"/>
          <p:cNvSpPr/>
          <p:nvPr/>
        </p:nvSpPr>
        <p:spPr>
          <a:xfrm>
            <a:off x="6248400" y="4067175"/>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18"/>
          <p:cNvSpPr/>
          <p:nvPr/>
        </p:nvSpPr>
        <p:spPr>
          <a:xfrm>
            <a:off x="6248400" y="4067175"/>
            <a:ext cx="57150" cy="14382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18"/>
          <p:cNvSpPr/>
          <p:nvPr/>
        </p:nvSpPr>
        <p:spPr>
          <a:xfrm>
            <a:off x="6477000" y="42386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Recovery is explicit</a:t>
            </a:r>
            <a:endParaRPr/>
          </a:p>
        </p:txBody>
      </p:sp>
      <p:sp>
        <p:nvSpPr>
          <p:cNvPr id="812" name="Google Shape;812;p18"/>
          <p:cNvSpPr/>
          <p:nvPr/>
        </p:nvSpPr>
        <p:spPr>
          <a:xfrm>
            <a:off x="6477000" y="4657725"/>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Auto-reroute after a set stuck-time, which is the operational question every warehouse buyer asks first.</a:t>
            </a:r>
            <a:endParaRPr/>
          </a:p>
        </p:txBody>
      </p:sp>
      <p:sp>
        <p:nvSpPr>
          <p:cNvPr id="813" name="Google Shape;813;p18"/>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The demonstrator runs the production perception stack against a simulated environment. It is evidence of the decision layer, not of a fielded deployment.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19"/>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19"/>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AD1 INDOOR L4 KIT · F</a:t>
            </a:r>
            <a:endParaRPr/>
          </a:p>
        </p:txBody>
      </p:sp>
      <p:sp>
        <p:nvSpPr>
          <p:cNvPr id="821" name="Google Shape;821;p19"/>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The simulator, running</a:t>
            </a:r>
            <a:endParaRPr/>
          </a:p>
        </p:txBody>
      </p:sp>
      <p:sp>
        <p:nvSpPr>
          <p:cNvPr id="822" name="Google Shape;822;p19"/>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Dark-store AMR sim, recorded running. Inbound put-away, then a pick run, then the peak-hour floor.</a:t>
            </a:r>
            <a:endParaRPr/>
          </a:p>
        </p:txBody>
      </p:sp>
      <p:sp>
        <p:nvSpPr>
          <p:cNvPr id="823" name="Google Shape;823;p19"/>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19"/>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19"/>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826" name="Google Shape;826;p19"/>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17</a:t>
            </a:r>
            <a:endParaRPr/>
          </a:p>
        </p:txBody>
      </p:sp>
      <p:sp>
        <p:nvSpPr>
          <p:cNvPr id="827" name="Google Shape;827;p19"/>
          <p:cNvSpPr/>
          <p:nvPr/>
        </p:nvSpPr>
        <p:spPr>
          <a:xfrm>
            <a:off x="419100" y="1562100"/>
            <a:ext cx="7696200" cy="4362450"/>
          </a:xfrm>
          <a:prstGeom prst="roundRect">
            <a:avLst>
              <a:gd fmla="val 1747" name="adj"/>
            </a:avLst>
          </a:prstGeom>
          <a:solidFill>
            <a:srgbClr val="0A162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19"/>
          <p:cNvSpPr/>
          <p:nvPr/>
        </p:nvSpPr>
        <p:spPr>
          <a:xfrm>
            <a:off x="8229600" y="160020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19"/>
          <p:cNvSpPr/>
          <p:nvPr/>
        </p:nvSpPr>
        <p:spPr>
          <a:xfrm>
            <a:off x="8229600" y="1600200"/>
            <a:ext cx="38100" cy="10763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19"/>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route</a:t>
            </a:r>
            <a:endParaRPr/>
          </a:p>
        </p:txBody>
      </p:sp>
      <p:sp>
        <p:nvSpPr>
          <p:cNvPr id="831" name="Google Shape;831;p19"/>
          <p:cNvSpPr/>
          <p:nvPr/>
        </p:nvSpPr>
        <p:spPr>
          <a:xfrm>
            <a:off x="8420100" y="191452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Waypoints snap to aisles; the vehicle drives them, not an animation path.</a:t>
            </a:r>
            <a:endParaRPr/>
          </a:p>
        </p:txBody>
      </p:sp>
      <p:sp>
        <p:nvSpPr>
          <p:cNvPr id="832" name="Google Shape;832;p19"/>
          <p:cNvSpPr/>
          <p:nvPr/>
        </p:nvSpPr>
        <p:spPr>
          <a:xfrm>
            <a:off x="8229600" y="27336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19"/>
          <p:cNvSpPr/>
          <p:nvPr/>
        </p:nvSpPr>
        <p:spPr>
          <a:xfrm>
            <a:off x="8229600" y="27336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19"/>
          <p:cNvSpPr/>
          <p:nvPr/>
        </p:nvSpPr>
        <p:spPr>
          <a:xfrm>
            <a:off x="8420100" y="28194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safety ring</a:t>
            </a:r>
            <a:endParaRPr/>
          </a:p>
        </p:txBody>
      </p:sp>
      <p:sp>
        <p:nvSpPr>
          <p:cNvPr id="835" name="Google Shape;835;p19"/>
          <p:cNvSpPr/>
          <p:nvPr/>
        </p:nvSpPr>
        <p:spPr>
          <a:xfrm>
            <a:off x="8420100" y="30480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A geofenced zone travels with the truck and gates its speed.</a:t>
            </a:r>
            <a:endParaRPr/>
          </a:p>
        </p:txBody>
      </p:sp>
      <p:sp>
        <p:nvSpPr>
          <p:cNvPr id="836" name="Google Shape;836;p19"/>
          <p:cNvSpPr/>
          <p:nvPr/>
        </p:nvSpPr>
        <p:spPr>
          <a:xfrm>
            <a:off x="8229600" y="386715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19"/>
          <p:cNvSpPr/>
          <p:nvPr/>
        </p:nvSpPr>
        <p:spPr>
          <a:xfrm>
            <a:off x="8229600" y="3867150"/>
            <a:ext cx="38100" cy="10763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19"/>
          <p:cNvSpPr/>
          <p:nvPr/>
        </p:nvSpPr>
        <p:spPr>
          <a:xfrm>
            <a:off x="8420100" y="39528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hazards</a:t>
            </a:r>
            <a:endParaRPr/>
          </a:p>
        </p:txBody>
      </p:sp>
      <p:sp>
        <p:nvSpPr>
          <p:cNvPr id="839" name="Google Shape;839;p19"/>
          <p:cNvSpPr/>
          <p:nvPr/>
        </p:nvSpPr>
        <p:spPr>
          <a:xfrm>
            <a:off x="8420100" y="418147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Workers, peer AMRs, trolleys and spills must all be resolved, not dodged by luck.</a:t>
            </a:r>
            <a:endParaRPr/>
          </a:p>
        </p:txBody>
      </p:sp>
      <p:sp>
        <p:nvSpPr>
          <p:cNvPr id="840" name="Google Shape;840;p19"/>
          <p:cNvSpPr/>
          <p:nvPr/>
        </p:nvSpPr>
        <p:spPr>
          <a:xfrm>
            <a:off x="8229600" y="500062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19"/>
          <p:cNvSpPr/>
          <p:nvPr/>
        </p:nvSpPr>
        <p:spPr>
          <a:xfrm>
            <a:off x="8229600" y="5000625"/>
            <a:ext cx="38100" cy="10763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19"/>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peak floor</a:t>
            </a:r>
            <a:endParaRPr/>
          </a:p>
        </p:txBody>
      </p:sp>
      <p:sp>
        <p:nvSpPr>
          <p:cNvPr id="843" name="Google Shape;843;p19"/>
          <p:cNvSpPr/>
          <p:nvPr/>
        </p:nvSpPr>
        <p:spPr>
          <a:xfrm>
            <a:off x="8420100" y="531495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third scenario decides whether a site can actually run this.</a:t>
            </a:r>
            <a:endParaRPr/>
          </a:p>
        </p:txBody>
      </p:sp>
      <p:sp>
        <p:nvSpPr>
          <p:cNvPr id="844" name="Google Shape;844;p19"/>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Recorded from the simulator itself; the clip plays in the deck. Simulation, not a fielded deployment.</a:t>
            </a:r>
            <a:endParaRPr/>
          </a:p>
        </p:txBody>
      </p:sp>
      <p:pic>
        <p:nvPicPr>
          <p:cNvPr id="845" name="Google Shape;845;p19">
            <a:hlinkClick r:id="" action="ppaction://media"/>
          </p:cNvPr>
          <p:cNvPicPr preferRelativeResize="0"/>
          <p:nvPr>
            <a:videoFile xmlns:r="http://schemas.openxmlformats.org/officeDocument/2006/relationships" r:link="rId3"/>
            <p:extLst>
              <p:ext uri="{DAA4B4D4-6D71-4841-9C94-3DE7FCFB9230}">
                <p14:media xmlns:p14="http://schemas.microsoft.com/office/powerpoint/2010/main" xmlns:r="http://schemas.openxmlformats.org/officeDocument/2006/relationships" r:embed="rIdMedia17"/>
              </p:ext>
            </p:extLst>
          </p:nvPr>
        </p:nvPicPr>
        <p:blipFill>
          <a:blip r:embed="rId4">
            <a:alphaModFix/>
          </a:blip>
          <a:stretch>
            <a:fillRect/>
          </a:stretch>
        </p:blipFill>
        <p:spPr>
          <a:xfrm>
            <a:off x="457454" y="1600200"/>
            <a:ext cx="7619188" cy="428579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5"/>
                                        </p:tgtEl>
                                        <p:attrNameLst>
                                          <p:attrName>style.visibility</p:attrName>
                                        </p:attrNameLst>
                                      </p:cBhvr>
                                      <p:to>
                                        <p:strVal val="visible"/>
                                      </p:to>
                                    </p:set>
                                    <p:animEffect filter="fade" transition="in">
                                      <p:cBhvr>
                                        <p:cTn dur="1000"/>
                                        <p:tgtEl>
                                          <p:spTgt spid="8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20"/>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0"/>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SMART TRUCK (AD2 KIT) · A</a:t>
            </a:r>
            <a:endParaRPr/>
          </a:p>
        </p:txBody>
      </p:sp>
      <p:sp>
        <p:nvSpPr>
          <p:cNvPr id="853" name="Google Shape;853;p20"/>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854" name="Google Shape;854;p20"/>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commercial-vehicle ADAS kit: forward camera, radar, compute box, driver display and harness.</a:t>
            </a:r>
            <a:endParaRPr/>
          </a:p>
        </p:txBody>
      </p:sp>
      <p:sp>
        <p:nvSpPr>
          <p:cNvPr id="855" name="Google Shape;855;p20"/>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0"/>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0"/>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858" name="Google Shape;858;p20"/>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18</a:t>
            </a:r>
            <a:endParaRPr/>
          </a:p>
        </p:txBody>
      </p:sp>
      <p:sp>
        <p:nvSpPr>
          <p:cNvPr id="859" name="Google Shape;859;p20"/>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0"/>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₹2.50 L</a:t>
            </a:r>
            <a:endParaRPr/>
          </a:p>
        </p:txBody>
      </p:sp>
      <p:sp>
        <p:nvSpPr>
          <p:cNvPr id="861" name="Google Shape;861;p20"/>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862" name="Google Shape;862;p20"/>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0"/>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Systems</a:t>
            </a:r>
            <a:endParaRPr/>
          </a:p>
        </p:txBody>
      </p:sp>
      <p:sp>
        <p:nvSpPr>
          <p:cNvPr id="864" name="Google Shape;864;p20"/>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865" name="Google Shape;865;p20"/>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0"/>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Outdoor</a:t>
            </a:r>
            <a:endParaRPr/>
          </a:p>
        </p:txBody>
      </p:sp>
      <p:sp>
        <p:nvSpPr>
          <p:cNvPr id="867" name="Google Shape;867;p20"/>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868" name="Google Shape;868;p20"/>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0"/>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FY2027</a:t>
            </a:r>
            <a:endParaRPr/>
          </a:p>
        </p:txBody>
      </p:sp>
      <p:sp>
        <p:nvSpPr>
          <p:cNvPr id="870" name="Google Shape;870;p20"/>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871" name="Google Shape;871;p20"/>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872" name="Google Shape;872;p20"/>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0"/>
          <p:cNvSpPr/>
          <p:nvPr/>
        </p:nvSpPr>
        <p:spPr>
          <a:xfrm>
            <a:off x="457200" y="3295650"/>
            <a:ext cx="2719388"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0"/>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875" name="Google Shape;875;p20"/>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Forward camera and 4D radar</a:t>
            </a:r>
            <a:endParaRPr/>
          </a:p>
        </p:txBody>
      </p:sp>
      <p:sp>
        <p:nvSpPr>
          <p:cNvPr id="876" name="Google Shape;876;p20"/>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0"/>
          <p:cNvSpPr/>
          <p:nvPr/>
        </p:nvSpPr>
        <p:spPr>
          <a:xfrm>
            <a:off x="3309938" y="3295650"/>
            <a:ext cx="2719388"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0"/>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879" name="Google Shape;879;p20"/>
          <p:cNvSpPr/>
          <p:nvPr/>
        </p:nvSpPr>
        <p:spPr>
          <a:xfrm>
            <a:off x="3462338" y="3638550"/>
            <a:ext cx="2414588"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compute box</a:t>
            </a:r>
            <a:endParaRPr/>
          </a:p>
        </p:txBody>
      </p:sp>
      <p:sp>
        <p:nvSpPr>
          <p:cNvPr id="880" name="Google Shape;880;p20"/>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0"/>
          <p:cNvSpPr/>
          <p:nvPr/>
        </p:nvSpPr>
        <p:spPr>
          <a:xfrm>
            <a:off x="6162675" y="3295650"/>
            <a:ext cx="2719388"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0"/>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883" name="Google Shape;883;p20"/>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Driver interface display and alert</a:t>
            </a:r>
            <a:endParaRPr/>
          </a:p>
        </p:txBody>
      </p:sp>
      <p:sp>
        <p:nvSpPr>
          <p:cNvPr id="884" name="Google Shape;884;p20"/>
          <p:cNvSpPr/>
          <p:nvPr/>
        </p:nvSpPr>
        <p:spPr>
          <a:xfrm>
            <a:off x="9015413"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0"/>
          <p:cNvSpPr/>
          <p:nvPr/>
        </p:nvSpPr>
        <p:spPr>
          <a:xfrm>
            <a:off x="9015413" y="3295650"/>
            <a:ext cx="2719388"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0"/>
          <p:cNvSpPr/>
          <p:nvPr/>
        </p:nvSpPr>
        <p:spPr>
          <a:xfrm>
            <a:off x="9167813"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04</a:t>
            </a:r>
            <a:endParaRPr/>
          </a:p>
        </p:txBody>
      </p:sp>
      <p:sp>
        <p:nvSpPr>
          <p:cNvPr id="887" name="Google Shape;887;p20"/>
          <p:cNvSpPr/>
          <p:nvPr/>
        </p:nvSpPr>
        <p:spPr>
          <a:xfrm>
            <a:off x="9167813"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Vehicle bus harness and brake interface</a:t>
            </a:r>
            <a:endParaRPr/>
          </a:p>
        </p:txBody>
      </p:sp>
      <p:sp>
        <p:nvSpPr>
          <p:cNvPr id="888" name="Google Shape;888;p20"/>
          <p:cNvSpPr/>
          <p:nvPr/>
        </p:nvSpPr>
        <p:spPr>
          <a:xfrm>
            <a:off x="457200" y="4686300"/>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0"/>
          <p:cNvSpPr/>
          <p:nvPr/>
        </p:nvSpPr>
        <p:spPr>
          <a:xfrm>
            <a:off x="457200" y="4686300"/>
            <a:ext cx="57150" cy="12477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0"/>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891" name="Google Shape;891;p20"/>
          <p:cNvSpPr/>
          <p:nvPr/>
        </p:nvSpPr>
        <p:spPr>
          <a:xfrm>
            <a:off x="685800" y="5276850"/>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Smart Truck (AD2 kit) sells at ₹2.50 L into the road autonomy surface. The largest SKU in the plan at ₹450 Cr and the reason the portfolio has a demand floor rather than a demand forecast.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2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1"/>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SMART TRUCK (AD2 KIT) · B</a:t>
            </a:r>
            <a:endParaRPr/>
          </a:p>
        </p:txBody>
      </p:sp>
      <p:sp>
        <p:nvSpPr>
          <p:cNvPr id="899" name="Google Shape;899;p21"/>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900" name="Google Shape;900;p21"/>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901" name="Google Shape;901;p21"/>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1"/>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21"/>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904" name="Google Shape;904;p21"/>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19</a:t>
            </a:r>
            <a:endParaRPr/>
          </a:p>
        </p:txBody>
      </p:sp>
      <p:sp>
        <p:nvSpPr>
          <p:cNvPr id="905" name="Google Shape;905;p21"/>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906" name="Google Shape;906;p21"/>
          <p:cNvSpPr/>
          <p:nvPr/>
        </p:nvSpPr>
        <p:spPr>
          <a:xfrm>
            <a:off x="457200"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1"/>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1"/>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1"/>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910" name="Google Shape;910;p21"/>
          <p:cNvSpPr/>
          <p:nvPr/>
        </p:nvSpPr>
        <p:spPr>
          <a:xfrm>
            <a:off x="971550"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Camera and radar watch the forward path and the blind quarters</a:t>
            </a:r>
            <a:endParaRPr/>
          </a:p>
        </p:txBody>
      </p:sp>
      <p:sp>
        <p:nvSpPr>
          <p:cNvPr id="911" name="Google Shape;911;p21"/>
          <p:cNvSpPr/>
          <p:nvPr/>
        </p:nvSpPr>
        <p:spPr>
          <a:xfrm>
            <a:off x="3309938"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1"/>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1"/>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1"/>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915" name="Google Shape;915;p21"/>
          <p:cNvSpPr/>
          <p:nvPr/>
        </p:nvSpPr>
        <p:spPr>
          <a:xfrm>
            <a:off x="3824288"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fuses both into one object list with range and closing speed</a:t>
            </a:r>
            <a:endParaRPr/>
          </a:p>
        </p:txBody>
      </p:sp>
      <p:sp>
        <p:nvSpPr>
          <p:cNvPr id="916" name="Google Shape;916;p21"/>
          <p:cNvSpPr/>
          <p:nvPr/>
        </p:nvSpPr>
        <p:spPr>
          <a:xfrm>
            <a:off x="6162675"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1"/>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1"/>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1"/>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920" name="Google Shape;920;p21"/>
          <p:cNvSpPr/>
          <p:nvPr/>
        </p:nvSpPr>
        <p:spPr>
          <a:xfrm>
            <a:off x="6677025"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Collision, lane and blind-spot logic decide whether to warn</a:t>
            </a:r>
            <a:endParaRPr/>
          </a:p>
        </p:txBody>
      </p:sp>
      <p:sp>
        <p:nvSpPr>
          <p:cNvPr id="921" name="Google Shape;921;p21"/>
          <p:cNvSpPr/>
          <p:nvPr/>
        </p:nvSpPr>
        <p:spPr>
          <a:xfrm>
            <a:off x="9015413"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1"/>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1"/>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1"/>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925" name="Google Shape;925;p21"/>
          <p:cNvSpPr/>
          <p:nvPr/>
        </p:nvSpPr>
        <p:spPr>
          <a:xfrm>
            <a:off x="9529763"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Driver is warned, and the brake interface is signalled where fitted</a:t>
            </a:r>
            <a:endParaRPr/>
          </a:p>
        </p:txBody>
      </p:sp>
      <p:sp>
        <p:nvSpPr>
          <p:cNvPr id="926" name="Google Shape;926;p21"/>
          <p:cNvSpPr/>
          <p:nvPr/>
        </p:nvSpPr>
        <p:spPr>
          <a:xfrm>
            <a:off x="3186113" y="2652713"/>
            <a:ext cx="114300" cy="1714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1"/>
          <p:cNvSpPr/>
          <p:nvPr/>
        </p:nvSpPr>
        <p:spPr>
          <a:xfrm>
            <a:off x="6038850" y="2652713"/>
            <a:ext cx="114300" cy="1714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1"/>
          <p:cNvSpPr/>
          <p:nvPr/>
        </p:nvSpPr>
        <p:spPr>
          <a:xfrm>
            <a:off x="8891588" y="2652713"/>
            <a:ext cx="114300" cy="171450"/>
          </a:xfrm>
          <a:prstGeom prst="rightArrow">
            <a:avLst>
              <a:gd fmla="val 50000" name="adj1"/>
              <a:gd fmla="val 50000" name="adj2"/>
            </a:avLst>
          </a:prstGeom>
          <a:solidFill>
            <a:srgbClr val="00B4D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1"/>
          <p:cNvSpPr/>
          <p:nvPr/>
        </p:nvSpPr>
        <p:spPr>
          <a:xfrm>
            <a:off x="457200" y="3724275"/>
            <a:ext cx="5638800" cy="2200275"/>
          </a:xfrm>
          <a:prstGeom prst="roundRect">
            <a:avLst>
              <a:gd fmla="val 3463"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21"/>
          <p:cNvSpPr/>
          <p:nvPr/>
        </p:nvSpPr>
        <p:spPr>
          <a:xfrm>
            <a:off x="457200" y="3724275"/>
            <a:ext cx="57150" cy="2200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1"/>
          <p:cNvSpPr/>
          <p:nvPr/>
        </p:nvSpPr>
        <p:spPr>
          <a:xfrm>
            <a:off x="685800" y="38957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932" name="Google Shape;932;p21"/>
          <p:cNvSpPr/>
          <p:nvPr/>
        </p:nvSpPr>
        <p:spPr>
          <a:xfrm>
            <a:off x="685800" y="4314825"/>
            <a:ext cx="5181600" cy="1438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box takes eleven channels at once — seven 8MP RGB cameras on GMSL2, two thermal and front/rear 4D 77 GHz radar — and fuses the whole suite in 8.6 ms of a 33.3 ms frame. That leaves 74% of the frame budget unused, which is the margin that lets one part serve every sensor configuration below it.</a:t>
            </a:r>
            <a:endParaRPr/>
          </a:p>
        </p:txBody>
      </p:sp>
      <p:sp>
        <p:nvSpPr>
          <p:cNvPr id="933" name="Google Shape;933;p21"/>
          <p:cNvSpPr/>
          <p:nvPr/>
        </p:nvSpPr>
        <p:spPr>
          <a:xfrm>
            <a:off x="6248400" y="3724275"/>
            <a:ext cx="5486400" cy="2200275"/>
          </a:xfrm>
          <a:prstGeom prst="roundRect">
            <a:avLst>
              <a:gd fmla="val 3463"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1"/>
          <p:cNvSpPr/>
          <p:nvPr/>
        </p:nvSpPr>
        <p:spPr>
          <a:xfrm>
            <a:off x="6248400" y="3724275"/>
            <a:ext cx="57150" cy="2200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21"/>
          <p:cNvSpPr/>
          <p:nvPr/>
        </p:nvSpPr>
        <p:spPr>
          <a:xfrm>
            <a:off x="6477000" y="38957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936" name="Google Shape;936;p21"/>
          <p:cNvSpPr/>
          <p:nvPr/>
        </p:nvSpPr>
        <p:spPr>
          <a:xfrm>
            <a:off x="6477000" y="4314825"/>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Certification through ARAI or ICAT, and installation capacity at 18,000 fitments a year.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22"/>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22"/>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SMART TRUCK (AD2 KIT) · C</a:t>
            </a:r>
            <a:endParaRPr/>
          </a:p>
        </p:txBody>
      </p:sp>
      <p:sp>
        <p:nvSpPr>
          <p:cNvPr id="944" name="Google Shape;944;p22"/>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945" name="Google Shape;945;p22"/>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Regulatory. Driver-drowsiness, blind-spot and lane-departure obligations on N2/N3 vehicles.</a:t>
            </a:r>
            <a:endParaRPr/>
          </a:p>
        </p:txBody>
      </p:sp>
      <p:sp>
        <p:nvSpPr>
          <p:cNvPr id="946" name="Google Shape;946;p22"/>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2"/>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22"/>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949" name="Google Shape;949;p22"/>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20</a:t>
            </a:r>
            <a:endParaRPr/>
          </a:p>
        </p:txBody>
      </p:sp>
      <p:sp>
        <p:nvSpPr>
          <p:cNvPr id="950" name="Google Shape;950;p22"/>
          <p:cNvSpPr/>
          <p:nvPr/>
        </p:nvSpPr>
        <p:spPr>
          <a:xfrm>
            <a:off x="457200" y="169545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22"/>
          <p:cNvSpPr/>
          <p:nvPr/>
        </p:nvSpPr>
        <p:spPr>
          <a:xfrm>
            <a:off x="457200" y="169545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22"/>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953" name="Google Shape;953;p22"/>
          <p:cNvSpPr/>
          <p:nvPr/>
        </p:nvSpPr>
        <p:spPr>
          <a:xfrm>
            <a:off x="685800" y="228600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Fleet operators and truck OEMs — the decision is compliance-led, not discretionary.</a:t>
            </a:r>
            <a:endParaRPr/>
          </a:p>
        </p:txBody>
      </p:sp>
      <p:sp>
        <p:nvSpPr>
          <p:cNvPr id="954" name="Google Shape;954;p22"/>
          <p:cNvSpPr/>
          <p:nvPr/>
        </p:nvSpPr>
        <p:spPr>
          <a:xfrm>
            <a:off x="6248400" y="169545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22"/>
          <p:cNvSpPr/>
          <p:nvPr/>
        </p:nvSpPr>
        <p:spPr>
          <a:xfrm>
            <a:off x="6248400" y="169545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22"/>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957" name="Google Shape;957;p22"/>
          <p:cNvSpPr/>
          <p:nvPr/>
        </p:nvSpPr>
        <p:spPr>
          <a:xfrm>
            <a:off x="6477000" y="228600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Fleet direct and retrofit installers, with OEM line-fit as the longer route.</a:t>
            </a:r>
            <a:endParaRPr/>
          </a:p>
        </p:txBody>
      </p:sp>
      <p:sp>
        <p:nvSpPr>
          <p:cNvPr id="958" name="Google Shape;958;p22"/>
          <p:cNvSpPr/>
          <p:nvPr/>
        </p:nvSpPr>
        <p:spPr>
          <a:xfrm>
            <a:off x="457200" y="3076575"/>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2"/>
          <p:cNvSpPr/>
          <p:nvPr/>
        </p:nvSpPr>
        <p:spPr>
          <a:xfrm>
            <a:off x="457200" y="3076575"/>
            <a:ext cx="57150" cy="12477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2"/>
          <p:cNvSpPr/>
          <p:nvPr/>
        </p:nvSpPr>
        <p:spPr>
          <a:xfrm>
            <a:off x="685800" y="32480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1.80% capture at FY2032</a:t>
            </a:r>
            <a:endParaRPr/>
          </a:p>
        </p:txBody>
      </p:sp>
      <p:sp>
        <p:nvSpPr>
          <p:cNvPr id="961" name="Google Shape;961;p22"/>
          <p:cNvSpPr/>
          <p:nvPr/>
        </p:nvSpPr>
        <p:spPr>
          <a:xfrm>
            <a:off x="685800" y="3667125"/>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MANDATORY: 0.5M new N2/N3 trucks/yr + 0.5M retrofit. Our FY2032 volume of 18,000 units is 1.80% of that pool.</a:t>
            </a:r>
            <a:endParaRPr/>
          </a:p>
        </p:txBody>
      </p:sp>
      <p:sp>
        <p:nvSpPr>
          <p:cNvPr id="962" name="Google Shape;962;p22"/>
          <p:cNvSpPr/>
          <p:nvPr/>
        </p:nvSpPr>
        <p:spPr>
          <a:xfrm>
            <a:off x="457200" y="44577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MoRTH GSR 184(E) ADAS mandate on N2/N3. Capture rates are management assumptions; pool sizes are third-party published estimates.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23"/>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23"/>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SMART TRUCK (AD2 KIT) · D</a:t>
            </a:r>
            <a:endParaRPr/>
          </a:p>
        </p:txBody>
      </p:sp>
      <p:sp>
        <p:nvSpPr>
          <p:cNvPr id="970" name="Google Shape;970;p23"/>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971" name="Google Shape;971;p23"/>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₹450 Cr at FY2032 — 39.9% of group revenue, at 89% gross margin.</a:t>
            </a:r>
            <a:endParaRPr/>
          </a:p>
        </p:txBody>
      </p:sp>
      <p:sp>
        <p:nvSpPr>
          <p:cNvPr id="972" name="Google Shape;972;p23"/>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23"/>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23"/>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975" name="Google Shape;975;p23"/>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21</a:t>
            </a:r>
            <a:endParaRPr/>
          </a:p>
        </p:txBody>
      </p:sp>
      <p:sp>
        <p:nvSpPr>
          <p:cNvPr id="976" name="Google Shape;976;p23"/>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23"/>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18,000</a:t>
            </a:r>
            <a:endParaRPr/>
          </a:p>
        </p:txBody>
      </p:sp>
      <p:sp>
        <p:nvSpPr>
          <p:cNvPr id="978" name="Google Shape;978;p23"/>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979" name="Google Shape;979;p23"/>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23"/>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₹450 Cr</a:t>
            </a:r>
            <a:endParaRPr/>
          </a:p>
        </p:txBody>
      </p:sp>
      <p:sp>
        <p:nvSpPr>
          <p:cNvPr id="981" name="Google Shape;981;p23"/>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982" name="Google Shape;982;p23"/>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23"/>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39.9%</a:t>
            </a:r>
            <a:endParaRPr/>
          </a:p>
        </p:txBody>
      </p:sp>
      <p:sp>
        <p:nvSpPr>
          <p:cNvPr id="984" name="Google Shape;984;p23"/>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985" name="Google Shape;985;p23"/>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23"/>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89%</a:t>
            </a:r>
            <a:endParaRPr/>
          </a:p>
        </p:txBody>
      </p:sp>
      <p:sp>
        <p:nvSpPr>
          <p:cNvPr id="987" name="Google Shape;987;p23"/>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988" name="Google Shape;988;p23"/>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989" name="Google Shape;989;p23"/>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23"/>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a:t>
            </a:r>
            <a:endParaRPr/>
          </a:p>
        </p:txBody>
      </p:sp>
      <p:sp>
        <p:nvSpPr>
          <p:cNvPr id="991" name="Google Shape;991;p23"/>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992" name="Google Shape;992;p23"/>
          <p:cNvSpPr/>
          <p:nvPr/>
        </p:nvSpPr>
        <p:spPr>
          <a:xfrm>
            <a:off x="1336675"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23"/>
          <p:cNvSpPr/>
          <p:nvPr/>
        </p:nvSpPr>
        <p:spPr>
          <a:xfrm>
            <a:off x="1279525"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80</a:t>
            </a:r>
            <a:endParaRPr/>
          </a:p>
        </p:txBody>
      </p:sp>
      <p:sp>
        <p:nvSpPr>
          <p:cNvPr id="994" name="Google Shape;994;p23"/>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995" name="Google Shape;995;p23"/>
          <p:cNvSpPr/>
          <p:nvPr/>
        </p:nvSpPr>
        <p:spPr>
          <a:xfrm>
            <a:off x="2216150" y="4212378"/>
            <a:ext cx="746125" cy="54822"/>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23"/>
          <p:cNvSpPr/>
          <p:nvPr/>
        </p:nvSpPr>
        <p:spPr>
          <a:xfrm>
            <a:off x="2159000" y="3983778"/>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1,400</a:t>
            </a:r>
            <a:endParaRPr/>
          </a:p>
        </p:txBody>
      </p:sp>
      <p:sp>
        <p:nvSpPr>
          <p:cNvPr id="997" name="Google Shape;997;p23"/>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998" name="Google Shape;998;p23"/>
          <p:cNvSpPr/>
          <p:nvPr/>
        </p:nvSpPr>
        <p:spPr>
          <a:xfrm>
            <a:off x="3095625" y="4110567"/>
            <a:ext cx="746125" cy="156633"/>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23"/>
          <p:cNvSpPr/>
          <p:nvPr/>
        </p:nvSpPr>
        <p:spPr>
          <a:xfrm>
            <a:off x="3038475" y="3881967"/>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4,000</a:t>
            </a:r>
            <a:endParaRPr/>
          </a:p>
        </p:txBody>
      </p:sp>
      <p:sp>
        <p:nvSpPr>
          <p:cNvPr id="1000" name="Google Shape;1000;p23"/>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1001" name="Google Shape;1001;p23"/>
          <p:cNvSpPr/>
          <p:nvPr/>
        </p:nvSpPr>
        <p:spPr>
          <a:xfrm>
            <a:off x="3975100" y="3914775"/>
            <a:ext cx="746125" cy="35242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23"/>
          <p:cNvSpPr/>
          <p:nvPr/>
        </p:nvSpPr>
        <p:spPr>
          <a:xfrm>
            <a:off x="3917950" y="368617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9,000</a:t>
            </a:r>
            <a:endParaRPr/>
          </a:p>
        </p:txBody>
      </p:sp>
      <p:sp>
        <p:nvSpPr>
          <p:cNvPr id="1003" name="Google Shape;1003;p23"/>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1004" name="Google Shape;1004;p23"/>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23"/>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18,000</a:t>
            </a:r>
            <a:endParaRPr/>
          </a:p>
        </p:txBody>
      </p:sp>
      <p:sp>
        <p:nvSpPr>
          <p:cNvPr id="1006" name="Google Shape;1006;p23"/>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1007" name="Google Shape;1007;p23"/>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1008" name="Google Shape;1008;p23"/>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23"/>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1010" name="Google Shape;1010;p23"/>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1011" name="Google Shape;1011;p23"/>
          <p:cNvSpPr/>
          <p:nvPr/>
        </p:nvSpPr>
        <p:spPr>
          <a:xfrm>
            <a:off x="7026275"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23"/>
          <p:cNvSpPr/>
          <p:nvPr/>
        </p:nvSpPr>
        <p:spPr>
          <a:xfrm>
            <a:off x="6969125"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a:t>
            </a:r>
            <a:endParaRPr/>
          </a:p>
        </p:txBody>
      </p:sp>
      <p:sp>
        <p:nvSpPr>
          <p:cNvPr id="1013" name="Google Shape;1013;p23"/>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1014" name="Google Shape;1014;p23"/>
          <p:cNvSpPr/>
          <p:nvPr/>
        </p:nvSpPr>
        <p:spPr>
          <a:xfrm>
            <a:off x="7994650" y="4212378"/>
            <a:ext cx="835025" cy="54822"/>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23"/>
          <p:cNvSpPr/>
          <p:nvPr/>
        </p:nvSpPr>
        <p:spPr>
          <a:xfrm>
            <a:off x="7937500" y="3983778"/>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35</a:t>
            </a:r>
            <a:endParaRPr/>
          </a:p>
        </p:txBody>
      </p:sp>
      <p:sp>
        <p:nvSpPr>
          <p:cNvPr id="1016" name="Google Shape;1016;p23"/>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1017" name="Google Shape;1017;p23"/>
          <p:cNvSpPr/>
          <p:nvPr/>
        </p:nvSpPr>
        <p:spPr>
          <a:xfrm>
            <a:off x="8963025" y="4110567"/>
            <a:ext cx="835025" cy="156633"/>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23"/>
          <p:cNvSpPr/>
          <p:nvPr/>
        </p:nvSpPr>
        <p:spPr>
          <a:xfrm>
            <a:off x="8905875" y="3881967"/>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100</a:t>
            </a:r>
            <a:endParaRPr/>
          </a:p>
        </p:txBody>
      </p:sp>
      <p:sp>
        <p:nvSpPr>
          <p:cNvPr id="1019" name="Google Shape;1019;p23"/>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1020" name="Google Shape;1020;p23"/>
          <p:cNvSpPr/>
          <p:nvPr/>
        </p:nvSpPr>
        <p:spPr>
          <a:xfrm>
            <a:off x="9931400" y="3914775"/>
            <a:ext cx="835025" cy="35242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23"/>
          <p:cNvSpPr/>
          <p:nvPr/>
        </p:nvSpPr>
        <p:spPr>
          <a:xfrm>
            <a:off x="9874250" y="368617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225</a:t>
            </a:r>
            <a:endParaRPr/>
          </a:p>
        </p:txBody>
      </p:sp>
      <p:sp>
        <p:nvSpPr>
          <p:cNvPr id="1022" name="Google Shape;1022;p23"/>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1023" name="Google Shape;1023;p23"/>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23"/>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450</a:t>
            </a:r>
            <a:endParaRPr/>
          </a:p>
        </p:txBody>
      </p:sp>
      <p:sp>
        <p:nvSpPr>
          <p:cNvPr id="1025" name="Google Shape;1025;p23"/>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1026" name="Google Shape;1026;p23"/>
          <p:cNvSpPr/>
          <p:nvPr/>
        </p:nvSpPr>
        <p:spPr>
          <a:xfrm>
            <a:off x="457200" y="4495800"/>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23"/>
          <p:cNvSpPr/>
          <p:nvPr/>
        </p:nvSpPr>
        <p:spPr>
          <a:xfrm>
            <a:off x="457200" y="4495800"/>
            <a:ext cx="57150" cy="14382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23"/>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1029" name="Google Shape;1029;p23"/>
          <p:cNvSpPr/>
          <p:nvPr/>
        </p:nvSpPr>
        <p:spPr>
          <a:xfrm>
            <a:off x="685800" y="5086350"/>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largest SKU in the plan at ₹450 Cr and the reason the portfolio has a demand floor rather than a demand forecast.</a:t>
            </a:r>
            <a:endParaRPr/>
          </a:p>
        </p:txBody>
      </p:sp>
      <p:sp>
        <p:nvSpPr>
          <p:cNvPr id="1030" name="Google Shape;1030;p23"/>
          <p:cNvSpPr/>
          <p:nvPr/>
        </p:nvSpPr>
        <p:spPr>
          <a:xfrm>
            <a:off x="6248400" y="4495800"/>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23"/>
          <p:cNvSpPr/>
          <p:nvPr/>
        </p:nvSpPr>
        <p:spPr>
          <a:xfrm>
            <a:off x="6248400" y="4495800"/>
            <a:ext cx="57150" cy="1438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23"/>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1033" name="Google Shape;1033;p23"/>
          <p:cNvSpPr/>
          <p:nvPr/>
        </p:nvSpPr>
        <p:spPr>
          <a:xfrm>
            <a:off x="6477000" y="508635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Certification through ARAI or ICAT, and installation capacity at 18,000 fitments a year.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8" name="Shape 1038"/>
        <p:cNvGrpSpPr/>
        <p:nvPr/>
      </p:nvGrpSpPr>
      <p:grpSpPr>
        <a:xfrm>
          <a:off x="0" y="0"/>
          <a:ext cx="0" cy="0"/>
          <a:chOff x="0" y="0"/>
          <a:chExt cx="0" cy="0"/>
        </a:xfrm>
      </p:grpSpPr>
      <p:sp>
        <p:nvSpPr>
          <p:cNvPr id="1039" name="Google Shape;1039;p24"/>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24"/>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SMART TRUCK (AD2 KIT) · E</a:t>
            </a:r>
            <a:endParaRPr/>
          </a:p>
        </p:txBody>
      </p:sp>
      <p:sp>
        <p:nvSpPr>
          <p:cNvPr id="1041" name="Google Shape;1041;p24"/>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Proven in a working simulator</a:t>
            </a:r>
            <a:endParaRPr/>
          </a:p>
        </p:txBody>
      </p:sp>
      <p:sp>
        <p:nvSpPr>
          <p:cNvPr id="1042" name="Google Shape;1042;p24"/>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Bird’s-eye planner view over camera, radar and LiDAR, on a live vehicle-dynamics model</a:t>
            </a:r>
            <a:endParaRPr/>
          </a:p>
        </p:txBody>
      </p:sp>
      <p:sp>
        <p:nvSpPr>
          <p:cNvPr id="1043" name="Google Shape;1043;p24"/>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24"/>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24"/>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046" name="Google Shape;1046;p24"/>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22</a:t>
            </a:r>
            <a:endParaRPr/>
          </a:p>
        </p:txBody>
      </p:sp>
      <p:sp>
        <p:nvSpPr>
          <p:cNvPr id="1047" name="Google Shape;1047;p24"/>
          <p:cNvSpPr/>
          <p:nvPr/>
        </p:nvSpPr>
        <p:spPr>
          <a:xfrm>
            <a:off x="457200" y="1695450"/>
            <a:ext cx="11277600" cy="590550"/>
          </a:xfrm>
          <a:prstGeom prst="roundRect">
            <a:avLst>
              <a:gd fmla="val 12903" name="adj"/>
            </a:avLst>
          </a:prstGeom>
          <a:solidFill>
            <a:srgbClr val="F4F8FE"/>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24"/>
          <p:cNvSpPr/>
          <p:nvPr/>
        </p:nvSpPr>
        <p:spPr>
          <a:xfrm>
            <a:off x="457200" y="1695450"/>
            <a:ext cx="47625" cy="5905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24"/>
          <p:cNvSpPr/>
          <p:nvPr/>
        </p:nvSpPr>
        <p:spPr>
          <a:xfrm>
            <a:off x="685800" y="182880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LIVE DEMONSTRATOR</a:t>
            </a:r>
            <a:endParaRPr/>
          </a:p>
        </p:txBody>
      </p:sp>
      <p:sp>
        <p:nvSpPr>
          <p:cNvPr id="1050" name="Google Shape;1050;p24"/>
          <p:cNvSpPr/>
          <p:nvPr/>
        </p:nvSpPr>
        <p:spPr>
          <a:xfrm>
            <a:off x="685800" y="2019300"/>
            <a:ext cx="85725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500"/>
              <a:buFont typeface="Georgia"/>
              <a:buNone/>
            </a:pPr>
            <a:r>
              <a:rPr b="1" lang="en-US" sz="1500">
                <a:solidFill>
                  <a:srgbClr val="0A1628"/>
                </a:solidFill>
                <a:latin typeface="Georgia"/>
                <a:ea typeface="Georgia"/>
                <a:cs typeface="Georgia"/>
                <a:sym typeface="Georgia"/>
              </a:rPr>
              <a:t>D-DRIVE · ADAS Sim v2</a:t>
            </a:r>
            <a:endParaRPr/>
          </a:p>
        </p:txBody>
      </p:sp>
      <p:sp>
        <p:nvSpPr>
          <p:cNvPr id="1051" name="Google Shape;1051;p24"/>
          <p:cNvSpPr/>
          <p:nvPr/>
        </p:nvSpPr>
        <p:spPr>
          <a:xfrm>
            <a:off x="457200" y="2495550"/>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24"/>
          <p:cNvSpPr/>
          <p:nvPr/>
        </p:nvSpPr>
        <p:spPr>
          <a:xfrm>
            <a:off x="457200" y="2495550"/>
            <a:ext cx="57150" cy="1438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24"/>
          <p:cNvSpPr/>
          <p:nvPr/>
        </p:nvSpPr>
        <p:spPr>
          <a:xfrm>
            <a:off x="685800" y="26670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Three road profiles</a:t>
            </a:r>
            <a:endParaRPr/>
          </a:p>
        </p:txBody>
      </p:sp>
      <p:sp>
        <p:nvSpPr>
          <p:cNvPr id="1054" name="Google Shape;1054;p24"/>
          <p:cNvSpPr/>
          <p:nvPr/>
        </p:nvSpPr>
        <p:spPr>
          <a:xfrm>
            <a:off x="685800" y="3086100"/>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Market street, single-carriageway highway and a stress-test scenario run against the same perception stack.</a:t>
            </a:r>
            <a:endParaRPr/>
          </a:p>
        </p:txBody>
      </p:sp>
      <p:sp>
        <p:nvSpPr>
          <p:cNvPr id="1055" name="Google Shape;1055;p24"/>
          <p:cNvSpPr/>
          <p:nvPr/>
        </p:nvSpPr>
        <p:spPr>
          <a:xfrm>
            <a:off x="6248400" y="2495550"/>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24"/>
          <p:cNvSpPr/>
          <p:nvPr/>
        </p:nvSpPr>
        <p:spPr>
          <a:xfrm>
            <a:off x="6248400" y="2495550"/>
            <a:ext cx="57150" cy="1438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24"/>
          <p:cNvSpPr/>
          <p:nvPr/>
        </p:nvSpPr>
        <p:spPr>
          <a:xfrm>
            <a:off x="6477000" y="26670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Real plant model</a:t>
            </a:r>
            <a:endParaRPr/>
          </a:p>
        </p:txBody>
      </p:sp>
      <p:sp>
        <p:nvSpPr>
          <p:cNvPr id="1058" name="Google Shape;1058;p24"/>
          <p:cNvSpPr/>
          <p:nvPr/>
        </p:nvSpPr>
        <p:spPr>
          <a:xfrm>
            <a:off x="6477000" y="3086100"/>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550 kg mass, 2.10 m wheelbase, μ 0.75 tyre friction — steering angle and lateral acceleration are solved, not scripted.</a:t>
            </a:r>
            <a:endParaRPr/>
          </a:p>
        </p:txBody>
      </p:sp>
      <p:sp>
        <p:nvSpPr>
          <p:cNvPr id="1059" name="Google Shape;1059;p24"/>
          <p:cNvSpPr/>
          <p:nvPr/>
        </p:nvSpPr>
        <p:spPr>
          <a:xfrm>
            <a:off x="457200" y="4067175"/>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24"/>
          <p:cNvSpPr/>
          <p:nvPr/>
        </p:nvSpPr>
        <p:spPr>
          <a:xfrm>
            <a:off x="457200" y="4067175"/>
            <a:ext cx="57150" cy="14382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24"/>
          <p:cNvSpPr/>
          <p:nvPr/>
        </p:nvSpPr>
        <p:spPr>
          <a:xfrm>
            <a:off x="685800" y="42386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Perception, not replay</a:t>
            </a:r>
            <a:endParaRPr/>
          </a:p>
        </p:txBody>
      </p:sp>
      <p:sp>
        <p:nvSpPr>
          <p:cNvPr id="1062" name="Google Shape;1062;p24"/>
          <p:cNvSpPr/>
          <p:nvPr/>
        </p:nvSpPr>
        <p:spPr>
          <a:xfrm>
            <a:off x="685800" y="4657725"/>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Targets enter and leave the corridor from the sensor model; the planner view redraws from the fused object list.</a:t>
            </a:r>
            <a:endParaRPr/>
          </a:p>
        </p:txBody>
      </p:sp>
      <p:sp>
        <p:nvSpPr>
          <p:cNvPr id="1063" name="Google Shape;1063;p24"/>
          <p:cNvSpPr/>
          <p:nvPr/>
        </p:nvSpPr>
        <p:spPr>
          <a:xfrm>
            <a:off x="6248400" y="4067175"/>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24"/>
          <p:cNvSpPr/>
          <p:nvPr/>
        </p:nvSpPr>
        <p:spPr>
          <a:xfrm>
            <a:off x="6248400" y="4067175"/>
            <a:ext cx="57150" cy="14382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24"/>
          <p:cNvSpPr/>
          <p:nvPr/>
        </p:nvSpPr>
        <p:spPr>
          <a:xfrm>
            <a:off x="6477000" y="42386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Why it matters</a:t>
            </a:r>
            <a:endParaRPr/>
          </a:p>
        </p:txBody>
      </p:sp>
      <p:sp>
        <p:nvSpPr>
          <p:cNvPr id="1066" name="Google Shape;1066;p24"/>
          <p:cNvSpPr/>
          <p:nvPr/>
        </p:nvSpPr>
        <p:spPr>
          <a:xfrm>
            <a:off x="6477000" y="4657725"/>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It shows the decision layer a buyer is actually purchasing, before any truck is fitted.</a:t>
            </a:r>
            <a:endParaRPr/>
          </a:p>
        </p:txBody>
      </p:sp>
      <p:sp>
        <p:nvSpPr>
          <p:cNvPr id="1067" name="Google Shape;1067;p24"/>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The demonstrator runs the production perception stack against a simulated environment. It is evidence of the decision layer, not of a fielded deployment.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sp>
        <p:nvSpPr>
          <p:cNvPr id="1073" name="Google Shape;1073;p25"/>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25"/>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SMART TRUCK (AD2 KIT) · F</a:t>
            </a:r>
            <a:endParaRPr/>
          </a:p>
        </p:txBody>
      </p:sp>
      <p:sp>
        <p:nvSpPr>
          <p:cNvPr id="1075" name="Google Shape;1075;p25"/>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The simulator, running</a:t>
            </a:r>
            <a:endParaRPr/>
          </a:p>
        </p:txBody>
      </p:sp>
      <p:sp>
        <p:nvSpPr>
          <p:cNvPr id="1076" name="Google Shape;1076;p25"/>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D-DRIVE ADAS Sim v2, recorded running. Market street, then highway, then the stress-test scenario.</a:t>
            </a:r>
            <a:endParaRPr/>
          </a:p>
        </p:txBody>
      </p:sp>
      <p:sp>
        <p:nvSpPr>
          <p:cNvPr id="1077" name="Google Shape;1077;p25"/>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25"/>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25"/>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080" name="Google Shape;1080;p25"/>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23</a:t>
            </a:r>
            <a:endParaRPr/>
          </a:p>
        </p:txBody>
      </p:sp>
      <p:sp>
        <p:nvSpPr>
          <p:cNvPr id="1081" name="Google Shape;1081;p25"/>
          <p:cNvSpPr/>
          <p:nvPr/>
        </p:nvSpPr>
        <p:spPr>
          <a:xfrm>
            <a:off x="419100" y="1562100"/>
            <a:ext cx="7696200" cy="4362450"/>
          </a:xfrm>
          <a:prstGeom prst="roundRect">
            <a:avLst>
              <a:gd fmla="val 1747" name="adj"/>
            </a:avLst>
          </a:prstGeom>
          <a:solidFill>
            <a:srgbClr val="0A162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25"/>
          <p:cNvSpPr/>
          <p:nvPr/>
        </p:nvSpPr>
        <p:spPr>
          <a:xfrm>
            <a:off x="8229600" y="160020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25"/>
          <p:cNvSpPr/>
          <p:nvPr/>
        </p:nvSpPr>
        <p:spPr>
          <a:xfrm>
            <a:off x="8229600" y="1600200"/>
            <a:ext cx="38100" cy="10763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25"/>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planner view</a:t>
            </a:r>
            <a:endParaRPr/>
          </a:p>
        </p:txBody>
      </p:sp>
      <p:sp>
        <p:nvSpPr>
          <p:cNvPr id="1085" name="Google Shape;1085;p25"/>
          <p:cNvSpPr/>
          <p:nvPr/>
        </p:nvSpPr>
        <p:spPr>
          <a:xfrm>
            <a:off x="8420100" y="191452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BEV panel redraws from the fused object list, not from a script.</a:t>
            </a:r>
            <a:endParaRPr/>
          </a:p>
        </p:txBody>
      </p:sp>
      <p:sp>
        <p:nvSpPr>
          <p:cNvPr id="1086" name="Google Shape;1086;p25"/>
          <p:cNvSpPr/>
          <p:nvPr/>
        </p:nvSpPr>
        <p:spPr>
          <a:xfrm>
            <a:off x="8229600" y="27336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25"/>
          <p:cNvSpPr/>
          <p:nvPr/>
        </p:nvSpPr>
        <p:spPr>
          <a:xfrm>
            <a:off x="8229600" y="27336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25"/>
          <p:cNvSpPr/>
          <p:nvPr/>
        </p:nvSpPr>
        <p:spPr>
          <a:xfrm>
            <a:off x="8420100" y="28194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perception rail</a:t>
            </a:r>
            <a:endParaRPr/>
          </a:p>
        </p:txBody>
      </p:sp>
      <p:sp>
        <p:nvSpPr>
          <p:cNvPr id="1089" name="Google Shape;1089;p25"/>
          <p:cNvSpPr/>
          <p:nvPr/>
        </p:nvSpPr>
        <p:spPr>
          <a:xfrm>
            <a:off x="8420100" y="30480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Named classes with live range — motorbike and auto-rickshaw, metres out.</a:t>
            </a:r>
            <a:endParaRPr/>
          </a:p>
        </p:txBody>
      </p:sp>
      <p:sp>
        <p:nvSpPr>
          <p:cNvPr id="1090" name="Google Shape;1090;p25"/>
          <p:cNvSpPr/>
          <p:nvPr/>
        </p:nvSpPr>
        <p:spPr>
          <a:xfrm>
            <a:off x="8229600" y="386715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25"/>
          <p:cNvSpPr/>
          <p:nvPr/>
        </p:nvSpPr>
        <p:spPr>
          <a:xfrm>
            <a:off x="8229600" y="3867150"/>
            <a:ext cx="38100" cy="10763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25"/>
          <p:cNvSpPr/>
          <p:nvPr/>
        </p:nvSpPr>
        <p:spPr>
          <a:xfrm>
            <a:off x="8420100" y="39528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plant readout</a:t>
            </a:r>
            <a:endParaRPr/>
          </a:p>
        </p:txBody>
      </p:sp>
      <p:sp>
        <p:nvSpPr>
          <p:cNvPr id="1093" name="Google Shape;1093;p25"/>
          <p:cNvSpPr/>
          <p:nvPr/>
        </p:nvSpPr>
        <p:spPr>
          <a:xfrm>
            <a:off x="8420100" y="418147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550 kg, 2.10 m wheelbase, μ 0.75. Steering and lateral g are solved.</a:t>
            </a:r>
            <a:endParaRPr/>
          </a:p>
        </p:txBody>
      </p:sp>
      <p:sp>
        <p:nvSpPr>
          <p:cNvPr id="1094" name="Google Shape;1094;p25"/>
          <p:cNvSpPr/>
          <p:nvPr/>
        </p:nvSpPr>
        <p:spPr>
          <a:xfrm>
            <a:off x="8229600" y="500062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25"/>
          <p:cNvSpPr/>
          <p:nvPr/>
        </p:nvSpPr>
        <p:spPr>
          <a:xfrm>
            <a:off x="8229600" y="5000625"/>
            <a:ext cx="38100" cy="10763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25"/>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scenario switch</a:t>
            </a:r>
            <a:endParaRPr/>
          </a:p>
        </p:txBody>
      </p:sp>
      <p:sp>
        <p:nvSpPr>
          <p:cNvPr id="1097" name="Google Shape;1097;p25"/>
          <p:cNvSpPr/>
          <p:nvPr/>
        </p:nvSpPr>
        <p:spPr>
          <a:xfrm>
            <a:off x="8420100" y="531495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Same stack, three road profiles. Nothing is reloaded between them.</a:t>
            </a:r>
            <a:endParaRPr/>
          </a:p>
        </p:txBody>
      </p:sp>
      <p:sp>
        <p:nvSpPr>
          <p:cNvPr id="1098" name="Google Shape;1098;p25"/>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Recorded from the simulator itself; the clip plays in the deck. Simulation, not a fielded deployment.</a:t>
            </a:r>
            <a:endParaRPr/>
          </a:p>
        </p:txBody>
      </p:sp>
      <p:pic>
        <p:nvPicPr>
          <p:cNvPr id="1099" name="Google Shape;1099;p25">
            <a:hlinkClick r:id="" action="ppaction://media"/>
          </p:cNvPr>
          <p:cNvPicPr preferRelativeResize="0"/>
          <p:nvPr>
            <a:videoFile xmlns:r="http://schemas.openxmlformats.org/officeDocument/2006/relationships" r:link="rId3"/>
            <p:extLst>
              <p:ext uri="{DAA4B4D4-6D71-4841-9C94-3DE7FCFB9230}">
                <p14:media xmlns:p14="http://schemas.microsoft.com/office/powerpoint/2010/main" xmlns:r="http://schemas.openxmlformats.org/officeDocument/2006/relationships" r:embed="rIdMedia23"/>
              </p:ext>
            </p:extLst>
          </p:nvPr>
        </p:nvPicPr>
        <p:blipFill>
          <a:blip r:embed="rId4">
            <a:alphaModFix/>
          </a:blip>
          <a:stretch>
            <a:fillRect/>
          </a:stretch>
        </p:blipFill>
        <p:spPr>
          <a:xfrm>
            <a:off x="457454" y="1600200"/>
            <a:ext cx="7619188" cy="428579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9"/>
                                        </p:tgtEl>
                                        <p:attrNameLst>
                                          <p:attrName>style.visibility</p:attrName>
                                        </p:attrNameLst>
                                      </p:cBhvr>
                                      <p:to>
                                        <p:strVal val="visible"/>
                                      </p:to>
                                    </p:set>
                                    <p:animEffect filter="fade" transition="in">
                                      <p:cBhvr>
                                        <p:cTn dur="1000"/>
                                        <p:tgtEl>
                                          <p:spTgt spid="10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26"/>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26"/>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SMART TRUCK · SENSOR TO COMPUTE</a:t>
            </a:r>
            <a:endParaRPr/>
          </a:p>
        </p:txBody>
      </p:sp>
      <p:sp>
        <p:nvSpPr>
          <p:cNvPr id="1107" name="Google Shape;1107;p26"/>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Eleven inputs, one compute product</a:t>
            </a:r>
            <a:endParaRPr/>
          </a:p>
        </p:txBody>
      </p:sp>
      <p:sp>
        <p:nvSpPr>
          <p:cNvPr id="1108" name="Google Shape;1108;p26"/>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Seven RGB cameras, two thermal cameras and two radars converge on the in-cab processor.</a:t>
            </a:r>
            <a:endParaRPr/>
          </a:p>
        </p:txBody>
      </p:sp>
      <p:sp>
        <p:nvSpPr>
          <p:cNvPr id="1109" name="Google Shape;1109;p26"/>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26"/>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26"/>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112" name="Google Shape;1112;p26"/>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24</a:t>
            </a:r>
            <a:endParaRPr/>
          </a:p>
        </p:txBody>
      </p:sp>
      <p:sp>
        <p:nvSpPr>
          <p:cNvPr id="1113" name="Google Shape;1113;p26"/>
          <p:cNvSpPr/>
          <p:nvPr/>
        </p:nvSpPr>
        <p:spPr>
          <a:xfrm>
            <a:off x="419100" y="1562100"/>
            <a:ext cx="7696200" cy="4362450"/>
          </a:xfrm>
          <a:prstGeom prst="roundRect">
            <a:avLst>
              <a:gd fmla="val 1747" name="adj"/>
            </a:avLst>
          </a:prstGeom>
          <a:solidFill>
            <a:srgbClr val="0A162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26"/>
          <p:cNvSpPr/>
          <p:nvPr/>
        </p:nvSpPr>
        <p:spPr>
          <a:xfrm>
            <a:off x="8229600" y="1600200"/>
            <a:ext cx="3505200" cy="1266825"/>
          </a:xfrm>
          <a:prstGeom prst="roundRect">
            <a:avLst>
              <a:gd fmla="val 6015"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26"/>
          <p:cNvSpPr/>
          <p:nvPr/>
        </p:nvSpPr>
        <p:spPr>
          <a:xfrm>
            <a:off x="8229600" y="1600200"/>
            <a:ext cx="38100" cy="12668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26"/>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7 colour cameras</a:t>
            </a:r>
            <a:endParaRPr/>
          </a:p>
        </p:txBody>
      </p:sp>
      <p:sp>
        <p:nvSpPr>
          <p:cNvPr id="1117" name="Google Shape;1117;p26"/>
          <p:cNvSpPr/>
          <p:nvPr/>
        </p:nvSpPr>
        <p:spPr>
          <a:xfrm>
            <a:off x="8420100" y="1914525"/>
            <a:ext cx="3124200" cy="9429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Road left/right, side left/right, dashcam, driver and rear.</a:t>
            </a:r>
            <a:endParaRPr/>
          </a:p>
        </p:txBody>
      </p:sp>
      <p:sp>
        <p:nvSpPr>
          <p:cNvPr id="1118" name="Google Shape;1118;p26"/>
          <p:cNvSpPr/>
          <p:nvPr/>
        </p:nvSpPr>
        <p:spPr>
          <a:xfrm>
            <a:off x="8229600" y="29241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26"/>
          <p:cNvSpPr/>
          <p:nvPr/>
        </p:nvSpPr>
        <p:spPr>
          <a:xfrm>
            <a:off x="8229600" y="29241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26"/>
          <p:cNvSpPr/>
          <p:nvPr/>
        </p:nvSpPr>
        <p:spPr>
          <a:xfrm>
            <a:off x="8420100" y="30099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2 thermal cameras</a:t>
            </a:r>
            <a:endParaRPr/>
          </a:p>
        </p:txBody>
      </p:sp>
      <p:sp>
        <p:nvSpPr>
          <p:cNvPr id="1121" name="Google Shape;1121;p26"/>
          <p:cNvSpPr/>
          <p:nvPr/>
        </p:nvSpPr>
        <p:spPr>
          <a:xfrm>
            <a:off x="8420100" y="32385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An additional sensing modality in the two mirror towers.</a:t>
            </a:r>
            <a:endParaRPr/>
          </a:p>
        </p:txBody>
      </p:sp>
      <p:sp>
        <p:nvSpPr>
          <p:cNvPr id="1122" name="Google Shape;1122;p26"/>
          <p:cNvSpPr/>
          <p:nvPr/>
        </p:nvSpPr>
        <p:spPr>
          <a:xfrm>
            <a:off x="8229600" y="4057650"/>
            <a:ext cx="3505200" cy="885825"/>
          </a:xfrm>
          <a:prstGeom prst="roundRect">
            <a:avLst>
              <a:gd fmla="val 8602"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26"/>
          <p:cNvSpPr/>
          <p:nvPr/>
        </p:nvSpPr>
        <p:spPr>
          <a:xfrm>
            <a:off x="8229600" y="4057650"/>
            <a:ext cx="38100" cy="8858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26"/>
          <p:cNvSpPr/>
          <p:nvPr/>
        </p:nvSpPr>
        <p:spPr>
          <a:xfrm>
            <a:off x="8420100" y="41433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2 radars</a:t>
            </a:r>
            <a:endParaRPr/>
          </a:p>
        </p:txBody>
      </p:sp>
      <p:sp>
        <p:nvSpPr>
          <p:cNvPr id="1125" name="Google Shape;1125;p26"/>
          <p:cNvSpPr/>
          <p:nvPr/>
        </p:nvSpPr>
        <p:spPr>
          <a:xfrm>
            <a:off x="8420100" y="4371975"/>
            <a:ext cx="3124200" cy="5619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Front and rear range and relative-motion inputs.</a:t>
            </a:r>
            <a:endParaRPr/>
          </a:p>
        </p:txBody>
      </p:sp>
      <p:sp>
        <p:nvSpPr>
          <p:cNvPr id="1126" name="Google Shape;1126;p26"/>
          <p:cNvSpPr/>
          <p:nvPr/>
        </p:nvSpPr>
        <p:spPr>
          <a:xfrm>
            <a:off x="8229600" y="5000625"/>
            <a:ext cx="3505200" cy="885825"/>
          </a:xfrm>
          <a:prstGeom prst="roundRect">
            <a:avLst>
              <a:gd fmla="val 8602"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26"/>
          <p:cNvSpPr/>
          <p:nvPr/>
        </p:nvSpPr>
        <p:spPr>
          <a:xfrm>
            <a:off x="8229600" y="5000625"/>
            <a:ext cx="38100" cy="8858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26"/>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reusable product</a:t>
            </a:r>
            <a:endParaRPr/>
          </a:p>
        </p:txBody>
      </p:sp>
      <p:sp>
        <p:nvSpPr>
          <p:cNvPr id="1129" name="Google Shape;1129;p26"/>
          <p:cNvSpPr/>
          <p:nvPr/>
        </p:nvSpPr>
        <p:spPr>
          <a:xfrm>
            <a:off x="8420100" y="5314950"/>
            <a:ext cx="3124200" cy="5619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Compute and software; the installation is one application.</a:t>
            </a:r>
            <a:endParaRPr/>
          </a:p>
        </p:txBody>
      </p:sp>
      <p:sp>
        <p:nvSpPr>
          <p:cNvPr id="1130" name="Google Shape;1130;p26"/>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Architecture illustration. Targets and arithmetic peaks require workload and implementation validation.</a:t>
            </a:r>
            <a:endParaRPr/>
          </a:p>
        </p:txBody>
      </p:sp>
      <p:sp>
        <p:nvSpPr>
          <p:cNvPr id="1131" name="Google Shape;1131;p26"/>
          <p:cNvSpPr/>
          <p:nvPr/>
        </p:nvSpPr>
        <p:spPr>
          <a:xfrm>
            <a:off x="4143375" y="2438400"/>
            <a:ext cx="19050" cy="1952625"/>
          </a:xfrm>
          <a:prstGeom prst="rect">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26"/>
          <p:cNvSpPr/>
          <p:nvPr/>
        </p:nvSpPr>
        <p:spPr>
          <a:xfrm>
            <a:off x="3209925" y="2362200"/>
            <a:ext cx="95250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26"/>
          <p:cNvSpPr/>
          <p:nvPr/>
        </p:nvSpPr>
        <p:spPr>
          <a:xfrm>
            <a:off x="3209925" y="3333750"/>
            <a:ext cx="95250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26"/>
          <p:cNvSpPr/>
          <p:nvPr/>
        </p:nvSpPr>
        <p:spPr>
          <a:xfrm>
            <a:off x="3209925" y="4305300"/>
            <a:ext cx="95250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26"/>
          <p:cNvSpPr/>
          <p:nvPr/>
        </p:nvSpPr>
        <p:spPr>
          <a:xfrm>
            <a:off x="4152900" y="3333750"/>
            <a:ext cx="161925"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26"/>
          <p:cNvSpPr/>
          <p:nvPr/>
        </p:nvSpPr>
        <p:spPr>
          <a:xfrm>
            <a:off x="5981700" y="3333750"/>
            <a:ext cx="504825"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26"/>
          <p:cNvSpPr/>
          <p:nvPr/>
        </p:nvSpPr>
        <p:spPr>
          <a:xfrm>
            <a:off x="781050" y="2047875"/>
            <a:ext cx="2286000" cy="800100"/>
          </a:xfrm>
          <a:prstGeom prst="roundRect">
            <a:avLst>
              <a:gd fmla="val 9524"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26"/>
          <p:cNvSpPr/>
          <p:nvPr/>
        </p:nvSpPr>
        <p:spPr>
          <a:xfrm>
            <a:off x="857250" y="2076450"/>
            <a:ext cx="2133600" cy="742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500">
                <a:solidFill>
                  <a:srgbClr val="15C4DF"/>
                </a:solidFill>
                <a:latin typeface="Arial"/>
                <a:ea typeface="Arial"/>
                <a:cs typeface="Arial"/>
                <a:sym typeface="Arial"/>
              </a:rPr>
              <a:t>7 RGB cameras</a:t>
            </a:r>
            <a:endParaRPr/>
          </a:p>
        </p:txBody>
      </p:sp>
      <p:sp>
        <p:nvSpPr>
          <p:cNvPr id="1139" name="Google Shape;1139;p26"/>
          <p:cNvSpPr/>
          <p:nvPr/>
        </p:nvSpPr>
        <p:spPr>
          <a:xfrm>
            <a:off x="781050" y="3019425"/>
            <a:ext cx="2286000" cy="800100"/>
          </a:xfrm>
          <a:prstGeom prst="roundRect">
            <a:avLst>
              <a:gd fmla="val 9524" name="adj"/>
            </a:avLst>
          </a:prstGeom>
          <a:solidFill>
            <a:srgbClr val="0A1628"/>
          </a:solidFill>
          <a:ln cap="flat" cmpd="sng" w="19050">
            <a:solidFill>
              <a:srgbClr val="F7BD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26"/>
          <p:cNvSpPr/>
          <p:nvPr/>
        </p:nvSpPr>
        <p:spPr>
          <a:xfrm>
            <a:off x="857250" y="3048000"/>
            <a:ext cx="2133600" cy="742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500">
                <a:solidFill>
                  <a:srgbClr val="F7BD5C"/>
                </a:solidFill>
                <a:latin typeface="Arial"/>
                <a:ea typeface="Arial"/>
                <a:cs typeface="Arial"/>
                <a:sym typeface="Arial"/>
              </a:rPr>
              <a:t>2 thermal cameras</a:t>
            </a:r>
            <a:endParaRPr/>
          </a:p>
        </p:txBody>
      </p:sp>
      <p:sp>
        <p:nvSpPr>
          <p:cNvPr id="1141" name="Google Shape;1141;p26"/>
          <p:cNvSpPr/>
          <p:nvPr/>
        </p:nvSpPr>
        <p:spPr>
          <a:xfrm>
            <a:off x="781050" y="3990975"/>
            <a:ext cx="2286000" cy="800100"/>
          </a:xfrm>
          <a:prstGeom prst="roundRect">
            <a:avLst>
              <a:gd fmla="val 9524"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26"/>
          <p:cNvSpPr/>
          <p:nvPr/>
        </p:nvSpPr>
        <p:spPr>
          <a:xfrm>
            <a:off x="857250" y="4019550"/>
            <a:ext cx="2133600" cy="742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500">
                <a:solidFill>
                  <a:srgbClr val="66DBB5"/>
                </a:solidFill>
                <a:latin typeface="Arial"/>
                <a:ea typeface="Arial"/>
                <a:cs typeface="Arial"/>
                <a:sym typeface="Arial"/>
              </a:rPr>
              <a:t>2 radars</a:t>
            </a:r>
            <a:endParaRPr/>
          </a:p>
        </p:txBody>
      </p:sp>
      <p:sp>
        <p:nvSpPr>
          <p:cNvPr id="1143" name="Google Shape;1143;p26"/>
          <p:cNvSpPr/>
          <p:nvPr/>
        </p:nvSpPr>
        <p:spPr>
          <a:xfrm>
            <a:off x="4314825" y="2876550"/>
            <a:ext cx="1524000" cy="1095375"/>
          </a:xfrm>
          <a:prstGeom prst="roundRect">
            <a:avLst>
              <a:gd fmla="val 6957"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26"/>
          <p:cNvSpPr/>
          <p:nvPr/>
        </p:nvSpPr>
        <p:spPr>
          <a:xfrm>
            <a:off x="4391025" y="2905125"/>
            <a:ext cx="1371600" cy="10382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89AF5"/>
                </a:solidFill>
                <a:latin typeface="Arial"/>
                <a:ea typeface="Arial"/>
                <a:cs typeface="Arial"/>
                <a:sym typeface="Arial"/>
              </a:rPr>
              <a:t>IN-CAB</a:t>
            </a:r>
            <a:endParaRPr/>
          </a:p>
          <a:p>
            <a:pPr indent="0" lvl="0" marL="0" marR="0" rtl="0" algn="ctr">
              <a:spcBef>
                <a:spcPts val="0"/>
              </a:spcBef>
              <a:spcAft>
                <a:spcPts val="0"/>
              </a:spcAft>
              <a:buNone/>
            </a:pPr>
            <a:r>
              <a:rPr b="1" lang="en-US" sz="1800">
                <a:solidFill>
                  <a:srgbClr val="B89AF5"/>
                </a:solidFill>
                <a:latin typeface="Arial"/>
                <a:ea typeface="Arial"/>
                <a:cs typeface="Arial"/>
                <a:sym typeface="Arial"/>
              </a:rPr>
              <a:t>COMPUTE</a:t>
            </a:r>
            <a:endParaRPr/>
          </a:p>
        </p:txBody>
      </p:sp>
      <p:sp>
        <p:nvSpPr>
          <p:cNvPr id="1145" name="Google Shape;1145;p26"/>
          <p:cNvSpPr/>
          <p:nvPr/>
        </p:nvSpPr>
        <p:spPr>
          <a:xfrm>
            <a:off x="6629400" y="2876550"/>
            <a:ext cx="1209675" cy="1095375"/>
          </a:xfrm>
          <a:prstGeom prst="roundRect">
            <a:avLst>
              <a:gd fmla="val 6957"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26"/>
          <p:cNvSpPr/>
          <p:nvPr/>
        </p:nvSpPr>
        <p:spPr>
          <a:xfrm>
            <a:off x="6705600" y="2905125"/>
            <a:ext cx="1057275" cy="10382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500">
                <a:solidFill>
                  <a:srgbClr val="15C4DF"/>
                </a:solidFill>
                <a:latin typeface="Arial"/>
                <a:ea typeface="Arial"/>
                <a:cs typeface="Arial"/>
                <a:sym typeface="Arial"/>
              </a:rPr>
              <a:t>Fused</a:t>
            </a:r>
            <a:endParaRPr/>
          </a:p>
          <a:p>
            <a:pPr indent="0" lvl="0" marL="0" marR="0" rtl="0" algn="ctr">
              <a:spcBef>
                <a:spcPts val="0"/>
              </a:spcBef>
              <a:spcAft>
                <a:spcPts val="0"/>
              </a:spcAft>
              <a:buNone/>
            </a:pPr>
            <a:r>
              <a:rPr b="1" lang="en-US" sz="1500">
                <a:solidFill>
                  <a:srgbClr val="15C4DF"/>
                </a:solidFill>
                <a:latin typeface="Arial"/>
                <a:ea typeface="Arial"/>
                <a:cs typeface="Arial"/>
                <a:sym typeface="Arial"/>
              </a:rPr>
              <a:t>perception</a:t>
            </a:r>
            <a:endParaRPr/>
          </a:p>
        </p:txBody>
      </p:sp>
      <p:sp>
        <p:nvSpPr>
          <p:cNvPr id="1147" name="Google Shape;1147;p26"/>
          <p:cNvSpPr/>
          <p:nvPr/>
        </p:nvSpPr>
        <p:spPr>
          <a:xfrm>
            <a:off x="781050" y="5286375"/>
            <a:ext cx="6915150" cy="285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11 configured inputs → one perception platform</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27"/>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27"/>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SMART TRUCK · SENSOR TO COMPUTE</a:t>
            </a:r>
            <a:endParaRPr/>
          </a:p>
        </p:txBody>
      </p:sp>
      <p:sp>
        <p:nvSpPr>
          <p:cNvPr id="1155" name="Google Shape;1155;p27"/>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Each sensor has a distinct job</a:t>
            </a:r>
            <a:endParaRPr/>
          </a:p>
        </p:txBody>
      </p:sp>
      <p:sp>
        <p:nvSpPr>
          <p:cNvPr id="1156" name="Google Shape;1156;p27"/>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Complementary views explain the intended coverage—not proven absence of blind spots.</a:t>
            </a:r>
            <a:endParaRPr/>
          </a:p>
        </p:txBody>
      </p:sp>
      <p:sp>
        <p:nvSpPr>
          <p:cNvPr id="1157" name="Google Shape;1157;p27"/>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27"/>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27"/>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160" name="Google Shape;1160;p27"/>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25</a:t>
            </a:r>
            <a:endParaRPr/>
          </a:p>
        </p:txBody>
      </p:sp>
      <p:sp>
        <p:nvSpPr>
          <p:cNvPr id="1161" name="Google Shape;1161;p27"/>
          <p:cNvSpPr/>
          <p:nvPr/>
        </p:nvSpPr>
        <p:spPr>
          <a:xfrm>
            <a:off x="419100" y="1562100"/>
            <a:ext cx="7696200" cy="4362450"/>
          </a:xfrm>
          <a:prstGeom prst="roundRect">
            <a:avLst>
              <a:gd fmla="val 1747" name="adj"/>
            </a:avLst>
          </a:prstGeom>
          <a:solidFill>
            <a:srgbClr val="0A162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27"/>
          <p:cNvSpPr/>
          <p:nvPr/>
        </p:nvSpPr>
        <p:spPr>
          <a:xfrm>
            <a:off x="8229600" y="1600200"/>
            <a:ext cx="3505200" cy="1266825"/>
          </a:xfrm>
          <a:prstGeom prst="roundRect">
            <a:avLst>
              <a:gd fmla="val 6015"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27"/>
          <p:cNvSpPr/>
          <p:nvPr/>
        </p:nvSpPr>
        <p:spPr>
          <a:xfrm>
            <a:off x="8229600" y="1600200"/>
            <a:ext cx="38100" cy="12668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27"/>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Mirror towers</a:t>
            </a:r>
            <a:endParaRPr/>
          </a:p>
        </p:txBody>
      </p:sp>
      <p:sp>
        <p:nvSpPr>
          <p:cNvPr id="1165" name="Google Shape;1165;p27"/>
          <p:cNvSpPr/>
          <p:nvPr/>
        </p:nvSpPr>
        <p:spPr>
          <a:xfrm>
            <a:off x="8420100" y="1914525"/>
            <a:ext cx="3124200" cy="9429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Road, 120° side and thermal cameras on each side.</a:t>
            </a:r>
            <a:endParaRPr/>
          </a:p>
        </p:txBody>
      </p:sp>
      <p:sp>
        <p:nvSpPr>
          <p:cNvPr id="1166" name="Google Shape;1166;p27"/>
          <p:cNvSpPr/>
          <p:nvPr/>
        </p:nvSpPr>
        <p:spPr>
          <a:xfrm>
            <a:off x="8229600" y="29241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27"/>
          <p:cNvSpPr/>
          <p:nvPr/>
        </p:nvSpPr>
        <p:spPr>
          <a:xfrm>
            <a:off x="8229600" y="29241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27"/>
          <p:cNvSpPr/>
          <p:nvPr/>
        </p:nvSpPr>
        <p:spPr>
          <a:xfrm>
            <a:off x="8420100" y="30099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Vehicle front and rear</a:t>
            </a:r>
            <a:endParaRPr/>
          </a:p>
        </p:txBody>
      </p:sp>
      <p:sp>
        <p:nvSpPr>
          <p:cNvPr id="1169" name="Google Shape;1169;p27"/>
          <p:cNvSpPr/>
          <p:nvPr/>
        </p:nvSpPr>
        <p:spPr>
          <a:xfrm>
            <a:off x="8420100" y="32385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Radar at both ends; a rear camera covers behind the truck.</a:t>
            </a:r>
            <a:endParaRPr/>
          </a:p>
        </p:txBody>
      </p:sp>
      <p:sp>
        <p:nvSpPr>
          <p:cNvPr id="1170" name="Google Shape;1170;p27"/>
          <p:cNvSpPr/>
          <p:nvPr/>
        </p:nvSpPr>
        <p:spPr>
          <a:xfrm>
            <a:off x="8229600" y="4057650"/>
            <a:ext cx="3505200" cy="885825"/>
          </a:xfrm>
          <a:prstGeom prst="roundRect">
            <a:avLst>
              <a:gd fmla="val 8602"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27"/>
          <p:cNvSpPr/>
          <p:nvPr/>
        </p:nvSpPr>
        <p:spPr>
          <a:xfrm>
            <a:off x="8229600" y="4057650"/>
            <a:ext cx="38100" cy="8858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27"/>
          <p:cNvSpPr/>
          <p:nvPr/>
        </p:nvSpPr>
        <p:spPr>
          <a:xfrm>
            <a:off x="8420100" y="41433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Inside the cab</a:t>
            </a:r>
            <a:endParaRPr/>
          </a:p>
        </p:txBody>
      </p:sp>
      <p:sp>
        <p:nvSpPr>
          <p:cNvPr id="1173" name="Google Shape;1173;p27"/>
          <p:cNvSpPr/>
          <p:nvPr/>
        </p:nvSpPr>
        <p:spPr>
          <a:xfrm>
            <a:off x="8420100" y="4371975"/>
            <a:ext cx="3124200" cy="5619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Dashcam recording and driver monitoring are distinct tasks.</a:t>
            </a:r>
            <a:endParaRPr/>
          </a:p>
        </p:txBody>
      </p:sp>
      <p:sp>
        <p:nvSpPr>
          <p:cNvPr id="1174" name="Google Shape;1174;p27"/>
          <p:cNvSpPr/>
          <p:nvPr/>
        </p:nvSpPr>
        <p:spPr>
          <a:xfrm>
            <a:off x="8229600" y="5000625"/>
            <a:ext cx="3505200" cy="885825"/>
          </a:xfrm>
          <a:prstGeom prst="roundRect">
            <a:avLst>
              <a:gd fmla="val 8602"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27"/>
          <p:cNvSpPr/>
          <p:nvPr/>
        </p:nvSpPr>
        <p:spPr>
          <a:xfrm>
            <a:off x="8229600" y="5000625"/>
            <a:ext cx="38100" cy="8858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27"/>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Integration to confirm</a:t>
            </a:r>
            <a:endParaRPr/>
          </a:p>
        </p:txBody>
      </p:sp>
      <p:sp>
        <p:nvSpPr>
          <p:cNvPr id="1177" name="Google Shape;1177;p27"/>
          <p:cNvSpPr/>
          <p:nvPr/>
        </p:nvSpPr>
        <p:spPr>
          <a:xfrm>
            <a:off x="8420100" y="5314950"/>
            <a:ext cx="3124200" cy="5619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Calibration, occlusion, mounting and the final sensor list.</a:t>
            </a:r>
            <a:endParaRPr/>
          </a:p>
        </p:txBody>
      </p:sp>
      <p:sp>
        <p:nvSpPr>
          <p:cNvPr id="1178" name="Google Shape;1178;p27"/>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Architecture illustration. Targets and arithmetic peaks require workload and implementation validation.</a:t>
            </a:r>
            <a:endParaRPr/>
          </a:p>
        </p:txBody>
      </p:sp>
      <p:sp>
        <p:nvSpPr>
          <p:cNvPr id="1179" name="Google Shape;1179;p27"/>
          <p:cNvSpPr/>
          <p:nvPr/>
        </p:nvSpPr>
        <p:spPr>
          <a:xfrm>
            <a:off x="2609850" y="3057525"/>
            <a:ext cx="1047750" cy="19050"/>
          </a:xfrm>
          <a:prstGeom prst="rect">
            <a:avLst/>
          </a:prstGeom>
          <a:solidFill>
            <a:srgbClr val="3651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27"/>
          <p:cNvSpPr/>
          <p:nvPr/>
        </p:nvSpPr>
        <p:spPr>
          <a:xfrm>
            <a:off x="4876800" y="3057525"/>
            <a:ext cx="1047750" cy="19050"/>
          </a:xfrm>
          <a:prstGeom prst="rect">
            <a:avLst/>
          </a:prstGeom>
          <a:solidFill>
            <a:srgbClr val="3651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27"/>
          <p:cNvSpPr/>
          <p:nvPr/>
        </p:nvSpPr>
        <p:spPr>
          <a:xfrm>
            <a:off x="4257675" y="2505075"/>
            <a:ext cx="19050" cy="285750"/>
          </a:xfrm>
          <a:prstGeom prst="rect">
            <a:avLst/>
          </a:prstGeom>
          <a:solidFill>
            <a:srgbClr val="3651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27"/>
          <p:cNvSpPr/>
          <p:nvPr/>
        </p:nvSpPr>
        <p:spPr>
          <a:xfrm>
            <a:off x="4257675" y="4495800"/>
            <a:ext cx="19050" cy="285750"/>
          </a:xfrm>
          <a:prstGeom prst="rect">
            <a:avLst/>
          </a:prstGeom>
          <a:solidFill>
            <a:srgbClr val="3651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27"/>
          <p:cNvSpPr/>
          <p:nvPr/>
        </p:nvSpPr>
        <p:spPr>
          <a:xfrm>
            <a:off x="3248025" y="1933575"/>
            <a:ext cx="2038350" cy="523875"/>
          </a:xfrm>
          <a:prstGeom prst="roundRect">
            <a:avLst>
              <a:gd fmla="val 14545"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27"/>
          <p:cNvSpPr/>
          <p:nvPr/>
        </p:nvSpPr>
        <p:spPr>
          <a:xfrm>
            <a:off x="3324225" y="1962150"/>
            <a:ext cx="1885950" cy="4667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500">
                <a:solidFill>
                  <a:srgbClr val="66DBB5"/>
                </a:solidFill>
                <a:latin typeface="Arial"/>
                <a:ea typeface="Arial"/>
                <a:cs typeface="Arial"/>
                <a:sym typeface="Arial"/>
              </a:rPr>
              <a:t>Front radar</a:t>
            </a:r>
            <a:endParaRPr/>
          </a:p>
        </p:txBody>
      </p:sp>
      <p:sp>
        <p:nvSpPr>
          <p:cNvPr id="1185" name="Google Shape;1185;p27"/>
          <p:cNvSpPr/>
          <p:nvPr/>
        </p:nvSpPr>
        <p:spPr>
          <a:xfrm>
            <a:off x="733425" y="2781300"/>
            <a:ext cx="2305050" cy="1104900"/>
          </a:xfrm>
          <a:prstGeom prst="roundRect">
            <a:avLst>
              <a:gd fmla="val 6897"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27"/>
          <p:cNvSpPr/>
          <p:nvPr/>
        </p:nvSpPr>
        <p:spPr>
          <a:xfrm>
            <a:off x="809625" y="2809875"/>
            <a:ext cx="2152650" cy="1047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500">
                <a:solidFill>
                  <a:srgbClr val="15C4DF"/>
                </a:solidFill>
                <a:latin typeface="Arial"/>
                <a:ea typeface="Arial"/>
                <a:cs typeface="Arial"/>
                <a:sym typeface="Arial"/>
              </a:rPr>
              <a:t>Left tower</a:t>
            </a:r>
            <a:endParaRPr/>
          </a:p>
          <a:p>
            <a:pPr indent="0" lvl="0" marL="0" marR="0" rtl="0" algn="ctr">
              <a:spcBef>
                <a:spcPts val="0"/>
              </a:spcBef>
              <a:spcAft>
                <a:spcPts val="0"/>
              </a:spcAft>
              <a:buNone/>
            </a:pPr>
            <a:r>
              <a:rPr b="1" lang="en-US" sz="1500">
                <a:solidFill>
                  <a:srgbClr val="15C4DF"/>
                </a:solidFill>
                <a:latin typeface="Arial"/>
                <a:ea typeface="Arial"/>
                <a:cs typeface="Arial"/>
                <a:sym typeface="Arial"/>
              </a:rPr>
              <a:t>road + side + thermal</a:t>
            </a:r>
            <a:endParaRPr/>
          </a:p>
        </p:txBody>
      </p:sp>
      <p:sp>
        <p:nvSpPr>
          <p:cNvPr id="1187" name="Google Shape;1187;p27"/>
          <p:cNvSpPr/>
          <p:nvPr/>
        </p:nvSpPr>
        <p:spPr>
          <a:xfrm>
            <a:off x="5486400" y="2781300"/>
            <a:ext cx="2305050" cy="1104900"/>
          </a:xfrm>
          <a:prstGeom prst="roundRect">
            <a:avLst>
              <a:gd fmla="val 6897"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27"/>
          <p:cNvSpPr/>
          <p:nvPr/>
        </p:nvSpPr>
        <p:spPr>
          <a:xfrm>
            <a:off x="5562600" y="2809875"/>
            <a:ext cx="2152650" cy="1047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500">
                <a:solidFill>
                  <a:srgbClr val="15C4DF"/>
                </a:solidFill>
                <a:latin typeface="Arial"/>
                <a:ea typeface="Arial"/>
                <a:cs typeface="Arial"/>
                <a:sym typeface="Arial"/>
              </a:rPr>
              <a:t>Right tower</a:t>
            </a:r>
            <a:endParaRPr/>
          </a:p>
          <a:p>
            <a:pPr indent="0" lvl="0" marL="0" marR="0" rtl="0" algn="ctr">
              <a:spcBef>
                <a:spcPts val="0"/>
              </a:spcBef>
              <a:spcAft>
                <a:spcPts val="0"/>
              </a:spcAft>
              <a:buNone/>
            </a:pPr>
            <a:r>
              <a:rPr b="1" lang="en-US" sz="1500">
                <a:solidFill>
                  <a:srgbClr val="15C4DF"/>
                </a:solidFill>
                <a:latin typeface="Arial"/>
                <a:ea typeface="Arial"/>
                <a:cs typeface="Arial"/>
                <a:sym typeface="Arial"/>
              </a:rPr>
              <a:t>road + side + thermal</a:t>
            </a:r>
            <a:endParaRPr/>
          </a:p>
        </p:txBody>
      </p:sp>
      <p:sp>
        <p:nvSpPr>
          <p:cNvPr id="1189" name="Google Shape;1189;p27"/>
          <p:cNvSpPr/>
          <p:nvPr/>
        </p:nvSpPr>
        <p:spPr>
          <a:xfrm>
            <a:off x="3371850" y="2771775"/>
            <a:ext cx="1781175" cy="904875"/>
          </a:xfrm>
          <a:prstGeom prst="roundRect">
            <a:avLst>
              <a:gd fmla="val 8421"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27"/>
          <p:cNvSpPr/>
          <p:nvPr/>
        </p:nvSpPr>
        <p:spPr>
          <a:xfrm>
            <a:off x="3448050" y="2800350"/>
            <a:ext cx="1628775" cy="8477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575">
                <a:solidFill>
                  <a:srgbClr val="B89AF5"/>
                </a:solidFill>
                <a:latin typeface="Arial"/>
                <a:ea typeface="Arial"/>
                <a:cs typeface="Arial"/>
                <a:sym typeface="Arial"/>
              </a:rPr>
              <a:t>CAB</a:t>
            </a:r>
            <a:endParaRPr/>
          </a:p>
          <a:p>
            <a:pPr indent="0" lvl="0" marL="0" marR="0" rtl="0" algn="ctr">
              <a:spcBef>
                <a:spcPts val="0"/>
              </a:spcBef>
              <a:spcAft>
                <a:spcPts val="0"/>
              </a:spcAft>
              <a:buNone/>
            </a:pPr>
            <a:r>
              <a:rPr b="1" lang="en-US" sz="1575">
                <a:solidFill>
                  <a:srgbClr val="B89AF5"/>
                </a:solidFill>
                <a:latin typeface="Arial"/>
                <a:ea typeface="Arial"/>
                <a:cs typeface="Arial"/>
                <a:sym typeface="Arial"/>
              </a:rPr>
              <a:t>dashcam + DMS</a:t>
            </a:r>
            <a:endParaRPr/>
          </a:p>
        </p:txBody>
      </p:sp>
      <p:sp>
        <p:nvSpPr>
          <p:cNvPr id="1191" name="Google Shape;1191;p27"/>
          <p:cNvSpPr/>
          <p:nvPr/>
        </p:nvSpPr>
        <p:spPr>
          <a:xfrm>
            <a:off x="3371850" y="3829050"/>
            <a:ext cx="1781175" cy="733425"/>
          </a:xfrm>
          <a:prstGeom prst="roundRect">
            <a:avLst>
              <a:gd fmla="val 10390" name="adj"/>
            </a:avLst>
          </a:prstGeom>
          <a:solidFill>
            <a:srgbClr val="0A1628"/>
          </a:solidFill>
          <a:ln cap="flat" cmpd="sng" w="19050">
            <a:solidFill>
              <a:srgbClr val="B6C7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27"/>
          <p:cNvSpPr/>
          <p:nvPr/>
        </p:nvSpPr>
        <p:spPr>
          <a:xfrm>
            <a:off x="3448050" y="3857625"/>
            <a:ext cx="1628775" cy="6762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425">
                <a:solidFill>
                  <a:srgbClr val="B6C7DD"/>
                </a:solidFill>
                <a:latin typeface="Arial"/>
                <a:ea typeface="Arial"/>
                <a:cs typeface="Arial"/>
                <a:sym typeface="Arial"/>
              </a:rPr>
              <a:t>VEHICLE</a:t>
            </a:r>
            <a:endParaRPr/>
          </a:p>
          <a:p>
            <a:pPr indent="0" lvl="0" marL="0" marR="0" rtl="0" algn="ctr">
              <a:spcBef>
                <a:spcPts val="0"/>
              </a:spcBef>
              <a:spcAft>
                <a:spcPts val="0"/>
              </a:spcAft>
              <a:buNone/>
            </a:pPr>
            <a:r>
              <a:rPr b="1" lang="en-US" sz="1425">
                <a:solidFill>
                  <a:srgbClr val="B6C7DD"/>
                </a:solidFill>
                <a:latin typeface="Arial"/>
                <a:ea typeface="Arial"/>
                <a:cs typeface="Arial"/>
                <a:sym typeface="Arial"/>
              </a:rPr>
              <a:t>coverage zones</a:t>
            </a:r>
            <a:endParaRPr/>
          </a:p>
        </p:txBody>
      </p:sp>
      <p:sp>
        <p:nvSpPr>
          <p:cNvPr id="1193" name="Google Shape;1193;p27"/>
          <p:cNvSpPr/>
          <p:nvPr/>
        </p:nvSpPr>
        <p:spPr>
          <a:xfrm>
            <a:off x="2857500" y="4867275"/>
            <a:ext cx="2838450" cy="523875"/>
          </a:xfrm>
          <a:prstGeom prst="roundRect">
            <a:avLst>
              <a:gd fmla="val 14545"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27"/>
          <p:cNvSpPr/>
          <p:nvPr/>
        </p:nvSpPr>
        <p:spPr>
          <a:xfrm>
            <a:off x="2933700" y="4895850"/>
            <a:ext cx="2686050" cy="4667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500">
                <a:solidFill>
                  <a:srgbClr val="66DBB5"/>
                </a:solidFill>
                <a:latin typeface="Arial"/>
                <a:ea typeface="Arial"/>
                <a:cs typeface="Arial"/>
                <a:sym typeface="Arial"/>
              </a:rPr>
              <a:t>Rear camera + radar</a:t>
            </a:r>
            <a:endParaRPr/>
          </a:p>
        </p:txBody>
      </p:sp>
      <p:sp>
        <p:nvSpPr>
          <p:cNvPr id="1195" name="Google Shape;1195;p27"/>
          <p:cNvSpPr/>
          <p:nvPr/>
        </p:nvSpPr>
        <p:spPr>
          <a:xfrm>
            <a:off x="714375" y="5467350"/>
            <a:ext cx="7096125" cy="285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Schematic placement; calibration and occlusion require testing</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00" name="Shape 1200"/>
        <p:cNvGrpSpPr/>
        <p:nvPr/>
      </p:nvGrpSpPr>
      <p:grpSpPr>
        <a:xfrm>
          <a:off x="0" y="0"/>
          <a:ext cx="0" cy="0"/>
          <a:chOff x="0" y="0"/>
          <a:chExt cx="0" cy="0"/>
        </a:xfrm>
      </p:grpSpPr>
      <p:sp>
        <p:nvSpPr>
          <p:cNvPr id="1201" name="Google Shape;1201;p28"/>
          <p:cNvSpPr txBox="1"/>
          <p:nvPr/>
        </p:nvSpPr>
        <p:spPr>
          <a:xfrm>
            <a:off x="457200" y="355600"/>
            <a:ext cx="11277600" cy="63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775">
                <a:solidFill>
                  <a:srgbClr val="1E293B"/>
                </a:solidFill>
                <a:latin typeface="Georgia"/>
                <a:ea typeface="Georgia"/>
                <a:cs typeface="Georgia"/>
                <a:sym typeface="Georgia"/>
              </a:rPr>
              <a:t>See the truck’s complementary sensor views</a:t>
            </a:r>
            <a:endParaRPr b="1" sz="2775">
              <a:solidFill>
                <a:srgbClr val="1E293B"/>
              </a:solidFill>
              <a:latin typeface="Georgia"/>
              <a:ea typeface="Georgia"/>
              <a:cs typeface="Georgia"/>
              <a:sym typeface="Georgia"/>
            </a:endParaRPr>
          </a:p>
        </p:txBody>
      </p:sp>
      <p:sp>
        <p:nvSpPr>
          <p:cNvPr id="1202" name="Google Shape;1202;p28"/>
          <p:cNvSpPr txBox="1"/>
          <p:nvPr/>
        </p:nvSpPr>
        <p:spPr>
          <a:xfrm>
            <a:off x="457200" y="965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75">
                <a:solidFill>
                  <a:srgbClr val="6B7280"/>
                </a:solidFill>
              </a:rPr>
              <a:t>Illustrative sensor coverage—not evidence of zero blind spots or field validation.</a:t>
            </a:r>
            <a:endParaRPr sz="1275">
              <a:solidFill>
                <a:srgbClr val="6B7280"/>
              </a:solidFill>
            </a:endParaRPr>
          </a:p>
        </p:txBody>
      </p:sp>
      <p:sp>
        <p:nvSpPr>
          <p:cNvPr id="1203" name="Google Shape;1203;p28"/>
          <p:cNvSpPr txBox="1"/>
          <p:nvPr/>
        </p:nvSpPr>
        <p:spPr>
          <a:xfrm>
            <a:off x="457200" y="6426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
                <a:solidFill>
                  <a:srgbClr val="055E6E"/>
                </a:solidFill>
              </a:rPr>
              <a:t>Click the video to play · Narrated · No music</a:t>
            </a:r>
            <a:endParaRPr sz="1200">
              <a:solidFill>
                <a:srgbClr val="055E6E"/>
              </a:solidFill>
            </a:endParaRPr>
          </a:p>
        </p:txBody>
      </p:sp>
      <p:pic>
        <p:nvPicPr>
          <p:cNvPr descr="Illustrative sensor coverage—not evidence of zero blind spots or field validation. Original Holt voiceover; no music." id="1204" name="Google Shape;1204;p28" title="Play Truck-sensor animation">
            <a:hlinkClick r:id="" action="ppaction://media"/>
          </p:cNvPr>
          <p:cNvPicPr preferRelativeResize="0"/>
          <p:nvPr>
            <a:videoFile xmlns:r="http://schemas.openxmlformats.org/officeDocument/2006/relationships" r:link="rId3"/>
            <p:extLst>
              <p:ext uri="{DAA4B4D4-6D71-4841-9C94-3DE7FCFB9230}">
                <p14:media xmlns:p14="http://schemas.microsoft.com/office/powerpoint/2010/main" xmlns:r="http://schemas.openxmlformats.org/officeDocument/2006/relationships" r:embed="rIdMedia26"/>
              </p:ext>
            </p:extLst>
          </p:nvPr>
        </p:nvPicPr>
        <p:blipFill>
          <a:blip r:embed="rId4">
            <a:alphaModFix/>
          </a:blip>
          <a:stretch>
            <a:fillRect/>
          </a:stretch>
        </p:blipFill>
        <p:spPr>
          <a:xfrm>
            <a:off x="1828800" y="1409700"/>
            <a:ext cx="8534400" cy="4800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4"/>
                                        </p:tgtEl>
                                        <p:attrNameLst>
                                          <p:attrName>style.visibility</p:attrName>
                                        </p:attrNameLst>
                                      </p:cBhvr>
                                      <p:to>
                                        <p:strVal val="visible"/>
                                      </p:to>
                                    </p:set>
                                    <p:animEffect filter="fade" transition="in">
                                      <p:cBhvr>
                                        <p:cTn dur="1000"/>
                                        <p:tgtEl>
                                          <p:spTgt spid="12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9" name="Shape 1209"/>
        <p:cNvGrpSpPr/>
        <p:nvPr/>
      </p:nvGrpSpPr>
      <p:grpSpPr>
        <a:xfrm>
          <a:off x="0" y="0"/>
          <a:ext cx="0" cy="0"/>
          <a:chOff x="0" y="0"/>
          <a:chExt cx="0" cy="0"/>
        </a:xfrm>
      </p:grpSpPr>
      <p:sp>
        <p:nvSpPr>
          <p:cNvPr id="1210" name="Google Shape;1210;p29"/>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29"/>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SMART TRUCK · SENSOR TO COMPUTE</a:t>
            </a:r>
            <a:endParaRPr/>
          </a:p>
        </p:txBody>
      </p:sp>
      <p:sp>
        <p:nvSpPr>
          <p:cNvPr id="1212" name="Google Shape;1212;p29"/>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Define the latency measurement</a:t>
            </a:r>
            <a:endParaRPr/>
          </a:p>
        </p:txBody>
      </p:sp>
      <p:sp>
        <p:nvSpPr>
          <p:cNvPr id="1213" name="Google Shape;1213;p29"/>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8.6 ms processing claim must be tied to a reproducible end-to-end workload.</a:t>
            </a:r>
            <a:endParaRPr/>
          </a:p>
        </p:txBody>
      </p:sp>
      <p:sp>
        <p:nvSpPr>
          <p:cNvPr id="1214" name="Google Shape;1214;p29"/>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29"/>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29"/>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217" name="Google Shape;1217;p29"/>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26</a:t>
            </a:r>
            <a:endParaRPr/>
          </a:p>
        </p:txBody>
      </p:sp>
      <p:sp>
        <p:nvSpPr>
          <p:cNvPr id="1218" name="Google Shape;1218;p29"/>
          <p:cNvSpPr/>
          <p:nvPr/>
        </p:nvSpPr>
        <p:spPr>
          <a:xfrm>
            <a:off x="419100" y="1562100"/>
            <a:ext cx="7696200" cy="4362450"/>
          </a:xfrm>
          <a:prstGeom prst="roundRect">
            <a:avLst>
              <a:gd fmla="val 1747" name="adj"/>
            </a:avLst>
          </a:prstGeom>
          <a:solidFill>
            <a:srgbClr val="0A162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29"/>
          <p:cNvSpPr/>
          <p:nvPr/>
        </p:nvSpPr>
        <p:spPr>
          <a:xfrm>
            <a:off x="8229600" y="1600200"/>
            <a:ext cx="3505200" cy="1266825"/>
          </a:xfrm>
          <a:prstGeom prst="roundRect">
            <a:avLst>
              <a:gd fmla="val 6015"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29"/>
          <p:cNvSpPr/>
          <p:nvPr/>
        </p:nvSpPr>
        <p:spPr>
          <a:xfrm>
            <a:off x="8229600" y="1600200"/>
            <a:ext cx="38100" cy="12668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29"/>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33.3 ms frame budget</a:t>
            </a:r>
            <a:endParaRPr/>
          </a:p>
        </p:txBody>
      </p:sp>
      <p:sp>
        <p:nvSpPr>
          <p:cNvPr id="1222" name="Google Shape;1222;p29"/>
          <p:cNvSpPr/>
          <p:nvPr/>
        </p:nvSpPr>
        <p:spPr>
          <a:xfrm>
            <a:off x="8420100" y="1914525"/>
            <a:ext cx="3124200" cy="9429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reference budget corresponds to approximately 30 frames per second.</a:t>
            </a:r>
            <a:endParaRPr/>
          </a:p>
        </p:txBody>
      </p:sp>
      <p:sp>
        <p:nvSpPr>
          <p:cNvPr id="1223" name="Google Shape;1223;p29"/>
          <p:cNvSpPr/>
          <p:nvPr/>
        </p:nvSpPr>
        <p:spPr>
          <a:xfrm>
            <a:off x="8229600" y="29241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29"/>
          <p:cNvSpPr/>
          <p:nvPr/>
        </p:nvSpPr>
        <p:spPr>
          <a:xfrm>
            <a:off x="8229600" y="29241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29"/>
          <p:cNvSpPr/>
          <p:nvPr/>
        </p:nvSpPr>
        <p:spPr>
          <a:xfrm>
            <a:off x="8420100" y="30099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8.6 ms claimed work</a:t>
            </a:r>
            <a:endParaRPr/>
          </a:p>
        </p:txBody>
      </p:sp>
      <p:sp>
        <p:nvSpPr>
          <p:cNvPr id="1226" name="Google Shape;1226;p29"/>
          <p:cNvSpPr/>
          <p:nvPr/>
        </p:nvSpPr>
        <p:spPr>
          <a:xfrm>
            <a:off x="8420100" y="32385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Confirm which acquisition, inference and fusion stages it includes.</a:t>
            </a:r>
            <a:endParaRPr/>
          </a:p>
        </p:txBody>
      </p:sp>
      <p:sp>
        <p:nvSpPr>
          <p:cNvPr id="1227" name="Google Shape;1227;p29"/>
          <p:cNvSpPr/>
          <p:nvPr/>
        </p:nvSpPr>
        <p:spPr>
          <a:xfrm>
            <a:off x="8229600" y="4057650"/>
            <a:ext cx="3505200" cy="885825"/>
          </a:xfrm>
          <a:prstGeom prst="roundRect">
            <a:avLst>
              <a:gd fmla="val 8602"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29"/>
          <p:cNvSpPr/>
          <p:nvPr/>
        </p:nvSpPr>
        <p:spPr>
          <a:xfrm>
            <a:off x="8229600" y="4057650"/>
            <a:ext cx="38100" cy="8858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29"/>
          <p:cNvSpPr/>
          <p:nvPr/>
        </p:nvSpPr>
        <p:spPr>
          <a:xfrm>
            <a:off x="8420100" y="41433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24.7 ms remainder</a:t>
            </a:r>
            <a:endParaRPr/>
          </a:p>
        </p:txBody>
      </p:sp>
      <p:sp>
        <p:nvSpPr>
          <p:cNvPr id="1230" name="Google Shape;1230;p29"/>
          <p:cNvSpPr/>
          <p:nvPr/>
        </p:nvSpPr>
        <p:spPr>
          <a:xfrm>
            <a:off x="8420100" y="4371975"/>
            <a:ext cx="3124200" cy="5619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Budget subtraction, not measured system headroom.</a:t>
            </a:r>
            <a:endParaRPr/>
          </a:p>
        </p:txBody>
      </p:sp>
      <p:sp>
        <p:nvSpPr>
          <p:cNvPr id="1231" name="Google Shape;1231;p29"/>
          <p:cNvSpPr/>
          <p:nvPr/>
        </p:nvSpPr>
        <p:spPr>
          <a:xfrm>
            <a:off x="8229600" y="5000625"/>
            <a:ext cx="3505200" cy="885825"/>
          </a:xfrm>
          <a:prstGeom prst="roundRect">
            <a:avLst>
              <a:gd fmla="val 8602"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29"/>
          <p:cNvSpPr/>
          <p:nvPr/>
        </p:nvSpPr>
        <p:spPr>
          <a:xfrm>
            <a:off x="8229600" y="5000625"/>
            <a:ext cx="38100" cy="8858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29"/>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Evidence required</a:t>
            </a:r>
            <a:endParaRPr/>
          </a:p>
        </p:txBody>
      </p:sp>
      <p:sp>
        <p:nvSpPr>
          <p:cNvPr id="1234" name="Google Shape;1234;p29"/>
          <p:cNvSpPr/>
          <p:nvPr/>
        </p:nvSpPr>
        <p:spPr>
          <a:xfrm>
            <a:off x="8420100" y="5314950"/>
            <a:ext cx="3124200" cy="5619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Precision, power, sustained rate and worst-case latency.</a:t>
            </a:r>
            <a:endParaRPr/>
          </a:p>
        </p:txBody>
      </p:sp>
      <p:sp>
        <p:nvSpPr>
          <p:cNvPr id="1235" name="Google Shape;1235;p29"/>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Architecture illustration. Targets and arithmetic peaks require workload and implementation validation.</a:t>
            </a:r>
            <a:endParaRPr/>
          </a:p>
        </p:txBody>
      </p:sp>
      <p:sp>
        <p:nvSpPr>
          <p:cNvPr id="1236" name="Google Shape;1236;p29"/>
          <p:cNvSpPr/>
          <p:nvPr/>
        </p:nvSpPr>
        <p:spPr>
          <a:xfrm>
            <a:off x="2286000" y="2466975"/>
            <a:ext cx="22860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29"/>
          <p:cNvSpPr/>
          <p:nvPr/>
        </p:nvSpPr>
        <p:spPr>
          <a:xfrm>
            <a:off x="771525" y="2171700"/>
            <a:ext cx="1495425" cy="723900"/>
          </a:xfrm>
          <a:prstGeom prst="roundRect">
            <a:avLst>
              <a:gd fmla="val 10526"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29"/>
          <p:cNvSpPr/>
          <p:nvPr/>
        </p:nvSpPr>
        <p:spPr>
          <a:xfrm>
            <a:off x="847725" y="2200275"/>
            <a:ext cx="1343025" cy="666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500">
                <a:solidFill>
                  <a:srgbClr val="15C4DF"/>
                </a:solidFill>
                <a:latin typeface="Arial"/>
                <a:ea typeface="Arial"/>
                <a:cs typeface="Arial"/>
                <a:sym typeface="Arial"/>
              </a:rPr>
              <a:t>Acquire</a:t>
            </a:r>
            <a:endParaRPr/>
          </a:p>
        </p:txBody>
      </p:sp>
      <p:sp>
        <p:nvSpPr>
          <p:cNvPr id="1239" name="Google Shape;1239;p29"/>
          <p:cNvSpPr/>
          <p:nvPr/>
        </p:nvSpPr>
        <p:spPr>
          <a:xfrm>
            <a:off x="4048125" y="2466975"/>
            <a:ext cx="22860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29"/>
          <p:cNvSpPr/>
          <p:nvPr/>
        </p:nvSpPr>
        <p:spPr>
          <a:xfrm>
            <a:off x="2533650" y="2171700"/>
            <a:ext cx="1495425" cy="723900"/>
          </a:xfrm>
          <a:prstGeom prst="roundRect">
            <a:avLst>
              <a:gd fmla="val 10526"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29"/>
          <p:cNvSpPr/>
          <p:nvPr/>
        </p:nvSpPr>
        <p:spPr>
          <a:xfrm>
            <a:off x="2609850" y="2200275"/>
            <a:ext cx="1343025" cy="666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500">
                <a:solidFill>
                  <a:srgbClr val="15C4DF"/>
                </a:solidFill>
                <a:latin typeface="Arial"/>
                <a:ea typeface="Arial"/>
                <a:cs typeface="Arial"/>
                <a:sym typeface="Arial"/>
              </a:rPr>
              <a:t>Process</a:t>
            </a:r>
            <a:endParaRPr/>
          </a:p>
        </p:txBody>
      </p:sp>
      <p:sp>
        <p:nvSpPr>
          <p:cNvPr id="1242" name="Google Shape;1242;p29"/>
          <p:cNvSpPr/>
          <p:nvPr/>
        </p:nvSpPr>
        <p:spPr>
          <a:xfrm>
            <a:off x="5810250" y="2466975"/>
            <a:ext cx="22860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29"/>
          <p:cNvSpPr/>
          <p:nvPr/>
        </p:nvSpPr>
        <p:spPr>
          <a:xfrm>
            <a:off x="4295775" y="2171700"/>
            <a:ext cx="1495425" cy="723900"/>
          </a:xfrm>
          <a:prstGeom prst="roundRect">
            <a:avLst>
              <a:gd fmla="val 10526"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29"/>
          <p:cNvSpPr/>
          <p:nvPr/>
        </p:nvSpPr>
        <p:spPr>
          <a:xfrm>
            <a:off x="4371975" y="2200275"/>
            <a:ext cx="1343025" cy="666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500">
                <a:solidFill>
                  <a:srgbClr val="B89AF5"/>
                </a:solidFill>
                <a:latin typeface="Arial"/>
                <a:ea typeface="Arial"/>
                <a:cs typeface="Arial"/>
                <a:sym typeface="Arial"/>
              </a:rPr>
              <a:t>Fuse</a:t>
            </a:r>
            <a:endParaRPr/>
          </a:p>
        </p:txBody>
      </p:sp>
      <p:sp>
        <p:nvSpPr>
          <p:cNvPr id="1245" name="Google Shape;1245;p29"/>
          <p:cNvSpPr/>
          <p:nvPr/>
        </p:nvSpPr>
        <p:spPr>
          <a:xfrm>
            <a:off x="6057900" y="2171700"/>
            <a:ext cx="1495425" cy="723900"/>
          </a:xfrm>
          <a:prstGeom prst="roundRect">
            <a:avLst>
              <a:gd fmla="val 10526"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29"/>
          <p:cNvSpPr/>
          <p:nvPr/>
        </p:nvSpPr>
        <p:spPr>
          <a:xfrm>
            <a:off x="6134100" y="2200275"/>
            <a:ext cx="1343025" cy="666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500">
                <a:solidFill>
                  <a:srgbClr val="15C4DF"/>
                </a:solidFill>
                <a:latin typeface="Arial"/>
                <a:ea typeface="Arial"/>
                <a:cs typeface="Arial"/>
                <a:sym typeface="Arial"/>
              </a:rPr>
              <a:t>Output</a:t>
            </a:r>
            <a:endParaRPr/>
          </a:p>
        </p:txBody>
      </p:sp>
      <p:sp>
        <p:nvSpPr>
          <p:cNvPr id="1247" name="Google Shape;1247;p29"/>
          <p:cNvSpPr/>
          <p:nvPr/>
        </p:nvSpPr>
        <p:spPr>
          <a:xfrm>
            <a:off x="800100" y="3219450"/>
            <a:ext cx="6858000" cy="3619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1950">
                <a:solidFill>
                  <a:srgbClr val="FFFFFF"/>
                </a:solidFill>
                <a:latin typeface="Arial"/>
                <a:ea typeface="Arial"/>
                <a:cs typeface="Arial"/>
                <a:sym typeface="Arial"/>
              </a:rPr>
              <a:t>33.3 ms frame budget</a:t>
            </a:r>
            <a:endParaRPr/>
          </a:p>
        </p:txBody>
      </p:sp>
      <p:sp>
        <p:nvSpPr>
          <p:cNvPr id="1248" name="Google Shape;1248;p29"/>
          <p:cNvSpPr/>
          <p:nvPr/>
        </p:nvSpPr>
        <p:spPr>
          <a:xfrm>
            <a:off x="800100" y="3771900"/>
            <a:ext cx="1790814" cy="647700"/>
          </a:xfrm>
          <a:prstGeom prst="rect">
            <a:avLst/>
          </a:prstGeom>
          <a:solidFill>
            <a:srgbClr val="15C4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29"/>
          <p:cNvSpPr/>
          <p:nvPr/>
        </p:nvSpPr>
        <p:spPr>
          <a:xfrm>
            <a:off x="2590914" y="3771900"/>
            <a:ext cx="5143386" cy="647700"/>
          </a:xfrm>
          <a:prstGeom prst="rect">
            <a:avLst/>
          </a:prstGeom>
          <a:solidFill>
            <a:srgbClr val="3148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29"/>
          <p:cNvSpPr/>
          <p:nvPr/>
        </p:nvSpPr>
        <p:spPr>
          <a:xfrm>
            <a:off x="876300" y="3857625"/>
            <a:ext cx="1638414" cy="4381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0A1628"/>
                </a:solidFill>
                <a:latin typeface="Arial"/>
                <a:ea typeface="Arial"/>
                <a:cs typeface="Arial"/>
                <a:sym typeface="Arial"/>
              </a:rPr>
              <a:t>8.6 ms</a:t>
            </a:r>
            <a:endParaRPr/>
          </a:p>
        </p:txBody>
      </p:sp>
      <p:sp>
        <p:nvSpPr>
          <p:cNvPr id="1251" name="Google Shape;1251;p29"/>
          <p:cNvSpPr/>
          <p:nvPr/>
        </p:nvSpPr>
        <p:spPr>
          <a:xfrm>
            <a:off x="2667114" y="3857625"/>
            <a:ext cx="4990986" cy="4381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FFFFFF"/>
                </a:solidFill>
                <a:latin typeface="Arial"/>
                <a:ea typeface="Arial"/>
                <a:cs typeface="Arial"/>
                <a:sym typeface="Arial"/>
              </a:rPr>
              <a:t>24.7 ms arithmetic remainder</a:t>
            </a:r>
            <a:endParaRPr/>
          </a:p>
        </p:txBody>
      </p:sp>
      <p:sp>
        <p:nvSpPr>
          <p:cNvPr id="1252" name="Google Shape;1252;p29"/>
          <p:cNvSpPr/>
          <p:nvPr/>
        </p:nvSpPr>
        <p:spPr>
          <a:xfrm>
            <a:off x="800100" y="4781550"/>
            <a:ext cx="6934200" cy="285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Claimed processing slice ≠ validated end-to-end latency</a:t>
            </a:r>
            <a:endParaRPr/>
          </a:p>
        </p:txBody>
      </p:sp>
      <p:sp>
        <p:nvSpPr>
          <p:cNvPr id="1253" name="Google Shape;1253;p29"/>
          <p:cNvSpPr/>
          <p:nvPr/>
        </p:nvSpPr>
        <p:spPr>
          <a:xfrm>
            <a:off x="800100" y="5181600"/>
            <a:ext cx="6934200" cy="285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No per-stage timings are inferred</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8" name="Shape 1258"/>
        <p:cNvGrpSpPr/>
        <p:nvPr/>
      </p:nvGrpSpPr>
      <p:grpSpPr>
        <a:xfrm>
          <a:off x="0" y="0"/>
          <a:ext cx="0" cy="0"/>
          <a:chOff x="0" y="0"/>
          <a:chExt cx="0" cy="0"/>
        </a:xfrm>
      </p:grpSpPr>
      <p:sp>
        <p:nvSpPr>
          <p:cNvPr id="1259" name="Google Shape;1259;p30"/>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30"/>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SMART TRUCK · SENSOR TO COMPUTE</a:t>
            </a:r>
            <a:endParaRPr/>
          </a:p>
        </p:txBody>
      </p:sp>
      <p:sp>
        <p:nvSpPr>
          <p:cNvPr id="1261" name="Google Shape;1261;p30"/>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Prove the production system in stages</a:t>
            </a:r>
            <a:endParaRPr/>
          </a:p>
        </p:txBody>
      </p:sp>
      <p:sp>
        <p:nvSpPr>
          <p:cNvPr id="1262" name="Google Shape;1262;p30"/>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FPGA demonstrations, ASIC verification and vehicle qualification answer different questions.</a:t>
            </a:r>
            <a:endParaRPr/>
          </a:p>
        </p:txBody>
      </p:sp>
      <p:sp>
        <p:nvSpPr>
          <p:cNvPr id="1263" name="Google Shape;1263;p30"/>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30"/>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30"/>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266" name="Google Shape;1266;p30"/>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27</a:t>
            </a:r>
            <a:endParaRPr/>
          </a:p>
        </p:txBody>
      </p:sp>
      <p:sp>
        <p:nvSpPr>
          <p:cNvPr id="1267" name="Google Shape;1267;p30"/>
          <p:cNvSpPr/>
          <p:nvPr/>
        </p:nvSpPr>
        <p:spPr>
          <a:xfrm>
            <a:off x="419100" y="1562100"/>
            <a:ext cx="7696200" cy="4362450"/>
          </a:xfrm>
          <a:prstGeom prst="roundRect">
            <a:avLst>
              <a:gd fmla="val 1747" name="adj"/>
            </a:avLst>
          </a:prstGeom>
          <a:solidFill>
            <a:srgbClr val="0A1628"/>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30"/>
          <p:cNvSpPr/>
          <p:nvPr/>
        </p:nvSpPr>
        <p:spPr>
          <a:xfrm>
            <a:off x="8229600" y="1600200"/>
            <a:ext cx="3505200" cy="1266825"/>
          </a:xfrm>
          <a:prstGeom prst="roundRect">
            <a:avLst>
              <a:gd fmla="val 6015"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30"/>
          <p:cNvSpPr/>
          <p:nvPr/>
        </p:nvSpPr>
        <p:spPr>
          <a:xfrm>
            <a:off x="8229600" y="1600200"/>
            <a:ext cx="38100" cy="12668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30"/>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FPGA demonstration</a:t>
            </a:r>
            <a:endParaRPr/>
          </a:p>
        </p:txBody>
      </p:sp>
      <p:sp>
        <p:nvSpPr>
          <p:cNvPr id="1271" name="Google Shape;1271;p30"/>
          <p:cNvSpPr/>
          <p:nvPr/>
        </p:nvSpPr>
        <p:spPr>
          <a:xfrm>
            <a:off x="8420100" y="1914525"/>
            <a:ext cx="3124200" cy="9429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Exercise the software, interfaces and prototype compute.</a:t>
            </a:r>
            <a:endParaRPr/>
          </a:p>
        </p:txBody>
      </p:sp>
      <p:sp>
        <p:nvSpPr>
          <p:cNvPr id="1272" name="Google Shape;1272;p30"/>
          <p:cNvSpPr/>
          <p:nvPr/>
        </p:nvSpPr>
        <p:spPr>
          <a:xfrm>
            <a:off x="8229600" y="29241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30"/>
          <p:cNvSpPr/>
          <p:nvPr/>
        </p:nvSpPr>
        <p:spPr>
          <a:xfrm>
            <a:off x="8229600" y="29241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30"/>
          <p:cNvSpPr/>
          <p:nvPr/>
        </p:nvSpPr>
        <p:spPr>
          <a:xfrm>
            <a:off x="8420100" y="30099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Production ASIC</a:t>
            </a:r>
            <a:endParaRPr/>
          </a:p>
        </p:txBody>
      </p:sp>
      <p:sp>
        <p:nvSpPr>
          <p:cNvPr id="1275" name="Google Shape;1275;p30"/>
          <p:cNvSpPr/>
          <p:nvPr/>
        </p:nvSpPr>
        <p:spPr>
          <a:xfrm>
            <a:off x="8420100" y="32385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Verify scaled compute, memory, clock, power and area together.</a:t>
            </a:r>
            <a:endParaRPr/>
          </a:p>
        </p:txBody>
      </p:sp>
      <p:sp>
        <p:nvSpPr>
          <p:cNvPr id="1276" name="Google Shape;1276;p30"/>
          <p:cNvSpPr/>
          <p:nvPr/>
        </p:nvSpPr>
        <p:spPr>
          <a:xfrm>
            <a:off x="8229600" y="4057650"/>
            <a:ext cx="3505200" cy="885825"/>
          </a:xfrm>
          <a:prstGeom prst="roundRect">
            <a:avLst>
              <a:gd fmla="val 8602"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30"/>
          <p:cNvSpPr/>
          <p:nvPr/>
        </p:nvSpPr>
        <p:spPr>
          <a:xfrm>
            <a:off x="8229600" y="4057650"/>
            <a:ext cx="38100" cy="8858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30"/>
          <p:cNvSpPr/>
          <p:nvPr/>
        </p:nvSpPr>
        <p:spPr>
          <a:xfrm>
            <a:off x="8420100" y="41433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Vehicle integration</a:t>
            </a:r>
            <a:endParaRPr/>
          </a:p>
        </p:txBody>
      </p:sp>
      <p:sp>
        <p:nvSpPr>
          <p:cNvPr id="1279" name="Google Shape;1279;p30"/>
          <p:cNvSpPr/>
          <p:nvPr/>
        </p:nvSpPr>
        <p:spPr>
          <a:xfrm>
            <a:off x="8420100" y="4371975"/>
            <a:ext cx="3124200" cy="5619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Test thermal behaviour, safety path and operational conditions.</a:t>
            </a:r>
            <a:endParaRPr/>
          </a:p>
        </p:txBody>
      </p:sp>
      <p:sp>
        <p:nvSpPr>
          <p:cNvPr id="1280" name="Google Shape;1280;p30"/>
          <p:cNvSpPr/>
          <p:nvPr/>
        </p:nvSpPr>
        <p:spPr>
          <a:xfrm>
            <a:off x="8229600" y="5000625"/>
            <a:ext cx="3505200" cy="885825"/>
          </a:xfrm>
          <a:prstGeom prst="roundRect">
            <a:avLst>
              <a:gd fmla="val 8602"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30"/>
          <p:cNvSpPr/>
          <p:nvPr/>
        </p:nvSpPr>
        <p:spPr>
          <a:xfrm>
            <a:off x="8229600" y="5000625"/>
            <a:ext cx="38100" cy="8858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30"/>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Capital-release gate</a:t>
            </a:r>
            <a:endParaRPr/>
          </a:p>
        </p:txBody>
      </p:sp>
      <p:sp>
        <p:nvSpPr>
          <p:cNvPr id="1283" name="Google Shape;1283;p30"/>
          <p:cNvSpPr/>
          <p:nvPr/>
        </p:nvSpPr>
        <p:spPr>
          <a:xfrm>
            <a:off x="8420100" y="5314950"/>
            <a:ext cx="3124200" cy="5619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Reproducible measurements on the intended configuration.</a:t>
            </a:r>
            <a:endParaRPr/>
          </a:p>
        </p:txBody>
      </p:sp>
      <p:sp>
        <p:nvSpPr>
          <p:cNvPr id="1284" name="Google Shape;1284;p30"/>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Architecture illustration. Targets and arithmetic peaks require workload and implementation validation.</a:t>
            </a:r>
            <a:endParaRPr/>
          </a:p>
        </p:txBody>
      </p:sp>
      <p:sp>
        <p:nvSpPr>
          <p:cNvPr id="1285" name="Google Shape;1285;p30"/>
          <p:cNvSpPr/>
          <p:nvPr/>
        </p:nvSpPr>
        <p:spPr>
          <a:xfrm>
            <a:off x="2895600" y="3067050"/>
            <a:ext cx="390525"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30"/>
          <p:cNvSpPr/>
          <p:nvPr/>
        </p:nvSpPr>
        <p:spPr>
          <a:xfrm>
            <a:off x="5314950" y="3067050"/>
            <a:ext cx="390525"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30"/>
          <p:cNvSpPr/>
          <p:nvPr/>
        </p:nvSpPr>
        <p:spPr>
          <a:xfrm>
            <a:off x="771525" y="2457450"/>
            <a:ext cx="2038350" cy="1323975"/>
          </a:xfrm>
          <a:prstGeom prst="roundRect">
            <a:avLst>
              <a:gd fmla="val 5755"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30"/>
          <p:cNvSpPr/>
          <p:nvPr/>
        </p:nvSpPr>
        <p:spPr>
          <a:xfrm>
            <a:off x="847725" y="2486025"/>
            <a:ext cx="1885950" cy="12668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950">
                <a:solidFill>
                  <a:srgbClr val="15C4DF"/>
                </a:solidFill>
                <a:latin typeface="Arial"/>
                <a:ea typeface="Arial"/>
                <a:cs typeface="Arial"/>
                <a:sym typeface="Arial"/>
              </a:rPr>
              <a:t>FPGA</a:t>
            </a:r>
            <a:endParaRPr/>
          </a:p>
          <a:p>
            <a:pPr indent="0" lvl="0" marL="0" marR="0" rtl="0" algn="ctr">
              <a:spcBef>
                <a:spcPts val="0"/>
              </a:spcBef>
              <a:spcAft>
                <a:spcPts val="0"/>
              </a:spcAft>
              <a:buNone/>
            </a:pPr>
            <a:r>
              <a:rPr b="1" lang="en-US" sz="1950">
                <a:solidFill>
                  <a:srgbClr val="15C4DF"/>
                </a:solidFill>
                <a:latin typeface="Arial"/>
                <a:ea typeface="Arial"/>
                <a:cs typeface="Arial"/>
                <a:sym typeface="Arial"/>
              </a:rPr>
              <a:t>demonstration</a:t>
            </a:r>
            <a:endParaRPr/>
          </a:p>
        </p:txBody>
      </p:sp>
      <p:sp>
        <p:nvSpPr>
          <p:cNvPr id="1289" name="Google Shape;1289;p30"/>
          <p:cNvSpPr/>
          <p:nvPr/>
        </p:nvSpPr>
        <p:spPr>
          <a:xfrm>
            <a:off x="3371850" y="2457450"/>
            <a:ext cx="1857375" cy="1323975"/>
          </a:xfrm>
          <a:prstGeom prst="roundRect">
            <a:avLst>
              <a:gd fmla="val 5755"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30"/>
          <p:cNvSpPr/>
          <p:nvPr/>
        </p:nvSpPr>
        <p:spPr>
          <a:xfrm>
            <a:off x="3448050" y="2486025"/>
            <a:ext cx="1704975" cy="12668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950">
                <a:solidFill>
                  <a:srgbClr val="B89AF5"/>
                </a:solidFill>
                <a:latin typeface="Arial"/>
                <a:ea typeface="Arial"/>
                <a:cs typeface="Arial"/>
                <a:sym typeface="Arial"/>
              </a:rPr>
              <a:t>ASIC</a:t>
            </a:r>
            <a:endParaRPr/>
          </a:p>
          <a:p>
            <a:pPr indent="0" lvl="0" marL="0" marR="0" rtl="0" algn="ctr">
              <a:spcBef>
                <a:spcPts val="0"/>
              </a:spcBef>
              <a:spcAft>
                <a:spcPts val="0"/>
              </a:spcAft>
              <a:buNone/>
            </a:pPr>
            <a:r>
              <a:rPr b="1" lang="en-US" sz="1950">
                <a:solidFill>
                  <a:srgbClr val="B89AF5"/>
                </a:solidFill>
                <a:latin typeface="Arial"/>
                <a:ea typeface="Arial"/>
                <a:cs typeface="Arial"/>
                <a:sym typeface="Arial"/>
              </a:rPr>
              <a:t>verification</a:t>
            </a:r>
            <a:endParaRPr/>
          </a:p>
        </p:txBody>
      </p:sp>
      <p:sp>
        <p:nvSpPr>
          <p:cNvPr id="1291" name="Google Shape;1291;p30"/>
          <p:cNvSpPr/>
          <p:nvPr/>
        </p:nvSpPr>
        <p:spPr>
          <a:xfrm>
            <a:off x="5791200" y="2457450"/>
            <a:ext cx="1981200" cy="1323975"/>
          </a:xfrm>
          <a:prstGeom prst="roundRect">
            <a:avLst>
              <a:gd fmla="val 5755"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30"/>
          <p:cNvSpPr/>
          <p:nvPr/>
        </p:nvSpPr>
        <p:spPr>
          <a:xfrm>
            <a:off x="5867400" y="2486025"/>
            <a:ext cx="1828800" cy="12668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950">
                <a:solidFill>
                  <a:srgbClr val="66DBB5"/>
                </a:solidFill>
                <a:latin typeface="Arial"/>
                <a:ea typeface="Arial"/>
                <a:cs typeface="Arial"/>
                <a:sym typeface="Arial"/>
              </a:rPr>
              <a:t>Vehicle</a:t>
            </a:r>
            <a:endParaRPr/>
          </a:p>
          <a:p>
            <a:pPr indent="0" lvl="0" marL="0" marR="0" rtl="0" algn="ctr">
              <a:spcBef>
                <a:spcPts val="0"/>
              </a:spcBef>
              <a:spcAft>
                <a:spcPts val="0"/>
              </a:spcAft>
              <a:buNone/>
            </a:pPr>
            <a:r>
              <a:rPr b="1" lang="en-US" sz="1950">
                <a:solidFill>
                  <a:srgbClr val="66DBB5"/>
                </a:solidFill>
                <a:latin typeface="Arial"/>
                <a:ea typeface="Arial"/>
                <a:cs typeface="Arial"/>
                <a:sym typeface="Arial"/>
              </a:rPr>
              <a:t>qualification</a:t>
            </a:r>
            <a:endParaRPr/>
          </a:p>
        </p:txBody>
      </p:sp>
      <p:sp>
        <p:nvSpPr>
          <p:cNvPr id="1293" name="Google Shape;1293;p30"/>
          <p:cNvSpPr/>
          <p:nvPr/>
        </p:nvSpPr>
        <p:spPr>
          <a:xfrm>
            <a:off x="771525" y="4019550"/>
            <a:ext cx="2038350" cy="5905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500">
                <a:solidFill>
                  <a:srgbClr val="B6C7DD"/>
                </a:solidFill>
                <a:latin typeface="Arial"/>
                <a:ea typeface="Arial"/>
                <a:cs typeface="Arial"/>
                <a:sym typeface="Arial"/>
              </a:rPr>
              <a:t>Workload + interfaces</a:t>
            </a:r>
            <a:endParaRPr/>
          </a:p>
        </p:txBody>
      </p:sp>
      <p:sp>
        <p:nvSpPr>
          <p:cNvPr id="1294" name="Google Shape;1294;p30"/>
          <p:cNvSpPr/>
          <p:nvPr/>
        </p:nvSpPr>
        <p:spPr>
          <a:xfrm>
            <a:off x="3248025" y="4019550"/>
            <a:ext cx="2085975" cy="5905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500">
                <a:solidFill>
                  <a:srgbClr val="B6C7DD"/>
                </a:solidFill>
                <a:latin typeface="Arial"/>
                <a:ea typeface="Arial"/>
                <a:cs typeface="Arial"/>
                <a:sym typeface="Arial"/>
              </a:rPr>
              <a:t>Clock + power + area</a:t>
            </a:r>
            <a:endParaRPr/>
          </a:p>
        </p:txBody>
      </p:sp>
      <p:sp>
        <p:nvSpPr>
          <p:cNvPr id="1295" name="Google Shape;1295;p30"/>
          <p:cNvSpPr/>
          <p:nvPr/>
        </p:nvSpPr>
        <p:spPr>
          <a:xfrm>
            <a:off x="5734050" y="4019550"/>
            <a:ext cx="2038350" cy="5905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500">
                <a:solidFill>
                  <a:srgbClr val="B6C7DD"/>
                </a:solidFill>
                <a:latin typeface="Arial"/>
                <a:ea typeface="Arial"/>
                <a:cs typeface="Arial"/>
                <a:sym typeface="Arial"/>
              </a:rPr>
              <a:t>Safety + environment</a:t>
            </a:r>
            <a:endParaRPr/>
          </a:p>
        </p:txBody>
      </p:sp>
      <p:sp>
        <p:nvSpPr>
          <p:cNvPr id="1296" name="Google Shape;1296;p30"/>
          <p:cNvSpPr/>
          <p:nvPr/>
        </p:nvSpPr>
        <p:spPr>
          <a:xfrm>
            <a:off x="762000" y="5181600"/>
            <a:ext cx="7000875" cy="285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Release confidence against evidence at every stage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1" name="Shape 1301"/>
        <p:cNvGrpSpPr/>
        <p:nvPr/>
      </p:nvGrpSpPr>
      <p:grpSpPr>
        <a:xfrm>
          <a:off x="0" y="0"/>
          <a:ext cx="0" cy="0"/>
          <a:chOff x="0" y="0"/>
          <a:chExt cx="0" cy="0"/>
        </a:xfrm>
      </p:grpSpPr>
      <p:sp>
        <p:nvSpPr>
          <p:cNvPr id="1302" name="Google Shape;1302;p31"/>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31"/>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31"/>
          <p:cNvSpPr/>
          <p:nvPr/>
        </p:nvSpPr>
        <p:spPr>
          <a:xfrm>
            <a:off x="0" y="0"/>
            <a:ext cx="12192000"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31"/>
          <p:cNvSpPr/>
          <p:nvPr/>
        </p:nvSpPr>
        <p:spPr>
          <a:xfrm>
            <a:off x="914400" y="2381250"/>
            <a:ext cx="6667500"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B4D8"/>
              </a:buClr>
              <a:buSzPts val="975"/>
              <a:buFont typeface="Arial"/>
              <a:buNone/>
            </a:pPr>
            <a:r>
              <a:rPr b="1" lang="en-US" sz="975">
                <a:solidFill>
                  <a:srgbClr val="00B4D8"/>
                </a:solidFill>
                <a:latin typeface="Arial"/>
                <a:ea typeface="Arial"/>
                <a:cs typeface="Arial"/>
                <a:sym typeface="Arial"/>
              </a:rPr>
              <a:t>PART TWO</a:t>
            </a:r>
            <a:endParaRPr/>
          </a:p>
        </p:txBody>
      </p:sp>
      <p:sp>
        <p:nvSpPr>
          <p:cNvPr id="1306" name="Google Shape;1306;p31"/>
          <p:cNvSpPr/>
          <p:nvPr/>
        </p:nvSpPr>
        <p:spPr>
          <a:xfrm>
            <a:off x="914400" y="2781300"/>
            <a:ext cx="1257300" cy="285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31"/>
          <p:cNvSpPr/>
          <p:nvPr/>
        </p:nvSpPr>
        <p:spPr>
          <a:xfrm>
            <a:off x="914400" y="3143250"/>
            <a:ext cx="9525000"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525"/>
              <a:buFont typeface="Georgia"/>
              <a:buNone/>
            </a:pPr>
            <a:r>
              <a:rPr b="1" lang="en-US" sz="3525">
                <a:solidFill>
                  <a:srgbClr val="FFFFFF"/>
                </a:solidFill>
                <a:latin typeface="Georgia"/>
                <a:ea typeface="Georgia"/>
                <a:cs typeface="Georgia"/>
                <a:sym typeface="Georgia"/>
              </a:rPr>
              <a:t>Silicon &amp; compute</a:t>
            </a:r>
            <a:endParaRPr/>
          </a:p>
        </p:txBody>
      </p:sp>
      <p:sp>
        <p:nvSpPr>
          <p:cNvPr id="1308" name="Google Shape;1308;p31"/>
          <p:cNvSpPr/>
          <p:nvPr/>
        </p:nvSpPr>
        <p:spPr>
          <a:xfrm>
            <a:off x="914400" y="4210050"/>
            <a:ext cx="9525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1275"/>
              <a:buFont typeface="Arial"/>
              <a:buNone/>
            </a:pPr>
            <a:r>
              <a:rPr lang="en-US" sz="1275">
                <a:solidFill>
                  <a:srgbClr val="8FA2B7"/>
                </a:solidFill>
                <a:latin typeface="Arial"/>
                <a:ea typeface="Arial"/>
                <a:cs typeface="Arial"/>
                <a:sym typeface="Arial"/>
              </a:rPr>
              <a:t>₹194 Cr · 17.2% of FY2032 · 5 SKUs · Selling the chip, not the vehicle</a:t>
            </a:r>
            <a:endParaRPr/>
          </a:p>
        </p:txBody>
      </p:sp>
      <p:sp>
        <p:nvSpPr>
          <p:cNvPr id="1309" name="Google Shape;1309;p31"/>
          <p:cNvSpPr/>
          <p:nvPr/>
        </p:nvSpPr>
        <p:spPr>
          <a:xfrm>
            <a:off x="457200" y="6486525"/>
            <a:ext cx="11277600" cy="9525"/>
          </a:xfrm>
          <a:prstGeom prst="rect">
            <a:avLst/>
          </a:prstGeom>
          <a:solidFill>
            <a:srgbClr val="233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31"/>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825"/>
              <a:buFont typeface="Arial"/>
              <a:buNone/>
            </a:pPr>
            <a:r>
              <a:rPr b="1" lang="en-US" sz="825">
                <a:solidFill>
                  <a:srgbClr val="8FA2B7"/>
                </a:solidFill>
                <a:latin typeface="Arial"/>
                <a:ea typeface="Arial"/>
                <a:cs typeface="Arial"/>
                <a:sym typeface="Arial"/>
              </a:rPr>
              <a:t>DEEPGRID SEMI · PRODUCT LINES · MANAGEMENT PROJECTIONS</a:t>
            </a:r>
            <a:endParaRPr/>
          </a:p>
        </p:txBody>
      </p:sp>
      <p:sp>
        <p:nvSpPr>
          <p:cNvPr id="1311" name="Google Shape;1311;p31"/>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8FA2B7"/>
              </a:buClr>
              <a:buSzPts val="825"/>
              <a:buFont typeface="Arial"/>
              <a:buNone/>
            </a:pPr>
            <a:r>
              <a:rPr b="1" lang="en-US" sz="825">
                <a:solidFill>
                  <a:srgbClr val="8FA2B7"/>
                </a:solidFill>
                <a:latin typeface="Arial"/>
                <a:ea typeface="Arial"/>
                <a:cs typeface="Arial"/>
                <a:sym typeface="Arial"/>
              </a:rPr>
              <a:t>28</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6" name="Shape 1316"/>
        <p:cNvGrpSpPr/>
        <p:nvPr/>
      </p:nvGrpSpPr>
      <p:grpSpPr>
        <a:xfrm>
          <a:off x="0" y="0"/>
          <a:ext cx="0" cy="0"/>
          <a:chOff x="0" y="0"/>
          <a:chExt cx="0" cy="0"/>
        </a:xfrm>
      </p:grpSpPr>
      <p:sp>
        <p:nvSpPr>
          <p:cNvPr id="1317" name="Google Shape;1317;p32"/>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32"/>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CHIPSET OEM B2B · A</a:t>
            </a:r>
            <a:endParaRPr/>
          </a:p>
        </p:txBody>
      </p:sp>
      <p:sp>
        <p:nvSpPr>
          <p:cNvPr id="1319" name="Google Shape;1319;p32"/>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1320" name="Google Shape;1320;p32"/>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bare SoC2 die, supplied in tray or reel for the customer to place on their own board.</a:t>
            </a:r>
            <a:endParaRPr/>
          </a:p>
        </p:txBody>
      </p:sp>
      <p:sp>
        <p:nvSpPr>
          <p:cNvPr id="1321" name="Google Shape;1321;p32"/>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32"/>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32"/>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324" name="Google Shape;1324;p32"/>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29</a:t>
            </a:r>
            <a:endParaRPr/>
          </a:p>
        </p:txBody>
      </p:sp>
      <p:sp>
        <p:nvSpPr>
          <p:cNvPr id="1325" name="Google Shape;1325;p32"/>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32"/>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₹18,000</a:t>
            </a:r>
            <a:endParaRPr/>
          </a:p>
        </p:txBody>
      </p:sp>
      <p:sp>
        <p:nvSpPr>
          <p:cNvPr id="1327" name="Google Shape;1327;p32"/>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1328" name="Google Shape;1328;p32"/>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32"/>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2175"/>
              <a:buFont typeface="Georgia"/>
              <a:buNone/>
            </a:pPr>
            <a:r>
              <a:rPr b="1" lang="en-US" sz="2175">
                <a:solidFill>
                  <a:srgbClr val="0A6E70"/>
                </a:solidFill>
                <a:latin typeface="Georgia"/>
                <a:ea typeface="Georgia"/>
                <a:cs typeface="Georgia"/>
                <a:sym typeface="Georgia"/>
              </a:rPr>
              <a:t>Semiconductors</a:t>
            </a:r>
            <a:endParaRPr/>
          </a:p>
        </p:txBody>
      </p:sp>
      <p:sp>
        <p:nvSpPr>
          <p:cNvPr id="1330" name="Google Shape;1330;p32"/>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1331" name="Google Shape;1331;p32"/>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32"/>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Outdoor</a:t>
            </a:r>
            <a:endParaRPr/>
          </a:p>
        </p:txBody>
      </p:sp>
      <p:sp>
        <p:nvSpPr>
          <p:cNvPr id="1333" name="Google Shape;1333;p32"/>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1334" name="Google Shape;1334;p32"/>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32"/>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FY2028</a:t>
            </a:r>
            <a:endParaRPr/>
          </a:p>
        </p:txBody>
      </p:sp>
      <p:sp>
        <p:nvSpPr>
          <p:cNvPr id="1336" name="Google Shape;1336;p32"/>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1337" name="Google Shape;1337;p32"/>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1338" name="Google Shape;1338;p32"/>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32"/>
          <p:cNvSpPr/>
          <p:nvPr/>
        </p:nvSpPr>
        <p:spPr>
          <a:xfrm>
            <a:off x="457200"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32"/>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1341" name="Google Shape;1341;p32"/>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die, tested and binned</a:t>
            </a:r>
            <a:endParaRPr/>
          </a:p>
        </p:txBody>
      </p:sp>
      <p:sp>
        <p:nvSpPr>
          <p:cNvPr id="1342" name="Google Shape;1342;p32"/>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32"/>
          <p:cNvSpPr/>
          <p:nvPr/>
        </p:nvSpPr>
        <p:spPr>
          <a:xfrm>
            <a:off x="3309938"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32"/>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1345" name="Google Shape;1345;p32"/>
          <p:cNvSpPr/>
          <p:nvPr/>
        </p:nvSpPr>
        <p:spPr>
          <a:xfrm>
            <a:off x="3462338" y="3638550"/>
            <a:ext cx="2414588"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Reference design and integration documentation</a:t>
            </a:r>
            <a:endParaRPr/>
          </a:p>
        </p:txBody>
      </p:sp>
      <p:sp>
        <p:nvSpPr>
          <p:cNvPr id="1346" name="Google Shape;1346;p32"/>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32"/>
          <p:cNvSpPr/>
          <p:nvPr/>
        </p:nvSpPr>
        <p:spPr>
          <a:xfrm>
            <a:off x="6162675"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32"/>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1349" name="Google Shape;1349;p32"/>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Toolchain access and support</a:t>
            </a:r>
            <a:endParaRPr/>
          </a:p>
        </p:txBody>
      </p:sp>
      <p:sp>
        <p:nvSpPr>
          <p:cNvPr id="1350" name="Google Shape;1350;p32"/>
          <p:cNvSpPr/>
          <p:nvPr/>
        </p:nvSpPr>
        <p:spPr>
          <a:xfrm>
            <a:off x="457200" y="4686300"/>
            <a:ext cx="11277600" cy="1438275"/>
          </a:xfrm>
          <a:prstGeom prst="roundRect">
            <a:avLst>
              <a:gd fmla="val 5298"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32"/>
          <p:cNvSpPr/>
          <p:nvPr/>
        </p:nvSpPr>
        <p:spPr>
          <a:xfrm>
            <a:off x="457200" y="4686300"/>
            <a:ext cx="57150" cy="1438275"/>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32"/>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1353" name="Google Shape;1353;p32"/>
          <p:cNvSpPr/>
          <p:nvPr/>
        </p:nvSpPr>
        <p:spPr>
          <a:xfrm>
            <a:off x="685800" y="5276850"/>
            <a:ext cx="108204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Chipset OEM B2B (ASIC die) sells at ₹18,000 into the silicon &amp; compute surface. The most profitable revenue in the plan at 94% margin, needing no integration, certification or installation capacity from us.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8" name="Shape 1358"/>
        <p:cNvGrpSpPr/>
        <p:nvPr/>
      </p:nvGrpSpPr>
      <p:grpSpPr>
        <a:xfrm>
          <a:off x="0" y="0"/>
          <a:ext cx="0" cy="0"/>
          <a:chOff x="0" y="0"/>
          <a:chExt cx="0" cy="0"/>
        </a:xfrm>
      </p:grpSpPr>
      <p:sp>
        <p:nvSpPr>
          <p:cNvPr id="1359" name="Google Shape;1359;p33"/>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33"/>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CHIPSET OEM B2B · B</a:t>
            </a:r>
            <a:endParaRPr/>
          </a:p>
        </p:txBody>
      </p:sp>
      <p:sp>
        <p:nvSpPr>
          <p:cNvPr id="1361" name="Google Shape;1361;p33"/>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1362" name="Google Shape;1362;p33"/>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1363" name="Google Shape;1363;p33"/>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33"/>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33"/>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366" name="Google Shape;1366;p33"/>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30</a:t>
            </a:r>
            <a:endParaRPr/>
          </a:p>
        </p:txBody>
      </p:sp>
      <p:sp>
        <p:nvSpPr>
          <p:cNvPr id="1367" name="Google Shape;1367;p33"/>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1368" name="Google Shape;1368;p33"/>
          <p:cNvSpPr/>
          <p:nvPr/>
        </p:nvSpPr>
        <p:spPr>
          <a:xfrm>
            <a:off x="457200"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33"/>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33"/>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33"/>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1372" name="Google Shape;1372;p33"/>
          <p:cNvSpPr/>
          <p:nvPr/>
        </p:nvSpPr>
        <p:spPr>
          <a:xfrm>
            <a:off x="971550"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customer's own sensors feed their own board</a:t>
            </a:r>
            <a:endParaRPr/>
          </a:p>
        </p:txBody>
      </p:sp>
      <p:sp>
        <p:nvSpPr>
          <p:cNvPr id="1373" name="Google Shape;1373;p33"/>
          <p:cNvSpPr/>
          <p:nvPr/>
        </p:nvSpPr>
        <p:spPr>
          <a:xfrm>
            <a:off x="3309938"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33"/>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33"/>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33"/>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1377" name="Google Shape;1377;p33"/>
          <p:cNvSpPr/>
          <p:nvPr/>
        </p:nvSpPr>
        <p:spPr>
          <a:xfrm>
            <a:off x="3824288"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SoC2 die does the perception compute inside their design</a:t>
            </a:r>
            <a:endParaRPr/>
          </a:p>
        </p:txBody>
      </p:sp>
      <p:sp>
        <p:nvSpPr>
          <p:cNvPr id="1378" name="Google Shape;1378;p33"/>
          <p:cNvSpPr/>
          <p:nvPr/>
        </p:nvSpPr>
        <p:spPr>
          <a:xfrm>
            <a:off x="6162675"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33"/>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33"/>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33"/>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1382" name="Google Shape;1382;p33"/>
          <p:cNvSpPr/>
          <p:nvPr/>
        </p:nvSpPr>
        <p:spPr>
          <a:xfrm>
            <a:off x="6677025"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Their software decides what to do with the result</a:t>
            </a:r>
            <a:endParaRPr/>
          </a:p>
        </p:txBody>
      </p:sp>
      <p:sp>
        <p:nvSpPr>
          <p:cNvPr id="1383" name="Google Shape;1383;p33"/>
          <p:cNvSpPr/>
          <p:nvPr/>
        </p:nvSpPr>
        <p:spPr>
          <a:xfrm>
            <a:off x="9015413"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33"/>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33"/>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33"/>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1387" name="Google Shape;1387;p33"/>
          <p:cNvSpPr/>
          <p:nvPr/>
        </p:nvSpPr>
        <p:spPr>
          <a:xfrm>
            <a:off x="9529763"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Their product ships, with our silicon inside it</a:t>
            </a:r>
            <a:endParaRPr/>
          </a:p>
        </p:txBody>
      </p:sp>
      <p:sp>
        <p:nvSpPr>
          <p:cNvPr id="1388" name="Google Shape;1388;p33"/>
          <p:cNvSpPr/>
          <p:nvPr/>
        </p:nvSpPr>
        <p:spPr>
          <a:xfrm>
            <a:off x="3186113" y="265271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33"/>
          <p:cNvSpPr/>
          <p:nvPr/>
        </p:nvSpPr>
        <p:spPr>
          <a:xfrm>
            <a:off x="6038850" y="265271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33"/>
          <p:cNvSpPr/>
          <p:nvPr/>
        </p:nvSpPr>
        <p:spPr>
          <a:xfrm>
            <a:off x="8891588" y="265271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33"/>
          <p:cNvSpPr/>
          <p:nvPr/>
        </p:nvSpPr>
        <p:spPr>
          <a:xfrm>
            <a:off x="457200" y="3724275"/>
            <a:ext cx="5638800" cy="1819275"/>
          </a:xfrm>
          <a:prstGeom prst="roundRect">
            <a:avLst>
              <a:gd fmla="val 418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33"/>
          <p:cNvSpPr/>
          <p:nvPr/>
        </p:nvSpPr>
        <p:spPr>
          <a:xfrm>
            <a:off x="457200" y="3724275"/>
            <a:ext cx="57150" cy="1819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33"/>
          <p:cNvSpPr/>
          <p:nvPr/>
        </p:nvSpPr>
        <p:spPr>
          <a:xfrm>
            <a:off x="685800" y="38957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1394" name="Google Shape;1394;p33"/>
          <p:cNvSpPr/>
          <p:nvPr/>
        </p:nvSpPr>
        <p:spPr>
          <a:xfrm>
            <a:off x="685800" y="4314825"/>
            <a:ext cx="5181600" cy="1057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This is the die itself: TSMC 28 nm, roughly 57 mm², 32,768 MACs at 600 MHz for 39.3 TOPS, against 102.4 GB/s of dual-channel LPDDR5. Sold as silicon, so the buyer builds their own board and carries their own integration.</a:t>
            </a:r>
            <a:endParaRPr/>
          </a:p>
        </p:txBody>
      </p:sp>
      <p:sp>
        <p:nvSpPr>
          <p:cNvPr id="1395" name="Google Shape;1395;p33"/>
          <p:cNvSpPr/>
          <p:nvPr/>
        </p:nvSpPr>
        <p:spPr>
          <a:xfrm>
            <a:off x="6248400" y="3724275"/>
            <a:ext cx="5486400" cy="1819275"/>
          </a:xfrm>
          <a:prstGeom prst="roundRect">
            <a:avLst>
              <a:gd fmla="val 418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33"/>
          <p:cNvSpPr/>
          <p:nvPr/>
        </p:nvSpPr>
        <p:spPr>
          <a:xfrm>
            <a:off x="6248400" y="3724275"/>
            <a:ext cx="57150" cy="1819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33"/>
          <p:cNvSpPr/>
          <p:nvPr/>
        </p:nvSpPr>
        <p:spPr>
          <a:xfrm>
            <a:off x="6477000" y="38957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1398" name="Google Shape;1398;p33"/>
          <p:cNvSpPr/>
          <p:nvPr/>
        </p:nvSpPr>
        <p:spPr>
          <a:xfrm>
            <a:off x="6477000" y="4314825"/>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Working, qualified silicon. Every unit of this line is downstream of the tapeout landing.</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3" name="Shape 1403"/>
        <p:cNvGrpSpPr/>
        <p:nvPr/>
      </p:nvGrpSpPr>
      <p:grpSpPr>
        <a:xfrm>
          <a:off x="0" y="0"/>
          <a:ext cx="0" cy="0"/>
          <a:chOff x="0" y="0"/>
          <a:chExt cx="0" cy="0"/>
        </a:xfrm>
      </p:grpSpPr>
      <p:sp>
        <p:nvSpPr>
          <p:cNvPr id="1404" name="Google Shape;1404;p34"/>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34"/>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CHIPSET OEM B2B · C</a:t>
            </a:r>
            <a:endParaRPr/>
          </a:p>
        </p:txBody>
      </p:sp>
      <p:sp>
        <p:nvSpPr>
          <p:cNvPr id="1406" name="Google Shape;1406;p34"/>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1407" name="Google Shape;1407;p34"/>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Wanting Indian-designed silicon and domestic supply rather than an imported module.</a:t>
            </a:r>
            <a:endParaRPr/>
          </a:p>
        </p:txBody>
      </p:sp>
      <p:sp>
        <p:nvSpPr>
          <p:cNvPr id="1408" name="Google Shape;1408;p34"/>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34"/>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34"/>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411" name="Google Shape;1411;p34"/>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31</a:t>
            </a:r>
            <a:endParaRPr/>
          </a:p>
        </p:txBody>
      </p:sp>
      <p:sp>
        <p:nvSpPr>
          <p:cNvPr id="1412" name="Google Shape;1412;p34"/>
          <p:cNvSpPr/>
          <p:nvPr/>
        </p:nvSpPr>
        <p:spPr>
          <a:xfrm>
            <a:off x="457200" y="169545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34"/>
          <p:cNvSpPr/>
          <p:nvPr/>
        </p:nvSpPr>
        <p:spPr>
          <a:xfrm>
            <a:off x="457200" y="169545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34"/>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1415" name="Google Shape;1415;p34"/>
          <p:cNvSpPr/>
          <p:nvPr/>
        </p:nvSpPr>
        <p:spPr>
          <a:xfrm>
            <a:off x="685800" y="228600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Tier-1 suppliers and OEMs with in-house hardware teams.</a:t>
            </a:r>
            <a:endParaRPr/>
          </a:p>
        </p:txBody>
      </p:sp>
      <p:sp>
        <p:nvSpPr>
          <p:cNvPr id="1416" name="Google Shape;1416;p34"/>
          <p:cNvSpPr/>
          <p:nvPr/>
        </p:nvSpPr>
        <p:spPr>
          <a:xfrm>
            <a:off x="6248400" y="169545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34"/>
          <p:cNvSpPr/>
          <p:nvPr/>
        </p:nvSpPr>
        <p:spPr>
          <a:xfrm>
            <a:off x="6248400" y="169545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34"/>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1419" name="Google Shape;1419;p34"/>
          <p:cNvSpPr/>
          <p:nvPr/>
        </p:nvSpPr>
        <p:spPr>
          <a:xfrm>
            <a:off x="6477000" y="228600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Direct design-in engagements, long cycle, high commitment.</a:t>
            </a:r>
            <a:endParaRPr/>
          </a:p>
        </p:txBody>
      </p:sp>
      <p:sp>
        <p:nvSpPr>
          <p:cNvPr id="1420" name="Google Shape;1420;p34"/>
          <p:cNvSpPr/>
          <p:nvPr/>
        </p:nvSpPr>
        <p:spPr>
          <a:xfrm>
            <a:off x="457200" y="3076575"/>
            <a:ext cx="11277600" cy="1057275"/>
          </a:xfrm>
          <a:prstGeom prst="roundRect">
            <a:avLst>
              <a:gd fmla="val 72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34"/>
          <p:cNvSpPr/>
          <p:nvPr/>
        </p:nvSpPr>
        <p:spPr>
          <a:xfrm>
            <a:off x="457200" y="3076575"/>
            <a:ext cx="57150" cy="10572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34"/>
          <p:cNvSpPr/>
          <p:nvPr/>
        </p:nvSpPr>
        <p:spPr>
          <a:xfrm>
            <a:off x="685800" y="32480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0.25% capture at FY2032</a:t>
            </a:r>
            <a:endParaRPr/>
          </a:p>
        </p:txBody>
      </p:sp>
      <p:sp>
        <p:nvSpPr>
          <p:cNvPr id="1423" name="Google Shape;1423;p34"/>
          <p:cNvSpPr/>
          <p:nvPr/>
        </p:nvSpPr>
        <p:spPr>
          <a:xfrm>
            <a:off x="685800" y="3667125"/>
            <a:ext cx="108204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India ADAS chip pool; $2.29B ADAS (2024). Our FY2032 volume of 30,000 units is 0.25% of that pool.</a:t>
            </a:r>
            <a:endParaRPr/>
          </a:p>
        </p:txBody>
      </p:sp>
      <p:sp>
        <p:nvSpPr>
          <p:cNvPr id="1424" name="Google Shape;1424;p34"/>
          <p:cNvSpPr/>
          <p:nvPr/>
        </p:nvSpPr>
        <p:spPr>
          <a:xfrm>
            <a:off x="457200" y="42672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EMR 2024: $2.29B, 20.6% CAGR. Capture rates are management assumptions; pool sizes are third-party published estimates.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9" name="Shape 1429"/>
        <p:cNvGrpSpPr/>
        <p:nvPr/>
      </p:nvGrpSpPr>
      <p:grpSpPr>
        <a:xfrm>
          <a:off x="0" y="0"/>
          <a:ext cx="0" cy="0"/>
          <a:chOff x="0" y="0"/>
          <a:chExt cx="0" cy="0"/>
        </a:xfrm>
      </p:grpSpPr>
      <p:sp>
        <p:nvSpPr>
          <p:cNvPr id="1430" name="Google Shape;1430;p35"/>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35"/>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CHIPSET OEM B2B · D</a:t>
            </a:r>
            <a:endParaRPr/>
          </a:p>
        </p:txBody>
      </p:sp>
      <p:sp>
        <p:nvSpPr>
          <p:cNvPr id="1432" name="Google Shape;1432;p35"/>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1433" name="Google Shape;1433;p35"/>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₹54.0 Cr at FY2032 — 4.8% of group revenue, at 94% gross margin.</a:t>
            </a:r>
            <a:endParaRPr/>
          </a:p>
        </p:txBody>
      </p:sp>
      <p:sp>
        <p:nvSpPr>
          <p:cNvPr id="1434" name="Google Shape;1434;p35"/>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35"/>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35"/>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437" name="Google Shape;1437;p35"/>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32</a:t>
            </a:r>
            <a:endParaRPr/>
          </a:p>
        </p:txBody>
      </p:sp>
      <p:sp>
        <p:nvSpPr>
          <p:cNvPr id="1438" name="Google Shape;1438;p35"/>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35"/>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30,000</a:t>
            </a:r>
            <a:endParaRPr/>
          </a:p>
        </p:txBody>
      </p:sp>
      <p:sp>
        <p:nvSpPr>
          <p:cNvPr id="1440" name="Google Shape;1440;p35"/>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1441" name="Google Shape;1441;p35"/>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35"/>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₹54.0 Cr</a:t>
            </a:r>
            <a:endParaRPr/>
          </a:p>
        </p:txBody>
      </p:sp>
      <p:sp>
        <p:nvSpPr>
          <p:cNvPr id="1443" name="Google Shape;1443;p35"/>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1444" name="Google Shape;1444;p35"/>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35"/>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4.8%</a:t>
            </a:r>
            <a:endParaRPr/>
          </a:p>
        </p:txBody>
      </p:sp>
      <p:sp>
        <p:nvSpPr>
          <p:cNvPr id="1446" name="Google Shape;1446;p35"/>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1447" name="Google Shape;1447;p35"/>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35"/>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94%</a:t>
            </a:r>
            <a:endParaRPr/>
          </a:p>
        </p:txBody>
      </p:sp>
      <p:sp>
        <p:nvSpPr>
          <p:cNvPr id="1449" name="Google Shape;1449;p35"/>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1450" name="Google Shape;1450;p35"/>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1451" name="Google Shape;1451;p35"/>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35"/>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1453" name="Google Shape;1453;p35"/>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1454" name="Google Shape;1454;p35"/>
          <p:cNvSpPr/>
          <p:nvPr/>
        </p:nvSpPr>
        <p:spPr>
          <a:xfrm>
            <a:off x="1336675"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35"/>
          <p:cNvSpPr/>
          <p:nvPr/>
        </p:nvSpPr>
        <p:spPr>
          <a:xfrm>
            <a:off x="1279525"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30</a:t>
            </a:r>
            <a:endParaRPr/>
          </a:p>
        </p:txBody>
      </p:sp>
      <p:sp>
        <p:nvSpPr>
          <p:cNvPr id="1456" name="Google Shape;1456;p35"/>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1457" name="Google Shape;1457;p35"/>
          <p:cNvSpPr/>
          <p:nvPr/>
        </p:nvSpPr>
        <p:spPr>
          <a:xfrm>
            <a:off x="2216150" y="4226084"/>
            <a:ext cx="746125" cy="4111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35"/>
          <p:cNvSpPr/>
          <p:nvPr/>
        </p:nvSpPr>
        <p:spPr>
          <a:xfrm>
            <a:off x="2159000" y="3997484"/>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1,750</a:t>
            </a:r>
            <a:endParaRPr/>
          </a:p>
        </p:txBody>
      </p:sp>
      <p:sp>
        <p:nvSpPr>
          <p:cNvPr id="1459" name="Google Shape;1459;p35"/>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1460" name="Google Shape;1460;p35"/>
          <p:cNvSpPr/>
          <p:nvPr/>
        </p:nvSpPr>
        <p:spPr>
          <a:xfrm>
            <a:off x="3095625" y="4126230"/>
            <a:ext cx="746125" cy="140970"/>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35"/>
          <p:cNvSpPr/>
          <p:nvPr/>
        </p:nvSpPr>
        <p:spPr>
          <a:xfrm>
            <a:off x="3038475" y="389763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6,000</a:t>
            </a:r>
            <a:endParaRPr/>
          </a:p>
        </p:txBody>
      </p:sp>
      <p:sp>
        <p:nvSpPr>
          <p:cNvPr id="1462" name="Google Shape;1462;p35"/>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1463" name="Google Shape;1463;p35"/>
          <p:cNvSpPr/>
          <p:nvPr/>
        </p:nvSpPr>
        <p:spPr>
          <a:xfrm>
            <a:off x="3975100" y="3914775"/>
            <a:ext cx="746125" cy="35242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35"/>
          <p:cNvSpPr/>
          <p:nvPr/>
        </p:nvSpPr>
        <p:spPr>
          <a:xfrm>
            <a:off x="3917950" y="368617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15,000</a:t>
            </a:r>
            <a:endParaRPr/>
          </a:p>
        </p:txBody>
      </p:sp>
      <p:sp>
        <p:nvSpPr>
          <p:cNvPr id="1465" name="Google Shape;1465;p35"/>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1466" name="Google Shape;1466;p35"/>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35"/>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30,000</a:t>
            </a:r>
            <a:endParaRPr/>
          </a:p>
        </p:txBody>
      </p:sp>
      <p:sp>
        <p:nvSpPr>
          <p:cNvPr id="1468" name="Google Shape;1468;p35"/>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1469" name="Google Shape;1469;p35"/>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1470" name="Google Shape;1470;p35"/>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35"/>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1472" name="Google Shape;1472;p35"/>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1473" name="Google Shape;1473;p35"/>
          <p:cNvSpPr/>
          <p:nvPr/>
        </p:nvSpPr>
        <p:spPr>
          <a:xfrm>
            <a:off x="7026275"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35"/>
          <p:cNvSpPr/>
          <p:nvPr/>
        </p:nvSpPr>
        <p:spPr>
          <a:xfrm>
            <a:off x="6969125"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1475" name="Google Shape;1475;p35"/>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1476" name="Google Shape;1476;p35"/>
          <p:cNvSpPr/>
          <p:nvPr/>
        </p:nvSpPr>
        <p:spPr>
          <a:xfrm>
            <a:off x="7994650" y="4228042"/>
            <a:ext cx="835025" cy="39158"/>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35"/>
          <p:cNvSpPr/>
          <p:nvPr/>
        </p:nvSpPr>
        <p:spPr>
          <a:xfrm>
            <a:off x="7937500" y="3999442"/>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a:t>
            </a:r>
            <a:endParaRPr/>
          </a:p>
        </p:txBody>
      </p:sp>
      <p:sp>
        <p:nvSpPr>
          <p:cNvPr id="1478" name="Google Shape;1478;p35"/>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1479" name="Google Shape;1479;p35"/>
          <p:cNvSpPr/>
          <p:nvPr/>
        </p:nvSpPr>
        <p:spPr>
          <a:xfrm>
            <a:off x="8963025" y="4123619"/>
            <a:ext cx="835025" cy="143581"/>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35"/>
          <p:cNvSpPr/>
          <p:nvPr/>
        </p:nvSpPr>
        <p:spPr>
          <a:xfrm>
            <a:off x="8905875" y="3895019"/>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11</a:t>
            </a:r>
            <a:endParaRPr/>
          </a:p>
        </p:txBody>
      </p:sp>
      <p:sp>
        <p:nvSpPr>
          <p:cNvPr id="1481" name="Google Shape;1481;p35"/>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1482" name="Google Shape;1482;p35"/>
          <p:cNvSpPr/>
          <p:nvPr/>
        </p:nvSpPr>
        <p:spPr>
          <a:xfrm>
            <a:off x="9931400" y="3914775"/>
            <a:ext cx="835025" cy="35242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35"/>
          <p:cNvSpPr/>
          <p:nvPr/>
        </p:nvSpPr>
        <p:spPr>
          <a:xfrm>
            <a:off x="9874250" y="368617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27</a:t>
            </a:r>
            <a:endParaRPr/>
          </a:p>
        </p:txBody>
      </p:sp>
      <p:sp>
        <p:nvSpPr>
          <p:cNvPr id="1484" name="Google Shape;1484;p35"/>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1485" name="Google Shape;1485;p35"/>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35"/>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54</a:t>
            </a:r>
            <a:endParaRPr/>
          </a:p>
        </p:txBody>
      </p:sp>
      <p:sp>
        <p:nvSpPr>
          <p:cNvPr id="1487" name="Google Shape;1487;p35"/>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1488" name="Google Shape;1488;p35"/>
          <p:cNvSpPr/>
          <p:nvPr/>
        </p:nvSpPr>
        <p:spPr>
          <a:xfrm>
            <a:off x="457200" y="4495800"/>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35"/>
          <p:cNvSpPr/>
          <p:nvPr/>
        </p:nvSpPr>
        <p:spPr>
          <a:xfrm>
            <a:off x="457200" y="4495800"/>
            <a:ext cx="57150" cy="1438275"/>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35"/>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1491" name="Google Shape;1491;p35"/>
          <p:cNvSpPr/>
          <p:nvPr/>
        </p:nvSpPr>
        <p:spPr>
          <a:xfrm>
            <a:off x="685800" y="5086350"/>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most profitable revenue in the plan at 94% margin, needing no integration, certification or installation capacity from us.</a:t>
            </a:r>
            <a:endParaRPr/>
          </a:p>
        </p:txBody>
      </p:sp>
      <p:sp>
        <p:nvSpPr>
          <p:cNvPr id="1492" name="Google Shape;1492;p35"/>
          <p:cNvSpPr/>
          <p:nvPr/>
        </p:nvSpPr>
        <p:spPr>
          <a:xfrm>
            <a:off x="6248400" y="4495800"/>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35"/>
          <p:cNvSpPr/>
          <p:nvPr/>
        </p:nvSpPr>
        <p:spPr>
          <a:xfrm>
            <a:off x="6248400" y="4495800"/>
            <a:ext cx="57150" cy="1438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35"/>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1495" name="Google Shape;1495;p35"/>
          <p:cNvSpPr/>
          <p:nvPr/>
        </p:nvSpPr>
        <p:spPr>
          <a:xfrm>
            <a:off x="6477000" y="508635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Working, qualified silicon. Every unit of this line is downstream of the tapeout landing.</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0" name="Shape 1500"/>
        <p:cNvGrpSpPr/>
        <p:nvPr/>
      </p:nvGrpSpPr>
      <p:grpSpPr>
        <a:xfrm>
          <a:off x="0" y="0"/>
          <a:ext cx="0" cy="0"/>
          <a:chOff x="0" y="0"/>
          <a:chExt cx="0" cy="0"/>
        </a:xfrm>
      </p:grpSpPr>
      <p:sp>
        <p:nvSpPr>
          <p:cNvPr id="1501" name="Google Shape;1501;p36"/>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36"/>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CHIPSET OEM · COMPUTE AND DATA MOVEMENT</a:t>
            </a:r>
            <a:endParaRPr/>
          </a:p>
        </p:txBody>
      </p:sp>
      <p:sp>
        <p:nvSpPr>
          <p:cNvPr id="1503" name="Google Shape;1503;p36"/>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Compute waits when data queues</a:t>
            </a:r>
            <a:endParaRPr/>
          </a:p>
        </p:txBody>
      </p:sp>
      <p:sp>
        <p:nvSpPr>
          <p:cNvPr id="1504" name="Google Shape;1504;p36"/>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Local dispatch removes a shared controller bottleneck; physical memory remains finite.</a:t>
            </a:r>
            <a:endParaRPr/>
          </a:p>
        </p:txBody>
      </p:sp>
      <p:sp>
        <p:nvSpPr>
          <p:cNvPr id="1505" name="Google Shape;1505;p36"/>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36"/>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36"/>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508" name="Google Shape;1508;p36"/>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33</a:t>
            </a:r>
            <a:endParaRPr/>
          </a:p>
        </p:txBody>
      </p:sp>
      <p:sp>
        <p:nvSpPr>
          <p:cNvPr id="1509" name="Google Shape;1509;p36"/>
          <p:cNvSpPr/>
          <p:nvPr/>
        </p:nvSpPr>
        <p:spPr>
          <a:xfrm>
            <a:off x="419100" y="1562100"/>
            <a:ext cx="7696200" cy="4362450"/>
          </a:xfrm>
          <a:prstGeom prst="roundRect">
            <a:avLst>
              <a:gd fmla="val 1747" name="adj"/>
            </a:avLst>
          </a:prstGeom>
          <a:solidFill>
            <a:srgbClr val="0A1628"/>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36"/>
          <p:cNvSpPr/>
          <p:nvPr/>
        </p:nvSpPr>
        <p:spPr>
          <a:xfrm>
            <a:off x="8229600" y="160020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36"/>
          <p:cNvSpPr/>
          <p:nvPr/>
        </p:nvSpPr>
        <p:spPr>
          <a:xfrm>
            <a:off x="8229600" y="1600200"/>
            <a:ext cx="38100" cy="10763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36"/>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Shared data engine</a:t>
            </a:r>
            <a:endParaRPr/>
          </a:p>
        </p:txBody>
      </p:sp>
      <p:sp>
        <p:nvSpPr>
          <p:cNvPr id="1513" name="Google Shape;1513;p36"/>
          <p:cNvSpPr/>
          <p:nvPr/>
        </p:nvSpPr>
        <p:spPr>
          <a:xfrm>
            <a:off x="8420100" y="191452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Eight processing cores queue behind one dispatch point.</a:t>
            </a:r>
            <a:endParaRPr/>
          </a:p>
        </p:txBody>
      </p:sp>
      <p:sp>
        <p:nvSpPr>
          <p:cNvPr id="1514" name="Google Shape;1514;p36"/>
          <p:cNvSpPr/>
          <p:nvPr/>
        </p:nvSpPr>
        <p:spPr>
          <a:xfrm>
            <a:off x="8229600" y="27336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36"/>
          <p:cNvSpPr/>
          <p:nvPr/>
        </p:nvSpPr>
        <p:spPr>
          <a:xfrm>
            <a:off x="8229600" y="27336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36"/>
          <p:cNvSpPr/>
          <p:nvPr/>
        </p:nvSpPr>
        <p:spPr>
          <a:xfrm>
            <a:off x="8420100" y="28194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Local DMA proposal</a:t>
            </a:r>
            <a:endParaRPr/>
          </a:p>
        </p:txBody>
      </p:sp>
      <p:sp>
        <p:nvSpPr>
          <p:cNvPr id="1517" name="Google Shape;1517;p36"/>
          <p:cNvSpPr/>
          <p:nvPr/>
        </p:nvSpPr>
        <p:spPr>
          <a:xfrm>
            <a:off x="8420100" y="30480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Each core generates addresses and dispatches transfers independently.</a:t>
            </a:r>
            <a:endParaRPr/>
          </a:p>
        </p:txBody>
      </p:sp>
      <p:sp>
        <p:nvSpPr>
          <p:cNvPr id="1518" name="Google Shape;1518;p36"/>
          <p:cNvSpPr/>
          <p:nvPr/>
        </p:nvSpPr>
        <p:spPr>
          <a:xfrm>
            <a:off x="8229600" y="386715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36"/>
          <p:cNvSpPr/>
          <p:nvPr/>
        </p:nvSpPr>
        <p:spPr>
          <a:xfrm>
            <a:off x="8229600" y="3867150"/>
            <a:ext cx="38100" cy="10763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36"/>
          <p:cNvSpPr/>
          <p:nvPr/>
        </p:nvSpPr>
        <p:spPr>
          <a:xfrm>
            <a:off x="8420100" y="39528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Shared memory banks</a:t>
            </a:r>
            <a:endParaRPr/>
          </a:p>
        </p:txBody>
      </p:sp>
      <p:sp>
        <p:nvSpPr>
          <p:cNvPr id="1521" name="Google Shape;1521;p36"/>
          <p:cNvSpPr/>
          <p:nvPr/>
        </p:nvSpPr>
        <p:spPr>
          <a:xfrm>
            <a:off x="8420100" y="418147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Parallel requests still compete for service capacity.</a:t>
            </a:r>
            <a:endParaRPr/>
          </a:p>
        </p:txBody>
      </p:sp>
      <p:sp>
        <p:nvSpPr>
          <p:cNvPr id="1522" name="Google Shape;1522;p36"/>
          <p:cNvSpPr/>
          <p:nvPr/>
        </p:nvSpPr>
        <p:spPr>
          <a:xfrm>
            <a:off x="8229600" y="500062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36"/>
          <p:cNvSpPr/>
          <p:nvPr/>
        </p:nvSpPr>
        <p:spPr>
          <a:xfrm>
            <a:off x="8229600" y="5000625"/>
            <a:ext cx="38100" cy="10763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36"/>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Estimate, not a result</a:t>
            </a:r>
            <a:endParaRPr/>
          </a:p>
        </p:txBody>
      </p:sp>
      <p:sp>
        <p:nvSpPr>
          <p:cNvPr id="1525" name="Google Shape;1525;p36"/>
          <p:cNvSpPr/>
          <p:nvPr/>
        </p:nvSpPr>
        <p:spPr>
          <a:xfrm>
            <a:off x="8420100" y="531495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470 ms → 85 ms is a proposal awaiting testbench evidence.</a:t>
            </a:r>
            <a:endParaRPr/>
          </a:p>
        </p:txBody>
      </p:sp>
      <p:sp>
        <p:nvSpPr>
          <p:cNvPr id="1526" name="Google Shape;1526;p36"/>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Architecture illustration. Targets and arithmetic peaks require workload and implementation validation.</a:t>
            </a:r>
            <a:endParaRPr/>
          </a:p>
        </p:txBody>
      </p:sp>
      <p:sp>
        <p:nvSpPr>
          <p:cNvPr id="1527" name="Google Shape;1527;p36"/>
          <p:cNvSpPr/>
          <p:nvPr/>
        </p:nvSpPr>
        <p:spPr>
          <a:xfrm>
            <a:off x="762000" y="1809750"/>
            <a:ext cx="6953250" cy="3238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1575">
                <a:solidFill>
                  <a:srgbClr val="F7BD5C"/>
                </a:solidFill>
                <a:latin typeface="Arial"/>
                <a:ea typeface="Arial"/>
                <a:cs typeface="Arial"/>
                <a:sym typeface="Arial"/>
              </a:rPr>
              <a:t>SHARED DISPATCH</a:t>
            </a:r>
            <a:endParaRPr/>
          </a:p>
        </p:txBody>
      </p:sp>
      <p:sp>
        <p:nvSpPr>
          <p:cNvPr id="1528" name="Google Shape;1528;p36"/>
          <p:cNvSpPr/>
          <p:nvPr/>
        </p:nvSpPr>
        <p:spPr>
          <a:xfrm>
            <a:off x="790575" y="2238375"/>
            <a:ext cx="647700" cy="419100"/>
          </a:xfrm>
          <a:prstGeom prst="roundRect">
            <a:avLst>
              <a:gd fmla="val 18182" name="adj"/>
            </a:avLst>
          </a:prstGeom>
          <a:solidFill>
            <a:srgbClr val="0A1628"/>
          </a:solidFill>
          <a:ln cap="flat" cmpd="sng" w="19050">
            <a:solidFill>
              <a:srgbClr val="B6C7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36"/>
          <p:cNvSpPr/>
          <p:nvPr/>
        </p:nvSpPr>
        <p:spPr>
          <a:xfrm>
            <a:off x="866775" y="22669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B6C7DD"/>
                </a:solidFill>
                <a:latin typeface="Arial"/>
                <a:ea typeface="Arial"/>
                <a:cs typeface="Arial"/>
                <a:sym typeface="Arial"/>
              </a:rPr>
              <a:t>1</a:t>
            </a:r>
            <a:endParaRPr/>
          </a:p>
        </p:txBody>
      </p:sp>
      <p:sp>
        <p:nvSpPr>
          <p:cNvPr id="1530" name="Google Shape;1530;p36"/>
          <p:cNvSpPr/>
          <p:nvPr/>
        </p:nvSpPr>
        <p:spPr>
          <a:xfrm>
            <a:off x="1647825" y="2238375"/>
            <a:ext cx="647700" cy="419100"/>
          </a:xfrm>
          <a:prstGeom prst="roundRect">
            <a:avLst>
              <a:gd fmla="val 18182" name="adj"/>
            </a:avLst>
          </a:prstGeom>
          <a:solidFill>
            <a:srgbClr val="0A1628"/>
          </a:solidFill>
          <a:ln cap="flat" cmpd="sng" w="19050">
            <a:solidFill>
              <a:srgbClr val="B6C7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36"/>
          <p:cNvSpPr/>
          <p:nvPr/>
        </p:nvSpPr>
        <p:spPr>
          <a:xfrm>
            <a:off x="1724025" y="22669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B6C7DD"/>
                </a:solidFill>
                <a:latin typeface="Arial"/>
                <a:ea typeface="Arial"/>
                <a:cs typeface="Arial"/>
                <a:sym typeface="Arial"/>
              </a:rPr>
              <a:t>2</a:t>
            </a:r>
            <a:endParaRPr/>
          </a:p>
        </p:txBody>
      </p:sp>
      <p:sp>
        <p:nvSpPr>
          <p:cNvPr id="1532" name="Google Shape;1532;p36"/>
          <p:cNvSpPr/>
          <p:nvPr/>
        </p:nvSpPr>
        <p:spPr>
          <a:xfrm>
            <a:off x="2505075" y="2238375"/>
            <a:ext cx="647700" cy="419100"/>
          </a:xfrm>
          <a:prstGeom prst="roundRect">
            <a:avLst>
              <a:gd fmla="val 18182" name="adj"/>
            </a:avLst>
          </a:prstGeom>
          <a:solidFill>
            <a:srgbClr val="0A1628"/>
          </a:solidFill>
          <a:ln cap="flat" cmpd="sng" w="19050">
            <a:solidFill>
              <a:srgbClr val="B6C7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36"/>
          <p:cNvSpPr/>
          <p:nvPr/>
        </p:nvSpPr>
        <p:spPr>
          <a:xfrm>
            <a:off x="2581275" y="22669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B6C7DD"/>
                </a:solidFill>
                <a:latin typeface="Arial"/>
                <a:ea typeface="Arial"/>
                <a:cs typeface="Arial"/>
                <a:sym typeface="Arial"/>
              </a:rPr>
              <a:t>3</a:t>
            </a:r>
            <a:endParaRPr/>
          </a:p>
        </p:txBody>
      </p:sp>
      <p:sp>
        <p:nvSpPr>
          <p:cNvPr id="1534" name="Google Shape;1534;p36"/>
          <p:cNvSpPr/>
          <p:nvPr/>
        </p:nvSpPr>
        <p:spPr>
          <a:xfrm>
            <a:off x="3362325" y="2238375"/>
            <a:ext cx="647700" cy="419100"/>
          </a:xfrm>
          <a:prstGeom prst="roundRect">
            <a:avLst>
              <a:gd fmla="val 18182" name="adj"/>
            </a:avLst>
          </a:prstGeom>
          <a:solidFill>
            <a:srgbClr val="0A1628"/>
          </a:solidFill>
          <a:ln cap="flat" cmpd="sng" w="19050">
            <a:solidFill>
              <a:srgbClr val="B6C7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36"/>
          <p:cNvSpPr/>
          <p:nvPr/>
        </p:nvSpPr>
        <p:spPr>
          <a:xfrm>
            <a:off x="3438525" y="22669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B6C7DD"/>
                </a:solidFill>
                <a:latin typeface="Arial"/>
                <a:ea typeface="Arial"/>
                <a:cs typeface="Arial"/>
                <a:sym typeface="Arial"/>
              </a:rPr>
              <a:t>4</a:t>
            </a:r>
            <a:endParaRPr/>
          </a:p>
        </p:txBody>
      </p:sp>
      <p:sp>
        <p:nvSpPr>
          <p:cNvPr id="1536" name="Google Shape;1536;p36"/>
          <p:cNvSpPr/>
          <p:nvPr/>
        </p:nvSpPr>
        <p:spPr>
          <a:xfrm>
            <a:off x="4219575" y="2238375"/>
            <a:ext cx="647700" cy="419100"/>
          </a:xfrm>
          <a:prstGeom prst="roundRect">
            <a:avLst>
              <a:gd fmla="val 18182" name="adj"/>
            </a:avLst>
          </a:prstGeom>
          <a:solidFill>
            <a:srgbClr val="0A1628"/>
          </a:solidFill>
          <a:ln cap="flat" cmpd="sng" w="19050">
            <a:solidFill>
              <a:srgbClr val="B6C7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36"/>
          <p:cNvSpPr/>
          <p:nvPr/>
        </p:nvSpPr>
        <p:spPr>
          <a:xfrm>
            <a:off x="4295775" y="22669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B6C7DD"/>
                </a:solidFill>
                <a:latin typeface="Arial"/>
                <a:ea typeface="Arial"/>
                <a:cs typeface="Arial"/>
                <a:sym typeface="Arial"/>
              </a:rPr>
              <a:t>5</a:t>
            </a:r>
            <a:endParaRPr/>
          </a:p>
        </p:txBody>
      </p:sp>
      <p:sp>
        <p:nvSpPr>
          <p:cNvPr id="1538" name="Google Shape;1538;p36"/>
          <p:cNvSpPr/>
          <p:nvPr/>
        </p:nvSpPr>
        <p:spPr>
          <a:xfrm>
            <a:off x="5076825" y="2238375"/>
            <a:ext cx="647700" cy="419100"/>
          </a:xfrm>
          <a:prstGeom prst="roundRect">
            <a:avLst>
              <a:gd fmla="val 18182" name="adj"/>
            </a:avLst>
          </a:prstGeom>
          <a:solidFill>
            <a:srgbClr val="0A1628"/>
          </a:solidFill>
          <a:ln cap="flat" cmpd="sng" w="19050">
            <a:solidFill>
              <a:srgbClr val="B6C7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36"/>
          <p:cNvSpPr/>
          <p:nvPr/>
        </p:nvSpPr>
        <p:spPr>
          <a:xfrm>
            <a:off x="5153025" y="22669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B6C7DD"/>
                </a:solidFill>
                <a:latin typeface="Arial"/>
                <a:ea typeface="Arial"/>
                <a:cs typeface="Arial"/>
                <a:sym typeface="Arial"/>
              </a:rPr>
              <a:t>6</a:t>
            </a:r>
            <a:endParaRPr/>
          </a:p>
        </p:txBody>
      </p:sp>
      <p:sp>
        <p:nvSpPr>
          <p:cNvPr id="1540" name="Google Shape;1540;p36"/>
          <p:cNvSpPr/>
          <p:nvPr/>
        </p:nvSpPr>
        <p:spPr>
          <a:xfrm>
            <a:off x="5934075" y="2238375"/>
            <a:ext cx="647700" cy="419100"/>
          </a:xfrm>
          <a:prstGeom prst="roundRect">
            <a:avLst>
              <a:gd fmla="val 18182" name="adj"/>
            </a:avLst>
          </a:prstGeom>
          <a:solidFill>
            <a:srgbClr val="0A1628"/>
          </a:solidFill>
          <a:ln cap="flat" cmpd="sng" w="19050">
            <a:solidFill>
              <a:srgbClr val="B6C7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36"/>
          <p:cNvSpPr/>
          <p:nvPr/>
        </p:nvSpPr>
        <p:spPr>
          <a:xfrm>
            <a:off x="6010275" y="22669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B6C7DD"/>
                </a:solidFill>
                <a:latin typeface="Arial"/>
                <a:ea typeface="Arial"/>
                <a:cs typeface="Arial"/>
                <a:sym typeface="Arial"/>
              </a:rPr>
              <a:t>7</a:t>
            </a:r>
            <a:endParaRPr/>
          </a:p>
        </p:txBody>
      </p:sp>
      <p:sp>
        <p:nvSpPr>
          <p:cNvPr id="1542" name="Google Shape;1542;p36"/>
          <p:cNvSpPr/>
          <p:nvPr/>
        </p:nvSpPr>
        <p:spPr>
          <a:xfrm>
            <a:off x="6791325" y="2238375"/>
            <a:ext cx="647700" cy="419100"/>
          </a:xfrm>
          <a:prstGeom prst="roundRect">
            <a:avLst>
              <a:gd fmla="val 18182" name="adj"/>
            </a:avLst>
          </a:prstGeom>
          <a:solidFill>
            <a:srgbClr val="0A1628"/>
          </a:solidFill>
          <a:ln cap="flat" cmpd="sng" w="19050">
            <a:solidFill>
              <a:srgbClr val="B6C7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36"/>
          <p:cNvSpPr/>
          <p:nvPr/>
        </p:nvSpPr>
        <p:spPr>
          <a:xfrm>
            <a:off x="6867525" y="22669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B6C7DD"/>
                </a:solidFill>
                <a:latin typeface="Arial"/>
                <a:ea typeface="Arial"/>
                <a:cs typeface="Arial"/>
                <a:sym typeface="Arial"/>
              </a:rPr>
              <a:t>8</a:t>
            </a:r>
            <a:endParaRPr/>
          </a:p>
        </p:txBody>
      </p:sp>
      <p:sp>
        <p:nvSpPr>
          <p:cNvPr id="1544" name="Google Shape;1544;p36"/>
          <p:cNvSpPr/>
          <p:nvPr/>
        </p:nvSpPr>
        <p:spPr>
          <a:xfrm>
            <a:off x="1114425" y="2771775"/>
            <a:ext cx="6000750" cy="19050"/>
          </a:xfrm>
          <a:prstGeom prst="rect">
            <a:avLst/>
          </a:prstGeom>
          <a:solidFill>
            <a:srgbClr val="3651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36"/>
          <p:cNvSpPr/>
          <p:nvPr/>
        </p:nvSpPr>
        <p:spPr>
          <a:xfrm>
            <a:off x="4143375" y="2762250"/>
            <a:ext cx="228600" cy="323850"/>
          </a:xfrm>
          <a:prstGeom prst="downArrow">
            <a:avLst>
              <a:gd fmla="val 50000" name="adj1"/>
              <a:gd fmla="val 50000" name="adj2"/>
            </a:avLst>
          </a:prstGeom>
          <a:solidFill>
            <a:srgbClr val="F7B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36"/>
          <p:cNvSpPr/>
          <p:nvPr/>
        </p:nvSpPr>
        <p:spPr>
          <a:xfrm>
            <a:off x="2800350" y="3143250"/>
            <a:ext cx="2943225" cy="552450"/>
          </a:xfrm>
          <a:prstGeom prst="roundRect">
            <a:avLst>
              <a:gd fmla="val 13793" name="adj"/>
            </a:avLst>
          </a:prstGeom>
          <a:solidFill>
            <a:srgbClr val="0A1628"/>
          </a:solidFill>
          <a:ln cap="flat" cmpd="sng" w="19050">
            <a:solidFill>
              <a:srgbClr val="F7BD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36"/>
          <p:cNvSpPr/>
          <p:nvPr/>
        </p:nvSpPr>
        <p:spPr>
          <a:xfrm>
            <a:off x="2876550" y="3171825"/>
            <a:ext cx="2790825" cy="495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725">
                <a:solidFill>
                  <a:srgbClr val="F7BD5C"/>
                </a:solidFill>
                <a:latin typeface="Arial"/>
                <a:ea typeface="Arial"/>
                <a:cs typeface="Arial"/>
                <a:sym typeface="Arial"/>
              </a:rPr>
              <a:t>ONE DATA ENGINE</a:t>
            </a:r>
            <a:endParaRPr/>
          </a:p>
        </p:txBody>
      </p:sp>
      <p:sp>
        <p:nvSpPr>
          <p:cNvPr id="1548" name="Google Shape;1548;p36"/>
          <p:cNvSpPr/>
          <p:nvPr/>
        </p:nvSpPr>
        <p:spPr>
          <a:xfrm>
            <a:off x="762000" y="3981450"/>
            <a:ext cx="6953250" cy="304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1575">
                <a:solidFill>
                  <a:srgbClr val="15C4DF"/>
                </a:solidFill>
                <a:latin typeface="Arial"/>
                <a:ea typeface="Arial"/>
                <a:cs typeface="Arial"/>
                <a:sym typeface="Arial"/>
              </a:rPr>
              <a:t>LOCAL DISPATCH</a:t>
            </a:r>
            <a:endParaRPr/>
          </a:p>
        </p:txBody>
      </p:sp>
      <p:sp>
        <p:nvSpPr>
          <p:cNvPr id="1549" name="Google Shape;1549;p36"/>
          <p:cNvSpPr/>
          <p:nvPr/>
        </p:nvSpPr>
        <p:spPr>
          <a:xfrm>
            <a:off x="790575" y="4410075"/>
            <a:ext cx="647700" cy="419100"/>
          </a:xfrm>
          <a:prstGeom prst="roundRect">
            <a:avLst>
              <a:gd fmla="val 18182"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36"/>
          <p:cNvSpPr/>
          <p:nvPr/>
        </p:nvSpPr>
        <p:spPr>
          <a:xfrm>
            <a:off x="866775" y="44386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275">
                <a:solidFill>
                  <a:srgbClr val="15C4DF"/>
                </a:solidFill>
                <a:latin typeface="Arial"/>
                <a:ea typeface="Arial"/>
                <a:cs typeface="Arial"/>
                <a:sym typeface="Arial"/>
              </a:rPr>
              <a:t>D1</a:t>
            </a:r>
            <a:endParaRPr/>
          </a:p>
        </p:txBody>
      </p:sp>
      <p:sp>
        <p:nvSpPr>
          <p:cNvPr id="1551" name="Google Shape;1551;p36"/>
          <p:cNvSpPr/>
          <p:nvPr/>
        </p:nvSpPr>
        <p:spPr>
          <a:xfrm>
            <a:off x="1647825" y="4410075"/>
            <a:ext cx="647700" cy="419100"/>
          </a:xfrm>
          <a:prstGeom prst="roundRect">
            <a:avLst>
              <a:gd fmla="val 18182"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36"/>
          <p:cNvSpPr/>
          <p:nvPr/>
        </p:nvSpPr>
        <p:spPr>
          <a:xfrm>
            <a:off x="1724025" y="44386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275">
                <a:solidFill>
                  <a:srgbClr val="15C4DF"/>
                </a:solidFill>
                <a:latin typeface="Arial"/>
                <a:ea typeface="Arial"/>
                <a:cs typeface="Arial"/>
                <a:sym typeface="Arial"/>
              </a:rPr>
              <a:t>D2</a:t>
            </a:r>
            <a:endParaRPr/>
          </a:p>
        </p:txBody>
      </p:sp>
      <p:sp>
        <p:nvSpPr>
          <p:cNvPr id="1553" name="Google Shape;1553;p36"/>
          <p:cNvSpPr/>
          <p:nvPr/>
        </p:nvSpPr>
        <p:spPr>
          <a:xfrm>
            <a:off x="2505075" y="4410075"/>
            <a:ext cx="647700" cy="419100"/>
          </a:xfrm>
          <a:prstGeom prst="roundRect">
            <a:avLst>
              <a:gd fmla="val 18182"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36"/>
          <p:cNvSpPr/>
          <p:nvPr/>
        </p:nvSpPr>
        <p:spPr>
          <a:xfrm>
            <a:off x="2581275" y="44386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275">
                <a:solidFill>
                  <a:srgbClr val="15C4DF"/>
                </a:solidFill>
                <a:latin typeface="Arial"/>
                <a:ea typeface="Arial"/>
                <a:cs typeface="Arial"/>
                <a:sym typeface="Arial"/>
              </a:rPr>
              <a:t>D3</a:t>
            </a:r>
            <a:endParaRPr/>
          </a:p>
        </p:txBody>
      </p:sp>
      <p:sp>
        <p:nvSpPr>
          <p:cNvPr id="1555" name="Google Shape;1555;p36"/>
          <p:cNvSpPr/>
          <p:nvPr/>
        </p:nvSpPr>
        <p:spPr>
          <a:xfrm>
            <a:off x="3362325" y="4410075"/>
            <a:ext cx="647700" cy="419100"/>
          </a:xfrm>
          <a:prstGeom prst="roundRect">
            <a:avLst>
              <a:gd fmla="val 18182"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36"/>
          <p:cNvSpPr/>
          <p:nvPr/>
        </p:nvSpPr>
        <p:spPr>
          <a:xfrm>
            <a:off x="3438525" y="44386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275">
                <a:solidFill>
                  <a:srgbClr val="15C4DF"/>
                </a:solidFill>
                <a:latin typeface="Arial"/>
                <a:ea typeface="Arial"/>
                <a:cs typeface="Arial"/>
                <a:sym typeface="Arial"/>
              </a:rPr>
              <a:t>D4</a:t>
            </a:r>
            <a:endParaRPr/>
          </a:p>
        </p:txBody>
      </p:sp>
      <p:sp>
        <p:nvSpPr>
          <p:cNvPr id="1557" name="Google Shape;1557;p36"/>
          <p:cNvSpPr/>
          <p:nvPr/>
        </p:nvSpPr>
        <p:spPr>
          <a:xfrm>
            <a:off x="4219575" y="4410075"/>
            <a:ext cx="647700" cy="419100"/>
          </a:xfrm>
          <a:prstGeom prst="roundRect">
            <a:avLst>
              <a:gd fmla="val 18182"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36"/>
          <p:cNvSpPr/>
          <p:nvPr/>
        </p:nvSpPr>
        <p:spPr>
          <a:xfrm>
            <a:off x="4295775" y="44386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275">
                <a:solidFill>
                  <a:srgbClr val="15C4DF"/>
                </a:solidFill>
                <a:latin typeface="Arial"/>
                <a:ea typeface="Arial"/>
                <a:cs typeface="Arial"/>
                <a:sym typeface="Arial"/>
              </a:rPr>
              <a:t>D5</a:t>
            </a:r>
            <a:endParaRPr/>
          </a:p>
        </p:txBody>
      </p:sp>
      <p:sp>
        <p:nvSpPr>
          <p:cNvPr id="1559" name="Google Shape;1559;p36"/>
          <p:cNvSpPr/>
          <p:nvPr/>
        </p:nvSpPr>
        <p:spPr>
          <a:xfrm>
            <a:off x="5076825" y="4410075"/>
            <a:ext cx="647700" cy="419100"/>
          </a:xfrm>
          <a:prstGeom prst="roundRect">
            <a:avLst>
              <a:gd fmla="val 18182"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36"/>
          <p:cNvSpPr/>
          <p:nvPr/>
        </p:nvSpPr>
        <p:spPr>
          <a:xfrm>
            <a:off x="5153025" y="44386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275">
                <a:solidFill>
                  <a:srgbClr val="15C4DF"/>
                </a:solidFill>
                <a:latin typeface="Arial"/>
                <a:ea typeface="Arial"/>
                <a:cs typeface="Arial"/>
                <a:sym typeface="Arial"/>
              </a:rPr>
              <a:t>D6</a:t>
            </a:r>
            <a:endParaRPr/>
          </a:p>
        </p:txBody>
      </p:sp>
      <p:sp>
        <p:nvSpPr>
          <p:cNvPr id="1561" name="Google Shape;1561;p36"/>
          <p:cNvSpPr/>
          <p:nvPr/>
        </p:nvSpPr>
        <p:spPr>
          <a:xfrm>
            <a:off x="5934075" y="4410075"/>
            <a:ext cx="647700" cy="419100"/>
          </a:xfrm>
          <a:prstGeom prst="roundRect">
            <a:avLst>
              <a:gd fmla="val 18182"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36"/>
          <p:cNvSpPr/>
          <p:nvPr/>
        </p:nvSpPr>
        <p:spPr>
          <a:xfrm>
            <a:off x="6010275" y="44386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275">
                <a:solidFill>
                  <a:srgbClr val="15C4DF"/>
                </a:solidFill>
                <a:latin typeface="Arial"/>
                <a:ea typeface="Arial"/>
                <a:cs typeface="Arial"/>
                <a:sym typeface="Arial"/>
              </a:rPr>
              <a:t>D7</a:t>
            </a:r>
            <a:endParaRPr/>
          </a:p>
        </p:txBody>
      </p:sp>
      <p:sp>
        <p:nvSpPr>
          <p:cNvPr id="1563" name="Google Shape;1563;p36"/>
          <p:cNvSpPr/>
          <p:nvPr/>
        </p:nvSpPr>
        <p:spPr>
          <a:xfrm>
            <a:off x="6791325" y="4410075"/>
            <a:ext cx="647700" cy="419100"/>
          </a:xfrm>
          <a:prstGeom prst="roundRect">
            <a:avLst>
              <a:gd fmla="val 18182"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36"/>
          <p:cNvSpPr/>
          <p:nvPr/>
        </p:nvSpPr>
        <p:spPr>
          <a:xfrm>
            <a:off x="6867525" y="4438650"/>
            <a:ext cx="4953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275">
                <a:solidFill>
                  <a:srgbClr val="15C4DF"/>
                </a:solidFill>
                <a:latin typeface="Arial"/>
                <a:ea typeface="Arial"/>
                <a:cs typeface="Arial"/>
                <a:sym typeface="Arial"/>
              </a:rPr>
              <a:t>D8</a:t>
            </a:r>
            <a:endParaRPr/>
          </a:p>
        </p:txBody>
      </p:sp>
      <p:sp>
        <p:nvSpPr>
          <p:cNvPr id="1565" name="Google Shape;1565;p36"/>
          <p:cNvSpPr/>
          <p:nvPr/>
        </p:nvSpPr>
        <p:spPr>
          <a:xfrm>
            <a:off x="762000" y="5172075"/>
            <a:ext cx="7000875" cy="285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Independent requests → finite shared bank service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0" name="Shape 1570"/>
        <p:cNvGrpSpPr/>
        <p:nvPr/>
      </p:nvGrpSpPr>
      <p:grpSpPr>
        <a:xfrm>
          <a:off x="0" y="0"/>
          <a:ext cx="0" cy="0"/>
          <a:chOff x="0" y="0"/>
          <a:chExt cx="0" cy="0"/>
        </a:xfrm>
      </p:grpSpPr>
      <p:sp>
        <p:nvSpPr>
          <p:cNvPr id="1571" name="Google Shape;1571;p37"/>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37"/>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CHIPSET OEM · COMPUTE AND DATA MOVEMENT</a:t>
            </a:r>
            <a:endParaRPr/>
          </a:p>
        </p:txBody>
      </p:sp>
      <p:sp>
        <p:nvSpPr>
          <p:cNvPr id="1573" name="Google Shape;1573;p37"/>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A local DMA keeps a core supplied</a:t>
            </a:r>
            <a:endParaRPr/>
          </a:p>
        </p:txBody>
      </p:sp>
      <p:sp>
        <p:nvSpPr>
          <p:cNvPr id="1574" name="Google Shape;1574;p37"/>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descriptor becomes an address sequence, then a buffered stream into compute.</a:t>
            </a:r>
            <a:endParaRPr/>
          </a:p>
        </p:txBody>
      </p:sp>
      <p:sp>
        <p:nvSpPr>
          <p:cNvPr id="1575" name="Google Shape;1575;p37"/>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37"/>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37"/>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578" name="Google Shape;1578;p37"/>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34</a:t>
            </a:r>
            <a:endParaRPr/>
          </a:p>
        </p:txBody>
      </p:sp>
      <p:sp>
        <p:nvSpPr>
          <p:cNvPr id="1579" name="Google Shape;1579;p37"/>
          <p:cNvSpPr/>
          <p:nvPr/>
        </p:nvSpPr>
        <p:spPr>
          <a:xfrm>
            <a:off x="419100" y="1562100"/>
            <a:ext cx="7696200" cy="4362450"/>
          </a:xfrm>
          <a:prstGeom prst="roundRect">
            <a:avLst>
              <a:gd fmla="val 1747" name="adj"/>
            </a:avLst>
          </a:prstGeom>
          <a:solidFill>
            <a:srgbClr val="0A1628"/>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37"/>
          <p:cNvSpPr/>
          <p:nvPr/>
        </p:nvSpPr>
        <p:spPr>
          <a:xfrm>
            <a:off x="8229600" y="160020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37"/>
          <p:cNvSpPr/>
          <p:nvPr/>
        </p:nvSpPr>
        <p:spPr>
          <a:xfrm>
            <a:off x="8229600" y="1600200"/>
            <a:ext cx="38100" cy="10763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37"/>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16-entry descriptor table</a:t>
            </a:r>
            <a:endParaRPr/>
          </a:p>
        </p:txBody>
      </p:sp>
      <p:sp>
        <p:nvSpPr>
          <p:cNvPr id="1583" name="Google Shape;1583;p37"/>
          <p:cNvSpPr/>
          <p:nvPr/>
        </p:nvSpPr>
        <p:spPr>
          <a:xfrm>
            <a:off x="8420100" y="191452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Transfer parameters identify the data layout and request.</a:t>
            </a:r>
            <a:endParaRPr/>
          </a:p>
        </p:txBody>
      </p:sp>
      <p:sp>
        <p:nvSpPr>
          <p:cNvPr id="1584" name="Google Shape;1584;p37"/>
          <p:cNvSpPr/>
          <p:nvPr/>
        </p:nvSpPr>
        <p:spPr>
          <a:xfrm>
            <a:off x="8229600" y="27336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37"/>
          <p:cNvSpPr/>
          <p:nvPr/>
        </p:nvSpPr>
        <p:spPr>
          <a:xfrm>
            <a:off x="8229600" y="27336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37"/>
          <p:cNvSpPr/>
          <p:nvPr/>
        </p:nvSpPr>
        <p:spPr>
          <a:xfrm>
            <a:off x="8420100" y="28194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Three-level address engine</a:t>
            </a:r>
            <a:endParaRPr/>
          </a:p>
        </p:txBody>
      </p:sp>
      <p:sp>
        <p:nvSpPr>
          <p:cNvPr id="1587" name="Google Shape;1587;p37"/>
          <p:cNvSpPr/>
          <p:nvPr/>
        </p:nvSpPr>
        <p:spPr>
          <a:xfrm>
            <a:off x="8420100" y="30480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Walks the tensor layout without central dispatch for every transfer.</a:t>
            </a:r>
            <a:endParaRPr/>
          </a:p>
        </p:txBody>
      </p:sp>
      <p:sp>
        <p:nvSpPr>
          <p:cNvPr id="1588" name="Google Shape;1588;p37"/>
          <p:cNvSpPr/>
          <p:nvPr/>
        </p:nvSpPr>
        <p:spPr>
          <a:xfrm>
            <a:off x="8229600" y="386715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37"/>
          <p:cNvSpPr/>
          <p:nvPr/>
        </p:nvSpPr>
        <p:spPr>
          <a:xfrm>
            <a:off x="8229600" y="3867150"/>
            <a:ext cx="38100" cy="10763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37"/>
          <p:cNvSpPr/>
          <p:nvPr/>
        </p:nvSpPr>
        <p:spPr>
          <a:xfrm>
            <a:off x="8420100" y="39528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Read FIFO</a:t>
            </a:r>
            <a:endParaRPr/>
          </a:p>
        </p:txBody>
      </p:sp>
      <p:sp>
        <p:nvSpPr>
          <p:cNvPr id="1591" name="Google Shape;1591;p37"/>
          <p:cNvSpPr/>
          <p:nvPr/>
        </p:nvSpPr>
        <p:spPr>
          <a:xfrm>
            <a:off x="8420100" y="418147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Buffers arrivals between memory service and compute consumption.</a:t>
            </a:r>
            <a:endParaRPr/>
          </a:p>
        </p:txBody>
      </p:sp>
      <p:sp>
        <p:nvSpPr>
          <p:cNvPr id="1592" name="Google Shape;1592;p37"/>
          <p:cNvSpPr/>
          <p:nvPr/>
        </p:nvSpPr>
        <p:spPr>
          <a:xfrm>
            <a:off x="8229600" y="500062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37"/>
          <p:cNvSpPr/>
          <p:nvPr/>
        </p:nvSpPr>
        <p:spPr>
          <a:xfrm>
            <a:off x="8229600" y="5000625"/>
            <a:ext cx="38100" cy="10763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37"/>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Implementation estimate</a:t>
            </a:r>
            <a:endParaRPr/>
          </a:p>
        </p:txBody>
      </p:sp>
      <p:sp>
        <p:nvSpPr>
          <p:cNvPr id="1595" name="Google Shape;1595;p37"/>
          <p:cNvSpPr/>
          <p:nvPr/>
        </p:nvSpPr>
        <p:spPr>
          <a:xfrm>
            <a:off x="8420100" y="531495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~600 LUTs each; ~4,800 for eight, plus arbitration and software.</a:t>
            </a:r>
            <a:endParaRPr/>
          </a:p>
        </p:txBody>
      </p:sp>
      <p:sp>
        <p:nvSpPr>
          <p:cNvPr id="1596" name="Google Shape;1596;p37"/>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Architecture illustration. Targets and arithmetic peaks require workload and implementation validation.</a:t>
            </a:r>
            <a:endParaRPr/>
          </a:p>
        </p:txBody>
      </p:sp>
      <p:sp>
        <p:nvSpPr>
          <p:cNvPr id="1597" name="Google Shape;1597;p37"/>
          <p:cNvSpPr/>
          <p:nvPr/>
        </p:nvSpPr>
        <p:spPr>
          <a:xfrm>
            <a:off x="771525" y="1847850"/>
            <a:ext cx="3381375" cy="58521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1800">
                <a:solidFill>
                  <a:srgbClr val="15C4DF"/>
                </a:solidFill>
                <a:latin typeface="Arial"/>
                <a:ea typeface="Arial"/>
                <a:cs typeface="Arial"/>
                <a:sym typeface="Arial"/>
              </a:rPr>
              <a:t>16-entry descriptor table</a:t>
            </a:r>
            <a:endParaRPr/>
          </a:p>
        </p:txBody>
      </p:sp>
      <p:sp>
        <p:nvSpPr>
          <p:cNvPr id="1598" name="Google Shape;1598;p37"/>
          <p:cNvSpPr/>
          <p:nvPr/>
        </p:nvSpPr>
        <p:spPr>
          <a:xfrm>
            <a:off x="800100" y="235267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37"/>
          <p:cNvSpPr/>
          <p:nvPr/>
        </p:nvSpPr>
        <p:spPr>
          <a:xfrm>
            <a:off x="876300" y="238125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1</a:t>
            </a:r>
            <a:endParaRPr/>
          </a:p>
        </p:txBody>
      </p:sp>
      <p:sp>
        <p:nvSpPr>
          <p:cNvPr id="1600" name="Google Shape;1600;p37"/>
          <p:cNvSpPr/>
          <p:nvPr/>
        </p:nvSpPr>
        <p:spPr>
          <a:xfrm>
            <a:off x="1200150" y="235267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37"/>
          <p:cNvSpPr/>
          <p:nvPr/>
        </p:nvSpPr>
        <p:spPr>
          <a:xfrm>
            <a:off x="1276350" y="238125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2</a:t>
            </a:r>
            <a:endParaRPr/>
          </a:p>
        </p:txBody>
      </p:sp>
      <p:sp>
        <p:nvSpPr>
          <p:cNvPr id="1602" name="Google Shape;1602;p37"/>
          <p:cNvSpPr/>
          <p:nvPr/>
        </p:nvSpPr>
        <p:spPr>
          <a:xfrm>
            <a:off x="1600200" y="235267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37"/>
          <p:cNvSpPr/>
          <p:nvPr/>
        </p:nvSpPr>
        <p:spPr>
          <a:xfrm>
            <a:off x="1676400" y="238125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3</a:t>
            </a:r>
            <a:endParaRPr/>
          </a:p>
        </p:txBody>
      </p:sp>
      <p:sp>
        <p:nvSpPr>
          <p:cNvPr id="1604" name="Google Shape;1604;p37"/>
          <p:cNvSpPr/>
          <p:nvPr/>
        </p:nvSpPr>
        <p:spPr>
          <a:xfrm>
            <a:off x="2000250" y="235267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37"/>
          <p:cNvSpPr/>
          <p:nvPr/>
        </p:nvSpPr>
        <p:spPr>
          <a:xfrm>
            <a:off x="2076450" y="238125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4</a:t>
            </a:r>
            <a:endParaRPr/>
          </a:p>
        </p:txBody>
      </p:sp>
      <p:sp>
        <p:nvSpPr>
          <p:cNvPr id="1606" name="Google Shape;1606;p37"/>
          <p:cNvSpPr/>
          <p:nvPr/>
        </p:nvSpPr>
        <p:spPr>
          <a:xfrm>
            <a:off x="2400300" y="235267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37"/>
          <p:cNvSpPr/>
          <p:nvPr/>
        </p:nvSpPr>
        <p:spPr>
          <a:xfrm>
            <a:off x="2476500" y="238125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5</a:t>
            </a:r>
            <a:endParaRPr/>
          </a:p>
        </p:txBody>
      </p:sp>
      <p:sp>
        <p:nvSpPr>
          <p:cNvPr id="1608" name="Google Shape;1608;p37"/>
          <p:cNvSpPr/>
          <p:nvPr/>
        </p:nvSpPr>
        <p:spPr>
          <a:xfrm>
            <a:off x="2800350" y="235267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37"/>
          <p:cNvSpPr/>
          <p:nvPr/>
        </p:nvSpPr>
        <p:spPr>
          <a:xfrm>
            <a:off x="2876550" y="238125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6</a:t>
            </a:r>
            <a:endParaRPr/>
          </a:p>
        </p:txBody>
      </p:sp>
      <p:sp>
        <p:nvSpPr>
          <p:cNvPr id="1610" name="Google Shape;1610;p37"/>
          <p:cNvSpPr/>
          <p:nvPr/>
        </p:nvSpPr>
        <p:spPr>
          <a:xfrm>
            <a:off x="3200400" y="235267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37"/>
          <p:cNvSpPr/>
          <p:nvPr/>
        </p:nvSpPr>
        <p:spPr>
          <a:xfrm>
            <a:off x="3276600" y="238125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7</a:t>
            </a:r>
            <a:endParaRPr/>
          </a:p>
        </p:txBody>
      </p:sp>
      <p:sp>
        <p:nvSpPr>
          <p:cNvPr id="1612" name="Google Shape;1612;p37"/>
          <p:cNvSpPr/>
          <p:nvPr/>
        </p:nvSpPr>
        <p:spPr>
          <a:xfrm>
            <a:off x="3600450" y="235267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37"/>
          <p:cNvSpPr/>
          <p:nvPr/>
        </p:nvSpPr>
        <p:spPr>
          <a:xfrm>
            <a:off x="3676650" y="238125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8</a:t>
            </a:r>
            <a:endParaRPr/>
          </a:p>
        </p:txBody>
      </p:sp>
      <p:sp>
        <p:nvSpPr>
          <p:cNvPr id="1614" name="Google Shape;1614;p37"/>
          <p:cNvSpPr/>
          <p:nvPr/>
        </p:nvSpPr>
        <p:spPr>
          <a:xfrm>
            <a:off x="800100" y="275272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37"/>
          <p:cNvSpPr/>
          <p:nvPr/>
        </p:nvSpPr>
        <p:spPr>
          <a:xfrm>
            <a:off x="876300" y="278130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9</a:t>
            </a:r>
            <a:endParaRPr/>
          </a:p>
        </p:txBody>
      </p:sp>
      <p:sp>
        <p:nvSpPr>
          <p:cNvPr id="1616" name="Google Shape;1616;p37"/>
          <p:cNvSpPr/>
          <p:nvPr/>
        </p:nvSpPr>
        <p:spPr>
          <a:xfrm>
            <a:off x="1200150" y="275272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37"/>
          <p:cNvSpPr/>
          <p:nvPr/>
        </p:nvSpPr>
        <p:spPr>
          <a:xfrm>
            <a:off x="1276350" y="278130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10</a:t>
            </a:r>
            <a:endParaRPr/>
          </a:p>
        </p:txBody>
      </p:sp>
      <p:sp>
        <p:nvSpPr>
          <p:cNvPr id="1618" name="Google Shape;1618;p37"/>
          <p:cNvSpPr/>
          <p:nvPr/>
        </p:nvSpPr>
        <p:spPr>
          <a:xfrm>
            <a:off x="1600200" y="275272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37"/>
          <p:cNvSpPr/>
          <p:nvPr/>
        </p:nvSpPr>
        <p:spPr>
          <a:xfrm>
            <a:off x="1676400" y="278130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11</a:t>
            </a:r>
            <a:endParaRPr/>
          </a:p>
        </p:txBody>
      </p:sp>
      <p:sp>
        <p:nvSpPr>
          <p:cNvPr id="1620" name="Google Shape;1620;p37"/>
          <p:cNvSpPr/>
          <p:nvPr/>
        </p:nvSpPr>
        <p:spPr>
          <a:xfrm>
            <a:off x="2000250" y="275272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37"/>
          <p:cNvSpPr/>
          <p:nvPr/>
        </p:nvSpPr>
        <p:spPr>
          <a:xfrm>
            <a:off x="2076450" y="278130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12</a:t>
            </a:r>
            <a:endParaRPr/>
          </a:p>
        </p:txBody>
      </p:sp>
      <p:sp>
        <p:nvSpPr>
          <p:cNvPr id="1622" name="Google Shape;1622;p37"/>
          <p:cNvSpPr/>
          <p:nvPr/>
        </p:nvSpPr>
        <p:spPr>
          <a:xfrm>
            <a:off x="2400300" y="275272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37"/>
          <p:cNvSpPr/>
          <p:nvPr/>
        </p:nvSpPr>
        <p:spPr>
          <a:xfrm>
            <a:off x="2476500" y="278130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13</a:t>
            </a:r>
            <a:endParaRPr/>
          </a:p>
        </p:txBody>
      </p:sp>
      <p:sp>
        <p:nvSpPr>
          <p:cNvPr id="1624" name="Google Shape;1624;p37"/>
          <p:cNvSpPr/>
          <p:nvPr/>
        </p:nvSpPr>
        <p:spPr>
          <a:xfrm>
            <a:off x="2800350" y="275272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37"/>
          <p:cNvSpPr/>
          <p:nvPr/>
        </p:nvSpPr>
        <p:spPr>
          <a:xfrm>
            <a:off x="2876550" y="278130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14</a:t>
            </a:r>
            <a:endParaRPr/>
          </a:p>
        </p:txBody>
      </p:sp>
      <p:sp>
        <p:nvSpPr>
          <p:cNvPr id="1626" name="Google Shape;1626;p37"/>
          <p:cNvSpPr/>
          <p:nvPr/>
        </p:nvSpPr>
        <p:spPr>
          <a:xfrm>
            <a:off x="3200400" y="275272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37"/>
          <p:cNvSpPr/>
          <p:nvPr/>
        </p:nvSpPr>
        <p:spPr>
          <a:xfrm>
            <a:off x="3276600" y="278130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15</a:t>
            </a:r>
            <a:endParaRPr/>
          </a:p>
        </p:txBody>
      </p:sp>
      <p:sp>
        <p:nvSpPr>
          <p:cNvPr id="1628" name="Google Shape;1628;p37"/>
          <p:cNvSpPr/>
          <p:nvPr/>
        </p:nvSpPr>
        <p:spPr>
          <a:xfrm>
            <a:off x="3600450" y="2752725"/>
            <a:ext cx="323850" cy="323850"/>
          </a:xfrm>
          <a:prstGeom prst="roundRect">
            <a:avLst>
              <a:gd fmla="val 23529"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37"/>
          <p:cNvSpPr/>
          <p:nvPr/>
        </p:nvSpPr>
        <p:spPr>
          <a:xfrm>
            <a:off x="3676650" y="2781300"/>
            <a:ext cx="171450" cy="266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125">
                <a:solidFill>
                  <a:srgbClr val="15C4DF"/>
                </a:solidFill>
                <a:latin typeface="Arial"/>
                <a:ea typeface="Arial"/>
                <a:cs typeface="Arial"/>
                <a:sym typeface="Arial"/>
              </a:rPr>
              <a:t>16</a:t>
            </a:r>
            <a:endParaRPr/>
          </a:p>
        </p:txBody>
      </p:sp>
      <p:sp>
        <p:nvSpPr>
          <p:cNvPr id="1630" name="Google Shape;1630;p37"/>
          <p:cNvSpPr/>
          <p:nvPr/>
        </p:nvSpPr>
        <p:spPr>
          <a:xfrm>
            <a:off x="4114800" y="2552700"/>
            <a:ext cx="409575"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37"/>
          <p:cNvSpPr/>
          <p:nvPr/>
        </p:nvSpPr>
        <p:spPr>
          <a:xfrm>
            <a:off x="4667250" y="2228850"/>
            <a:ext cx="1266825" cy="1304925"/>
          </a:xfrm>
          <a:prstGeom prst="roundRect">
            <a:avLst>
              <a:gd fmla="val 6015"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37"/>
          <p:cNvSpPr/>
          <p:nvPr/>
        </p:nvSpPr>
        <p:spPr>
          <a:xfrm>
            <a:off x="4743450" y="2257425"/>
            <a:ext cx="1114425" cy="12477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725">
                <a:solidFill>
                  <a:srgbClr val="B89AF5"/>
                </a:solidFill>
                <a:latin typeface="Arial"/>
                <a:ea typeface="Arial"/>
                <a:cs typeface="Arial"/>
                <a:sym typeface="Arial"/>
              </a:rPr>
              <a:t>3-level</a:t>
            </a:r>
            <a:endParaRPr/>
          </a:p>
          <a:p>
            <a:pPr indent="0" lvl="0" marL="0" marR="0" rtl="0" algn="ctr">
              <a:spcBef>
                <a:spcPts val="0"/>
              </a:spcBef>
              <a:spcAft>
                <a:spcPts val="0"/>
              </a:spcAft>
              <a:buNone/>
            </a:pPr>
            <a:r>
              <a:rPr b="1" lang="en-US" sz="1725">
                <a:solidFill>
                  <a:srgbClr val="B89AF5"/>
                </a:solidFill>
                <a:latin typeface="Arial"/>
                <a:ea typeface="Arial"/>
                <a:cs typeface="Arial"/>
                <a:sym typeface="Arial"/>
              </a:rPr>
              <a:t>address</a:t>
            </a:r>
            <a:endParaRPr/>
          </a:p>
          <a:p>
            <a:pPr indent="0" lvl="0" marL="0" marR="0" rtl="0" algn="ctr">
              <a:spcBef>
                <a:spcPts val="0"/>
              </a:spcBef>
              <a:spcAft>
                <a:spcPts val="0"/>
              </a:spcAft>
              <a:buNone/>
            </a:pPr>
            <a:r>
              <a:rPr b="1" lang="en-US" sz="1725">
                <a:solidFill>
                  <a:srgbClr val="B89AF5"/>
                </a:solidFill>
                <a:latin typeface="Arial"/>
                <a:ea typeface="Arial"/>
                <a:cs typeface="Arial"/>
                <a:sym typeface="Arial"/>
              </a:rPr>
              <a:t>generator</a:t>
            </a:r>
            <a:endParaRPr/>
          </a:p>
        </p:txBody>
      </p:sp>
      <p:sp>
        <p:nvSpPr>
          <p:cNvPr id="1633" name="Google Shape;1633;p37"/>
          <p:cNvSpPr/>
          <p:nvPr/>
        </p:nvSpPr>
        <p:spPr>
          <a:xfrm>
            <a:off x="6048375" y="2771775"/>
            <a:ext cx="30480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37"/>
          <p:cNvSpPr/>
          <p:nvPr/>
        </p:nvSpPr>
        <p:spPr>
          <a:xfrm>
            <a:off x="6505575" y="2390775"/>
            <a:ext cx="1257300" cy="1000125"/>
          </a:xfrm>
          <a:prstGeom prst="roundRect">
            <a:avLst>
              <a:gd fmla="val 7619"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37"/>
          <p:cNvSpPr/>
          <p:nvPr/>
        </p:nvSpPr>
        <p:spPr>
          <a:xfrm>
            <a:off x="6581775" y="2419350"/>
            <a:ext cx="1104900" cy="9429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Read</a:t>
            </a:r>
            <a:endParaRPr/>
          </a:p>
          <a:p>
            <a:pPr indent="0" lvl="0" marL="0" marR="0" rtl="0" algn="ctr">
              <a:spcBef>
                <a:spcPts val="0"/>
              </a:spcBef>
              <a:spcAft>
                <a:spcPts val="0"/>
              </a:spcAft>
              <a:buNone/>
            </a:pPr>
            <a:r>
              <a:rPr b="1" lang="en-US" sz="1800">
                <a:solidFill>
                  <a:srgbClr val="66DBB5"/>
                </a:solidFill>
                <a:latin typeface="Arial"/>
                <a:ea typeface="Arial"/>
                <a:cs typeface="Arial"/>
                <a:sym typeface="Arial"/>
              </a:rPr>
              <a:t>FIFO</a:t>
            </a:r>
            <a:endParaRPr/>
          </a:p>
        </p:txBody>
      </p:sp>
      <p:sp>
        <p:nvSpPr>
          <p:cNvPr id="1636" name="Google Shape;1636;p37"/>
          <p:cNvSpPr/>
          <p:nvPr/>
        </p:nvSpPr>
        <p:spPr>
          <a:xfrm>
            <a:off x="2647950" y="4429125"/>
            <a:ext cx="30480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37"/>
          <p:cNvSpPr/>
          <p:nvPr/>
        </p:nvSpPr>
        <p:spPr>
          <a:xfrm>
            <a:off x="952500" y="4162425"/>
            <a:ext cx="1609725" cy="704850"/>
          </a:xfrm>
          <a:prstGeom prst="roundRect">
            <a:avLst>
              <a:gd fmla="val 10811" name="adj"/>
            </a:avLst>
          </a:prstGeom>
          <a:solidFill>
            <a:srgbClr val="0A1628"/>
          </a:solidFill>
          <a:ln cap="flat" cmpd="sng" w="19050">
            <a:solidFill>
              <a:srgbClr val="B6C7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37"/>
          <p:cNvSpPr/>
          <p:nvPr/>
        </p:nvSpPr>
        <p:spPr>
          <a:xfrm>
            <a:off x="1028700" y="4191000"/>
            <a:ext cx="1457325" cy="647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6C7DD"/>
                </a:solidFill>
                <a:latin typeface="Arial"/>
                <a:ea typeface="Arial"/>
                <a:cs typeface="Arial"/>
                <a:sym typeface="Arial"/>
              </a:rPr>
              <a:t>Idle</a:t>
            </a:r>
            <a:endParaRPr/>
          </a:p>
        </p:txBody>
      </p:sp>
      <p:sp>
        <p:nvSpPr>
          <p:cNvPr id="1639" name="Google Shape;1639;p37"/>
          <p:cNvSpPr/>
          <p:nvPr/>
        </p:nvSpPr>
        <p:spPr>
          <a:xfrm>
            <a:off x="4924425" y="4429125"/>
            <a:ext cx="30480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37"/>
          <p:cNvSpPr/>
          <p:nvPr/>
        </p:nvSpPr>
        <p:spPr>
          <a:xfrm>
            <a:off x="3228975" y="4162425"/>
            <a:ext cx="1609725" cy="704850"/>
          </a:xfrm>
          <a:prstGeom prst="roundRect">
            <a:avLst>
              <a:gd fmla="val 10811" name="adj"/>
            </a:avLst>
          </a:prstGeom>
          <a:solidFill>
            <a:srgbClr val="0A1628"/>
          </a:solidFill>
          <a:ln cap="flat" cmpd="sng" w="19050">
            <a:solidFill>
              <a:srgbClr val="F7BD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37"/>
          <p:cNvSpPr/>
          <p:nvPr/>
        </p:nvSpPr>
        <p:spPr>
          <a:xfrm>
            <a:off x="3305175" y="4191000"/>
            <a:ext cx="1457325" cy="647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F7BD5C"/>
                </a:solidFill>
                <a:latin typeface="Arial"/>
                <a:ea typeface="Arial"/>
                <a:cs typeface="Arial"/>
                <a:sym typeface="Arial"/>
              </a:rPr>
              <a:t>Load</a:t>
            </a:r>
            <a:endParaRPr/>
          </a:p>
        </p:txBody>
      </p:sp>
      <p:sp>
        <p:nvSpPr>
          <p:cNvPr id="1642" name="Google Shape;1642;p37"/>
          <p:cNvSpPr/>
          <p:nvPr/>
        </p:nvSpPr>
        <p:spPr>
          <a:xfrm>
            <a:off x="5505450" y="4162425"/>
            <a:ext cx="1609725" cy="704850"/>
          </a:xfrm>
          <a:prstGeom prst="roundRect">
            <a:avLst>
              <a:gd fmla="val 10811"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37"/>
          <p:cNvSpPr/>
          <p:nvPr/>
        </p:nvSpPr>
        <p:spPr>
          <a:xfrm>
            <a:off x="5581650" y="4191000"/>
            <a:ext cx="1457325" cy="647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89AF5"/>
                </a:solidFill>
                <a:latin typeface="Arial"/>
                <a:ea typeface="Arial"/>
                <a:cs typeface="Arial"/>
                <a:sym typeface="Arial"/>
              </a:rPr>
              <a:t>Compute</a:t>
            </a:r>
            <a:endParaRPr/>
          </a:p>
        </p:txBody>
      </p:sp>
      <p:sp>
        <p:nvSpPr>
          <p:cNvPr id="1644" name="Google Shape;1644;p37"/>
          <p:cNvSpPr/>
          <p:nvPr/>
        </p:nvSpPr>
        <p:spPr>
          <a:xfrm>
            <a:off x="762000" y="5257800"/>
            <a:ext cx="7000875" cy="285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Hardware controllers also need compiler and arbitration support</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9" name="Shape 1649"/>
        <p:cNvGrpSpPr/>
        <p:nvPr/>
      </p:nvGrpSpPr>
      <p:grpSpPr>
        <a:xfrm>
          <a:off x="0" y="0"/>
          <a:ext cx="0" cy="0"/>
          <a:chOff x="0" y="0"/>
          <a:chExt cx="0" cy="0"/>
        </a:xfrm>
      </p:grpSpPr>
      <p:sp>
        <p:nvSpPr>
          <p:cNvPr id="1650" name="Google Shape;1650;p38"/>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38"/>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CHIPSET OEM · COMPUTE AND DATA MOVEMENT</a:t>
            </a:r>
            <a:endParaRPr/>
          </a:p>
        </p:txBody>
      </p:sp>
      <p:sp>
        <p:nvSpPr>
          <p:cNvPr id="1652" name="Google Shape;1652;p38"/>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Data placement is an architectural choice</a:t>
            </a:r>
            <a:endParaRPr/>
          </a:p>
        </p:txBody>
      </p:sp>
      <p:sp>
        <p:nvSpPr>
          <p:cNvPr id="1653" name="Google Shape;1653;p38"/>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useful comparison is who schedules movement, where data resides and what crosses the chip.</a:t>
            </a:r>
            <a:endParaRPr/>
          </a:p>
        </p:txBody>
      </p:sp>
      <p:sp>
        <p:nvSpPr>
          <p:cNvPr id="1654" name="Google Shape;1654;p38"/>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38"/>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38"/>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657" name="Google Shape;1657;p38"/>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35</a:t>
            </a:r>
            <a:endParaRPr/>
          </a:p>
        </p:txBody>
      </p:sp>
      <p:sp>
        <p:nvSpPr>
          <p:cNvPr id="1658" name="Google Shape;1658;p38"/>
          <p:cNvSpPr/>
          <p:nvPr/>
        </p:nvSpPr>
        <p:spPr>
          <a:xfrm>
            <a:off x="419100" y="1562100"/>
            <a:ext cx="7696200" cy="4362450"/>
          </a:xfrm>
          <a:prstGeom prst="roundRect">
            <a:avLst>
              <a:gd fmla="val 1747" name="adj"/>
            </a:avLst>
          </a:prstGeom>
          <a:solidFill>
            <a:srgbClr val="0A1628"/>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38"/>
          <p:cNvSpPr/>
          <p:nvPr/>
        </p:nvSpPr>
        <p:spPr>
          <a:xfrm>
            <a:off x="8229600" y="160020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38"/>
          <p:cNvSpPr/>
          <p:nvPr/>
        </p:nvSpPr>
        <p:spPr>
          <a:xfrm>
            <a:off x="8229600" y="1600200"/>
            <a:ext cx="38100" cy="10763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38"/>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Shared dispatch</a:t>
            </a:r>
            <a:endParaRPr/>
          </a:p>
        </p:txBody>
      </p:sp>
      <p:sp>
        <p:nvSpPr>
          <p:cNvPr id="1662" name="Google Shape;1662;p38"/>
          <p:cNvSpPr/>
          <p:nvPr/>
        </p:nvSpPr>
        <p:spPr>
          <a:xfrm>
            <a:off x="8420100" y="191452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A common engine schedules movement for several cores.</a:t>
            </a:r>
            <a:endParaRPr/>
          </a:p>
        </p:txBody>
      </p:sp>
      <p:sp>
        <p:nvSpPr>
          <p:cNvPr id="1663" name="Google Shape;1663;p38"/>
          <p:cNvSpPr/>
          <p:nvPr/>
        </p:nvSpPr>
        <p:spPr>
          <a:xfrm>
            <a:off x="8229600" y="27336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38"/>
          <p:cNvSpPr/>
          <p:nvPr/>
        </p:nvSpPr>
        <p:spPr>
          <a:xfrm>
            <a:off x="8229600" y="27336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38"/>
          <p:cNvSpPr/>
          <p:nvPr/>
        </p:nvSpPr>
        <p:spPr>
          <a:xfrm>
            <a:off x="8420100" y="28194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Local or clustered movement</a:t>
            </a:r>
            <a:endParaRPr/>
          </a:p>
        </p:txBody>
      </p:sp>
      <p:sp>
        <p:nvSpPr>
          <p:cNvPr id="1666" name="Google Shape;1666;p38"/>
          <p:cNvSpPr/>
          <p:nvPr/>
        </p:nvSpPr>
        <p:spPr>
          <a:xfrm>
            <a:off x="8420100" y="30480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Controllers issue requests nearer the compute they serve.</a:t>
            </a:r>
            <a:endParaRPr/>
          </a:p>
        </p:txBody>
      </p:sp>
      <p:sp>
        <p:nvSpPr>
          <p:cNvPr id="1667" name="Google Shape;1667;p38"/>
          <p:cNvSpPr/>
          <p:nvPr/>
        </p:nvSpPr>
        <p:spPr>
          <a:xfrm>
            <a:off x="8229600" y="386715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38"/>
          <p:cNvSpPr/>
          <p:nvPr/>
        </p:nvSpPr>
        <p:spPr>
          <a:xfrm>
            <a:off x="8229600" y="3867150"/>
            <a:ext cx="38100" cy="10763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38"/>
          <p:cNvSpPr/>
          <p:nvPr/>
        </p:nvSpPr>
        <p:spPr>
          <a:xfrm>
            <a:off x="8420100" y="39528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Distributed storage</a:t>
            </a:r>
            <a:endParaRPr/>
          </a:p>
        </p:txBody>
      </p:sp>
      <p:sp>
        <p:nvSpPr>
          <p:cNvPr id="1670" name="Google Shape;1670;p38"/>
          <p:cNvSpPr/>
          <p:nvPr/>
        </p:nvSpPr>
        <p:spPr>
          <a:xfrm>
            <a:off x="8420100" y="418147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More data resides locally; software must map and coordinate it.</a:t>
            </a:r>
            <a:endParaRPr/>
          </a:p>
        </p:txBody>
      </p:sp>
      <p:sp>
        <p:nvSpPr>
          <p:cNvPr id="1671" name="Google Shape;1671;p38"/>
          <p:cNvSpPr/>
          <p:nvPr/>
        </p:nvSpPr>
        <p:spPr>
          <a:xfrm>
            <a:off x="8229600" y="500062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38"/>
          <p:cNvSpPr/>
          <p:nvPr/>
        </p:nvSpPr>
        <p:spPr>
          <a:xfrm>
            <a:off x="8229600" y="5000625"/>
            <a:ext cx="38100" cy="10763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38"/>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Differentiation to prove</a:t>
            </a:r>
            <a:endParaRPr/>
          </a:p>
        </p:txBody>
      </p:sp>
      <p:sp>
        <p:nvSpPr>
          <p:cNvPr id="1674" name="Google Shape;1674;p38"/>
          <p:cNvSpPr/>
          <p:nvPr/>
        </p:nvSpPr>
        <p:spPr>
          <a:xfrm>
            <a:off x="8420100" y="531495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Workload results, compiler mapping and implementation IP—not DMA alone.</a:t>
            </a:r>
            <a:endParaRPr/>
          </a:p>
        </p:txBody>
      </p:sp>
      <p:sp>
        <p:nvSpPr>
          <p:cNvPr id="1675" name="Google Shape;1675;p38"/>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Architecture illustration. Targets and arithmetic peaks require workload and implementation validation.</a:t>
            </a:r>
            <a:endParaRPr/>
          </a:p>
        </p:txBody>
      </p:sp>
      <p:sp>
        <p:nvSpPr>
          <p:cNvPr id="1676" name="Google Shape;1676;p38"/>
          <p:cNvSpPr/>
          <p:nvPr/>
        </p:nvSpPr>
        <p:spPr>
          <a:xfrm>
            <a:off x="2867025" y="2819400"/>
            <a:ext cx="32385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38"/>
          <p:cNvSpPr/>
          <p:nvPr/>
        </p:nvSpPr>
        <p:spPr>
          <a:xfrm>
            <a:off x="5286375" y="2819400"/>
            <a:ext cx="32385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38"/>
          <p:cNvSpPr/>
          <p:nvPr/>
        </p:nvSpPr>
        <p:spPr>
          <a:xfrm>
            <a:off x="771525" y="2352675"/>
            <a:ext cx="2057400" cy="1123950"/>
          </a:xfrm>
          <a:prstGeom prst="roundRect">
            <a:avLst>
              <a:gd fmla="val 6780" name="adj"/>
            </a:avLst>
          </a:prstGeom>
          <a:solidFill>
            <a:srgbClr val="0A1628"/>
          </a:solidFill>
          <a:ln cap="flat" cmpd="sng" w="19050">
            <a:solidFill>
              <a:srgbClr val="F7BD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38"/>
          <p:cNvSpPr/>
          <p:nvPr/>
        </p:nvSpPr>
        <p:spPr>
          <a:xfrm>
            <a:off x="847725" y="2381250"/>
            <a:ext cx="1905000" cy="1066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725">
                <a:solidFill>
                  <a:srgbClr val="F7BD5C"/>
                </a:solidFill>
                <a:latin typeface="Arial"/>
                <a:ea typeface="Arial"/>
                <a:cs typeface="Arial"/>
                <a:sym typeface="Arial"/>
              </a:rPr>
              <a:t>Shared</a:t>
            </a:r>
            <a:endParaRPr/>
          </a:p>
          <a:p>
            <a:pPr indent="0" lvl="0" marL="0" marR="0" rtl="0" algn="ctr">
              <a:spcBef>
                <a:spcPts val="0"/>
              </a:spcBef>
              <a:spcAft>
                <a:spcPts val="0"/>
              </a:spcAft>
              <a:buNone/>
            </a:pPr>
            <a:r>
              <a:rPr b="1" lang="en-US" sz="1725">
                <a:solidFill>
                  <a:srgbClr val="F7BD5C"/>
                </a:solidFill>
                <a:latin typeface="Arial"/>
                <a:ea typeface="Arial"/>
                <a:cs typeface="Arial"/>
                <a:sym typeface="Arial"/>
              </a:rPr>
              <a:t>dispatch</a:t>
            </a:r>
            <a:endParaRPr/>
          </a:p>
        </p:txBody>
      </p:sp>
      <p:sp>
        <p:nvSpPr>
          <p:cNvPr id="1680" name="Google Shape;1680;p38"/>
          <p:cNvSpPr/>
          <p:nvPr/>
        </p:nvSpPr>
        <p:spPr>
          <a:xfrm>
            <a:off x="3267075" y="2352675"/>
            <a:ext cx="2057400" cy="1123950"/>
          </a:xfrm>
          <a:prstGeom prst="roundRect">
            <a:avLst>
              <a:gd fmla="val 6780"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38"/>
          <p:cNvSpPr/>
          <p:nvPr/>
        </p:nvSpPr>
        <p:spPr>
          <a:xfrm>
            <a:off x="3343275" y="2381250"/>
            <a:ext cx="1905000" cy="1066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725">
                <a:solidFill>
                  <a:srgbClr val="15C4DF"/>
                </a:solidFill>
                <a:latin typeface="Arial"/>
                <a:ea typeface="Arial"/>
                <a:cs typeface="Arial"/>
                <a:sym typeface="Arial"/>
              </a:rPr>
              <a:t>Local / clustered</a:t>
            </a:r>
            <a:endParaRPr/>
          </a:p>
          <a:p>
            <a:pPr indent="0" lvl="0" marL="0" marR="0" rtl="0" algn="ctr">
              <a:spcBef>
                <a:spcPts val="0"/>
              </a:spcBef>
              <a:spcAft>
                <a:spcPts val="0"/>
              </a:spcAft>
              <a:buNone/>
            </a:pPr>
            <a:r>
              <a:rPr b="1" lang="en-US" sz="1725">
                <a:solidFill>
                  <a:srgbClr val="15C4DF"/>
                </a:solidFill>
                <a:latin typeface="Arial"/>
                <a:ea typeface="Arial"/>
                <a:cs typeface="Arial"/>
                <a:sym typeface="Arial"/>
              </a:rPr>
              <a:t>movement</a:t>
            </a:r>
            <a:endParaRPr/>
          </a:p>
        </p:txBody>
      </p:sp>
      <p:sp>
        <p:nvSpPr>
          <p:cNvPr id="1682" name="Google Shape;1682;p38"/>
          <p:cNvSpPr/>
          <p:nvPr/>
        </p:nvSpPr>
        <p:spPr>
          <a:xfrm>
            <a:off x="5686425" y="2352675"/>
            <a:ext cx="2057400" cy="1123950"/>
          </a:xfrm>
          <a:prstGeom prst="roundRect">
            <a:avLst>
              <a:gd fmla="val 678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38"/>
          <p:cNvSpPr/>
          <p:nvPr/>
        </p:nvSpPr>
        <p:spPr>
          <a:xfrm>
            <a:off x="5762625" y="2381250"/>
            <a:ext cx="1905000" cy="1066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725">
                <a:solidFill>
                  <a:srgbClr val="B89AF5"/>
                </a:solidFill>
                <a:latin typeface="Arial"/>
                <a:ea typeface="Arial"/>
                <a:cs typeface="Arial"/>
                <a:sym typeface="Arial"/>
              </a:rPr>
              <a:t>Distributed</a:t>
            </a:r>
            <a:endParaRPr/>
          </a:p>
          <a:p>
            <a:pPr indent="0" lvl="0" marL="0" marR="0" rtl="0" algn="ctr">
              <a:spcBef>
                <a:spcPts val="0"/>
              </a:spcBef>
              <a:spcAft>
                <a:spcPts val="0"/>
              </a:spcAft>
              <a:buNone/>
            </a:pPr>
            <a:r>
              <a:rPr b="1" lang="en-US" sz="1725">
                <a:solidFill>
                  <a:srgbClr val="B89AF5"/>
                </a:solidFill>
                <a:latin typeface="Arial"/>
                <a:ea typeface="Arial"/>
                <a:cs typeface="Arial"/>
                <a:sym typeface="Arial"/>
              </a:rPr>
              <a:t>storage</a:t>
            </a:r>
            <a:endParaRPr/>
          </a:p>
        </p:txBody>
      </p:sp>
      <p:sp>
        <p:nvSpPr>
          <p:cNvPr id="1684" name="Google Shape;1684;p38"/>
          <p:cNvSpPr/>
          <p:nvPr/>
        </p:nvSpPr>
        <p:spPr>
          <a:xfrm>
            <a:off x="771525" y="3724275"/>
            <a:ext cx="2057400" cy="8046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650">
                <a:solidFill>
                  <a:srgbClr val="B6C7DD"/>
                </a:solidFill>
                <a:latin typeface="Arial"/>
                <a:ea typeface="Arial"/>
                <a:cs typeface="Arial"/>
                <a:sym typeface="Arial"/>
              </a:rPr>
              <a:t>Common scheduling</a:t>
            </a:r>
            <a:endParaRPr/>
          </a:p>
          <a:p>
            <a:pPr indent="0" lvl="0" marL="0" marR="0" rtl="0" algn="ctr">
              <a:spcBef>
                <a:spcPts val="0"/>
              </a:spcBef>
              <a:spcAft>
                <a:spcPts val="0"/>
              </a:spcAft>
              <a:buNone/>
            </a:pPr>
            <a:r>
              <a:rPr b="0" lang="en-US" sz="1650">
                <a:solidFill>
                  <a:srgbClr val="B6C7DD"/>
                </a:solidFill>
                <a:latin typeface="Arial"/>
                <a:ea typeface="Arial"/>
                <a:cs typeface="Arial"/>
                <a:sym typeface="Arial"/>
              </a:rPr>
              <a:t>point</a:t>
            </a:r>
            <a:endParaRPr/>
          </a:p>
        </p:txBody>
      </p:sp>
      <p:sp>
        <p:nvSpPr>
          <p:cNvPr id="1685" name="Google Shape;1685;p38"/>
          <p:cNvSpPr/>
          <p:nvPr/>
        </p:nvSpPr>
        <p:spPr>
          <a:xfrm>
            <a:off x="3267075" y="3724275"/>
            <a:ext cx="2057400" cy="666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650">
                <a:solidFill>
                  <a:srgbClr val="B6C7DD"/>
                </a:solidFill>
                <a:latin typeface="Arial"/>
                <a:ea typeface="Arial"/>
                <a:cs typeface="Arial"/>
                <a:sym typeface="Arial"/>
              </a:rPr>
              <a:t>Requests near</a:t>
            </a:r>
            <a:endParaRPr/>
          </a:p>
          <a:p>
            <a:pPr indent="0" lvl="0" marL="0" marR="0" rtl="0" algn="ctr">
              <a:spcBef>
                <a:spcPts val="0"/>
              </a:spcBef>
              <a:spcAft>
                <a:spcPts val="0"/>
              </a:spcAft>
              <a:buNone/>
            </a:pPr>
            <a:r>
              <a:rPr b="0" lang="en-US" sz="1650">
                <a:solidFill>
                  <a:srgbClr val="B6C7DD"/>
                </a:solidFill>
                <a:latin typeface="Arial"/>
                <a:ea typeface="Arial"/>
                <a:cs typeface="Arial"/>
                <a:sym typeface="Arial"/>
              </a:rPr>
              <a:t>compute</a:t>
            </a:r>
            <a:endParaRPr/>
          </a:p>
        </p:txBody>
      </p:sp>
      <p:sp>
        <p:nvSpPr>
          <p:cNvPr id="1686" name="Google Shape;1686;p38"/>
          <p:cNvSpPr/>
          <p:nvPr/>
        </p:nvSpPr>
        <p:spPr>
          <a:xfrm>
            <a:off x="5686425" y="3724275"/>
            <a:ext cx="2057400" cy="666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650">
                <a:solidFill>
                  <a:srgbClr val="B6C7DD"/>
                </a:solidFill>
                <a:latin typeface="Arial"/>
                <a:ea typeface="Arial"/>
                <a:cs typeface="Arial"/>
                <a:sym typeface="Arial"/>
              </a:rPr>
              <a:t>Locality with</a:t>
            </a:r>
            <a:endParaRPr/>
          </a:p>
          <a:p>
            <a:pPr indent="0" lvl="0" marL="0" marR="0" rtl="0" algn="ctr">
              <a:spcBef>
                <a:spcPts val="0"/>
              </a:spcBef>
              <a:spcAft>
                <a:spcPts val="0"/>
              </a:spcAft>
              <a:buNone/>
            </a:pPr>
            <a:r>
              <a:rPr b="0" lang="en-US" sz="1650">
                <a:solidFill>
                  <a:srgbClr val="B6C7DD"/>
                </a:solidFill>
                <a:latin typeface="Arial"/>
                <a:ea typeface="Arial"/>
                <a:cs typeface="Arial"/>
                <a:sym typeface="Arial"/>
              </a:rPr>
              <a:t>coordination</a:t>
            </a:r>
            <a:endParaRPr/>
          </a:p>
        </p:txBody>
      </p:sp>
      <p:sp>
        <p:nvSpPr>
          <p:cNvPr id="1687" name="Google Shape;1687;p38"/>
          <p:cNvSpPr/>
          <p:nvPr/>
        </p:nvSpPr>
        <p:spPr>
          <a:xfrm>
            <a:off x="714375" y="4848225"/>
            <a:ext cx="7115175" cy="285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Conceptual examples: DeepGrid, EyeQ, Orin, Hailo, Dojo</a:t>
            </a:r>
            <a:endParaRPr/>
          </a:p>
        </p:txBody>
      </p:sp>
      <p:sp>
        <p:nvSpPr>
          <p:cNvPr id="1688" name="Google Shape;1688;p38"/>
          <p:cNvSpPr/>
          <p:nvPr/>
        </p:nvSpPr>
        <p:spPr>
          <a:xfrm>
            <a:off x="714375" y="5257800"/>
            <a:ext cx="7115175" cy="285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Implementations differ; this is not a competitive benchmark</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3" name="Shape 1693"/>
        <p:cNvGrpSpPr/>
        <p:nvPr/>
      </p:nvGrpSpPr>
      <p:grpSpPr>
        <a:xfrm>
          <a:off x="0" y="0"/>
          <a:ext cx="0" cy="0"/>
          <a:chOff x="0" y="0"/>
          <a:chExt cx="0" cy="0"/>
        </a:xfrm>
      </p:grpSpPr>
      <p:sp>
        <p:nvSpPr>
          <p:cNvPr id="1694" name="Google Shape;1694;p39"/>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39"/>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CHIPSET OEM · COMPUTE AND DATA MOVEMENT</a:t>
            </a:r>
            <a:endParaRPr/>
          </a:p>
        </p:txBody>
      </p:sp>
      <p:sp>
        <p:nvSpPr>
          <p:cNvPr id="1696" name="Google Shape;1696;p39"/>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Eight layers explain the arithmetic peak</a:t>
            </a:r>
            <a:endParaRPr/>
          </a:p>
        </p:txBody>
      </p:sp>
      <p:sp>
        <p:nvSpPr>
          <p:cNvPr id="1697" name="Google Shape;1697;p39"/>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64 versus 512 multiply-accumulate positions: an idealized K = 8 comparison, not application speedup.</a:t>
            </a:r>
            <a:endParaRPr/>
          </a:p>
        </p:txBody>
      </p:sp>
      <p:sp>
        <p:nvSpPr>
          <p:cNvPr id="1698" name="Google Shape;1698;p39"/>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39"/>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39"/>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701" name="Google Shape;1701;p39"/>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36</a:t>
            </a:r>
            <a:endParaRPr/>
          </a:p>
        </p:txBody>
      </p:sp>
      <p:sp>
        <p:nvSpPr>
          <p:cNvPr id="1702" name="Google Shape;1702;p39"/>
          <p:cNvSpPr/>
          <p:nvPr/>
        </p:nvSpPr>
        <p:spPr>
          <a:xfrm>
            <a:off x="419100" y="1562100"/>
            <a:ext cx="7696200" cy="4362450"/>
          </a:xfrm>
          <a:prstGeom prst="roundRect">
            <a:avLst>
              <a:gd fmla="val 1747" name="adj"/>
            </a:avLst>
          </a:prstGeom>
          <a:solidFill>
            <a:srgbClr val="0A1628"/>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39"/>
          <p:cNvSpPr/>
          <p:nvPr/>
        </p:nvSpPr>
        <p:spPr>
          <a:xfrm>
            <a:off x="8229600" y="160020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39"/>
          <p:cNvSpPr/>
          <p:nvPr/>
        </p:nvSpPr>
        <p:spPr>
          <a:xfrm>
            <a:off x="8229600" y="1600200"/>
            <a:ext cx="38100" cy="10763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39"/>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Flat 8 × 8</a:t>
            </a:r>
            <a:endParaRPr/>
          </a:p>
        </p:txBody>
      </p:sp>
      <p:sp>
        <p:nvSpPr>
          <p:cNvPr id="1706" name="Google Shape;1706;p39"/>
          <p:cNvSpPr/>
          <p:nvPr/>
        </p:nvSpPr>
        <p:spPr>
          <a:xfrm>
            <a:off x="8420100" y="191452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64 MAC positions; the reduction depth is processed across iterations.</a:t>
            </a:r>
            <a:endParaRPr/>
          </a:p>
        </p:txBody>
      </p:sp>
      <p:sp>
        <p:nvSpPr>
          <p:cNvPr id="1707" name="Google Shape;1707;p39"/>
          <p:cNvSpPr/>
          <p:nvPr/>
        </p:nvSpPr>
        <p:spPr>
          <a:xfrm>
            <a:off x="8229600" y="27336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39"/>
          <p:cNvSpPr/>
          <p:nvPr/>
        </p:nvSpPr>
        <p:spPr>
          <a:xfrm>
            <a:off x="8229600" y="27336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39"/>
          <p:cNvSpPr/>
          <p:nvPr/>
        </p:nvSpPr>
        <p:spPr>
          <a:xfrm>
            <a:off x="8420100" y="28194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Cube 8 × 8 × 8</a:t>
            </a:r>
            <a:endParaRPr/>
          </a:p>
        </p:txBody>
      </p:sp>
      <p:sp>
        <p:nvSpPr>
          <p:cNvPr id="1710" name="Google Shape;1710;p39"/>
          <p:cNvSpPr/>
          <p:nvPr/>
        </p:nvSpPr>
        <p:spPr>
          <a:xfrm>
            <a:off x="8420100" y="30480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512 MAC positions; reduction depth is expressed in hardware.</a:t>
            </a:r>
            <a:endParaRPr/>
          </a:p>
        </p:txBody>
      </p:sp>
      <p:sp>
        <p:nvSpPr>
          <p:cNvPr id="1711" name="Google Shape;1711;p39"/>
          <p:cNvSpPr/>
          <p:nvPr/>
        </p:nvSpPr>
        <p:spPr>
          <a:xfrm>
            <a:off x="8229600" y="386715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39"/>
          <p:cNvSpPr/>
          <p:nvPr/>
        </p:nvSpPr>
        <p:spPr>
          <a:xfrm>
            <a:off x="8229600" y="3867150"/>
            <a:ext cx="38100" cy="10763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39"/>
          <p:cNvSpPr/>
          <p:nvPr/>
        </p:nvSpPr>
        <p:spPr>
          <a:xfrm>
            <a:off x="8420100" y="39528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Same illustrative tile</a:t>
            </a:r>
            <a:endParaRPr/>
          </a:p>
        </p:txBody>
      </p:sp>
      <p:sp>
        <p:nvSpPr>
          <p:cNvPr id="1714" name="Google Shape;1714;p39"/>
          <p:cNvSpPr/>
          <p:nvPr/>
        </p:nvSpPr>
        <p:spPr>
          <a:xfrm>
            <a:off x="8420100" y="418147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Compare the same K = 8 workload and stated precision.</a:t>
            </a:r>
            <a:endParaRPr/>
          </a:p>
        </p:txBody>
      </p:sp>
      <p:sp>
        <p:nvSpPr>
          <p:cNvPr id="1715" name="Google Shape;1715;p39"/>
          <p:cNvSpPr/>
          <p:nvPr/>
        </p:nvSpPr>
        <p:spPr>
          <a:xfrm>
            <a:off x="8229600" y="500062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39"/>
          <p:cNvSpPr/>
          <p:nvPr/>
        </p:nvSpPr>
        <p:spPr>
          <a:xfrm>
            <a:off x="8229600" y="5000625"/>
            <a:ext cx="38100" cy="10763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39"/>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System-level limits</a:t>
            </a:r>
            <a:endParaRPr/>
          </a:p>
        </p:txBody>
      </p:sp>
      <p:sp>
        <p:nvSpPr>
          <p:cNvPr id="1718" name="Google Shape;1718;p39"/>
          <p:cNvSpPr/>
          <p:nvPr/>
        </p:nvSpPr>
        <p:spPr>
          <a:xfrm>
            <a:off x="8420100" y="531495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Pipeline fill, tensor shapes, reuse and memory delivery still matter.</a:t>
            </a:r>
            <a:endParaRPr/>
          </a:p>
        </p:txBody>
      </p:sp>
      <p:sp>
        <p:nvSpPr>
          <p:cNvPr id="1719" name="Google Shape;1719;p39"/>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Architecture illustration. Targets and arithmetic peaks require workload and implementation validation.</a:t>
            </a:r>
            <a:endParaRPr/>
          </a:p>
        </p:txBody>
      </p:sp>
      <p:sp>
        <p:nvSpPr>
          <p:cNvPr id="1720" name="Google Shape;1720;p39"/>
          <p:cNvSpPr/>
          <p:nvPr/>
        </p:nvSpPr>
        <p:spPr>
          <a:xfrm>
            <a:off x="819150" y="1885950"/>
            <a:ext cx="287655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15C4DF"/>
                </a:solidFill>
                <a:latin typeface="Arial"/>
                <a:ea typeface="Arial"/>
                <a:cs typeface="Arial"/>
                <a:sym typeface="Arial"/>
              </a:rPr>
              <a:t>8 × 8 FLAT</a:t>
            </a:r>
            <a:endParaRPr/>
          </a:p>
        </p:txBody>
      </p:sp>
      <p:sp>
        <p:nvSpPr>
          <p:cNvPr id="1721" name="Google Shape;1721;p39"/>
          <p:cNvSpPr/>
          <p:nvPr/>
        </p:nvSpPr>
        <p:spPr>
          <a:xfrm>
            <a:off x="4533900" y="1885950"/>
            <a:ext cx="3095625"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89AF5"/>
                </a:solidFill>
                <a:latin typeface="Arial"/>
                <a:ea typeface="Arial"/>
                <a:cs typeface="Arial"/>
                <a:sym typeface="Arial"/>
              </a:rPr>
              <a:t>8 × 8 × 8 CUBE</a:t>
            </a:r>
            <a:endParaRPr/>
          </a:p>
        </p:txBody>
      </p:sp>
      <p:sp>
        <p:nvSpPr>
          <p:cNvPr id="1722" name="Google Shape;1722;p39"/>
          <p:cNvSpPr/>
          <p:nvPr/>
        </p:nvSpPr>
        <p:spPr>
          <a:xfrm>
            <a:off x="1152525" y="2476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39"/>
          <p:cNvSpPr/>
          <p:nvPr/>
        </p:nvSpPr>
        <p:spPr>
          <a:xfrm>
            <a:off x="1381125" y="2476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39"/>
          <p:cNvSpPr/>
          <p:nvPr/>
        </p:nvSpPr>
        <p:spPr>
          <a:xfrm>
            <a:off x="1609725" y="2476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39"/>
          <p:cNvSpPr/>
          <p:nvPr/>
        </p:nvSpPr>
        <p:spPr>
          <a:xfrm>
            <a:off x="1838325" y="2476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39"/>
          <p:cNvSpPr/>
          <p:nvPr/>
        </p:nvSpPr>
        <p:spPr>
          <a:xfrm>
            <a:off x="2066925" y="2476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39"/>
          <p:cNvSpPr/>
          <p:nvPr/>
        </p:nvSpPr>
        <p:spPr>
          <a:xfrm>
            <a:off x="2295525" y="2476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39"/>
          <p:cNvSpPr/>
          <p:nvPr/>
        </p:nvSpPr>
        <p:spPr>
          <a:xfrm>
            <a:off x="2524125" y="2476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39"/>
          <p:cNvSpPr/>
          <p:nvPr/>
        </p:nvSpPr>
        <p:spPr>
          <a:xfrm>
            <a:off x="2752725" y="2476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39"/>
          <p:cNvSpPr/>
          <p:nvPr/>
        </p:nvSpPr>
        <p:spPr>
          <a:xfrm>
            <a:off x="1152525" y="2705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39"/>
          <p:cNvSpPr/>
          <p:nvPr/>
        </p:nvSpPr>
        <p:spPr>
          <a:xfrm>
            <a:off x="1381125" y="2705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39"/>
          <p:cNvSpPr/>
          <p:nvPr/>
        </p:nvSpPr>
        <p:spPr>
          <a:xfrm>
            <a:off x="1609725" y="2705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39"/>
          <p:cNvSpPr/>
          <p:nvPr/>
        </p:nvSpPr>
        <p:spPr>
          <a:xfrm>
            <a:off x="1838325" y="2705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39"/>
          <p:cNvSpPr/>
          <p:nvPr/>
        </p:nvSpPr>
        <p:spPr>
          <a:xfrm>
            <a:off x="2066925" y="2705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39"/>
          <p:cNvSpPr/>
          <p:nvPr/>
        </p:nvSpPr>
        <p:spPr>
          <a:xfrm>
            <a:off x="2295525" y="2705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39"/>
          <p:cNvSpPr/>
          <p:nvPr/>
        </p:nvSpPr>
        <p:spPr>
          <a:xfrm>
            <a:off x="2524125" y="2705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39"/>
          <p:cNvSpPr/>
          <p:nvPr/>
        </p:nvSpPr>
        <p:spPr>
          <a:xfrm>
            <a:off x="2752725" y="2705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39"/>
          <p:cNvSpPr/>
          <p:nvPr/>
        </p:nvSpPr>
        <p:spPr>
          <a:xfrm>
            <a:off x="1152525" y="2933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39"/>
          <p:cNvSpPr/>
          <p:nvPr/>
        </p:nvSpPr>
        <p:spPr>
          <a:xfrm>
            <a:off x="1381125" y="2933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39"/>
          <p:cNvSpPr/>
          <p:nvPr/>
        </p:nvSpPr>
        <p:spPr>
          <a:xfrm>
            <a:off x="1609725" y="2933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39"/>
          <p:cNvSpPr/>
          <p:nvPr/>
        </p:nvSpPr>
        <p:spPr>
          <a:xfrm>
            <a:off x="1838325" y="2933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39"/>
          <p:cNvSpPr/>
          <p:nvPr/>
        </p:nvSpPr>
        <p:spPr>
          <a:xfrm>
            <a:off x="2066925" y="2933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39"/>
          <p:cNvSpPr/>
          <p:nvPr/>
        </p:nvSpPr>
        <p:spPr>
          <a:xfrm>
            <a:off x="2295525" y="2933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39"/>
          <p:cNvSpPr/>
          <p:nvPr/>
        </p:nvSpPr>
        <p:spPr>
          <a:xfrm>
            <a:off x="2524125" y="2933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39"/>
          <p:cNvSpPr/>
          <p:nvPr/>
        </p:nvSpPr>
        <p:spPr>
          <a:xfrm>
            <a:off x="2752725" y="2933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39"/>
          <p:cNvSpPr/>
          <p:nvPr/>
        </p:nvSpPr>
        <p:spPr>
          <a:xfrm>
            <a:off x="1152525" y="31623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39"/>
          <p:cNvSpPr/>
          <p:nvPr/>
        </p:nvSpPr>
        <p:spPr>
          <a:xfrm>
            <a:off x="1381125" y="31623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39"/>
          <p:cNvSpPr/>
          <p:nvPr/>
        </p:nvSpPr>
        <p:spPr>
          <a:xfrm>
            <a:off x="1609725" y="31623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39"/>
          <p:cNvSpPr/>
          <p:nvPr/>
        </p:nvSpPr>
        <p:spPr>
          <a:xfrm>
            <a:off x="1838325" y="31623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39"/>
          <p:cNvSpPr/>
          <p:nvPr/>
        </p:nvSpPr>
        <p:spPr>
          <a:xfrm>
            <a:off x="2066925" y="31623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39"/>
          <p:cNvSpPr/>
          <p:nvPr/>
        </p:nvSpPr>
        <p:spPr>
          <a:xfrm>
            <a:off x="2295525" y="31623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39"/>
          <p:cNvSpPr/>
          <p:nvPr/>
        </p:nvSpPr>
        <p:spPr>
          <a:xfrm>
            <a:off x="2524125" y="31623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39"/>
          <p:cNvSpPr/>
          <p:nvPr/>
        </p:nvSpPr>
        <p:spPr>
          <a:xfrm>
            <a:off x="2752725" y="31623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39"/>
          <p:cNvSpPr/>
          <p:nvPr/>
        </p:nvSpPr>
        <p:spPr>
          <a:xfrm>
            <a:off x="1152525" y="33909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39"/>
          <p:cNvSpPr/>
          <p:nvPr/>
        </p:nvSpPr>
        <p:spPr>
          <a:xfrm>
            <a:off x="1381125" y="33909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39"/>
          <p:cNvSpPr/>
          <p:nvPr/>
        </p:nvSpPr>
        <p:spPr>
          <a:xfrm>
            <a:off x="1609725" y="33909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39"/>
          <p:cNvSpPr/>
          <p:nvPr/>
        </p:nvSpPr>
        <p:spPr>
          <a:xfrm>
            <a:off x="1838325" y="33909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39"/>
          <p:cNvSpPr/>
          <p:nvPr/>
        </p:nvSpPr>
        <p:spPr>
          <a:xfrm>
            <a:off x="2066925" y="33909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39"/>
          <p:cNvSpPr/>
          <p:nvPr/>
        </p:nvSpPr>
        <p:spPr>
          <a:xfrm>
            <a:off x="2295525" y="33909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39"/>
          <p:cNvSpPr/>
          <p:nvPr/>
        </p:nvSpPr>
        <p:spPr>
          <a:xfrm>
            <a:off x="2524125" y="33909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39"/>
          <p:cNvSpPr/>
          <p:nvPr/>
        </p:nvSpPr>
        <p:spPr>
          <a:xfrm>
            <a:off x="2752725" y="33909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39"/>
          <p:cNvSpPr/>
          <p:nvPr/>
        </p:nvSpPr>
        <p:spPr>
          <a:xfrm>
            <a:off x="1152525" y="3619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39"/>
          <p:cNvSpPr/>
          <p:nvPr/>
        </p:nvSpPr>
        <p:spPr>
          <a:xfrm>
            <a:off x="1381125" y="3619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39"/>
          <p:cNvSpPr/>
          <p:nvPr/>
        </p:nvSpPr>
        <p:spPr>
          <a:xfrm>
            <a:off x="1609725" y="3619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39"/>
          <p:cNvSpPr/>
          <p:nvPr/>
        </p:nvSpPr>
        <p:spPr>
          <a:xfrm>
            <a:off x="1838325" y="3619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39"/>
          <p:cNvSpPr/>
          <p:nvPr/>
        </p:nvSpPr>
        <p:spPr>
          <a:xfrm>
            <a:off x="2066925" y="3619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39"/>
          <p:cNvSpPr/>
          <p:nvPr/>
        </p:nvSpPr>
        <p:spPr>
          <a:xfrm>
            <a:off x="2295525" y="3619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39"/>
          <p:cNvSpPr/>
          <p:nvPr/>
        </p:nvSpPr>
        <p:spPr>
          <a:xfrm>
            <a:off x="2524125" y="3619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39"/>
          <p:cNvSpPr/>
          <p:nvPr/>
        </p:nvSpPr>
        <p:spPr>
          <a:xfrm>
            <a:off x="2752725" y="36195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39"/>
          <p:cNvSpPr/>
          <p:nvPr/>
        </p:nvSpPr>
        <p:spPr>
          <a:xfrm>
            <a:off x="1152525" y="3848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39"/>
          <p:cNvSpPr/>
          <p:nvPr/>
        </p:nvSpPr>
        <p:spPr>
          <a:xfrm>
            <a:off x="1381125" y="3848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39"/>
          <p:cNvSpPr/>
          <p:nvPr/>
        </p:nvSpPr>
        <p:spPr>
          <a:xfrm>
            <a:off x="1609725" y="3848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39"/>
          <p:cNvSpPr/>
          <p:nvPr/>
        </p:nvSpPr>
        <p:spPr>
          <a:xfrm>
            <a:off x="1838325" y="3848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39"/>
          <p:cNvSpPr/>
          <p:nvPr/>
        </p:nvSpPr>
        <p:spPr>
          <a:xfrm>
            <a:off x="2066925" y="3848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39"/>
          <p:cNvSpPr/>
          <p:nvPr/>
        </p:nvSpPr>
        <p:spPr>
          <a:xfrm>
            <a:off x="2295525" y="3848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39"/>
          <p:cNvSpPr/>
          <p:nvPr/>
        </p:nvSpPr>
        <p:spPr>
          <a:xfrm>
            <a:off x="2524125" y="3848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39"/>
          <p:cNvSpPr/>
          <p:nvPr/>
        </p:nvSpPr>
        <p:spPr>
          <a:xfrm>
            <a:off x="2752725" y="38481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39"/>
          <p:cNvSpPr/>
          <p:nvPr/>
        </p:nvSpPr>
        <p:spPr>
          <a:xfrm>
            <a:off x="1152525" y="4076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39"/>
          <p:cNvSpPr/>
          <p:nvPr/>
        </p:nvSpPr>
        <p:spPr>
          <a:xfrm>
            <a:off x="1381125" y="4076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39"/>
          <p:cNvSpPr/>
          <p:nvPr/>
        </p:nvSpPr>
        <p:spPr>
          <a:xfrm>
            <a:off x="1609725" y="4076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39"/>
          <p:cNvSpPr/>
          <p:nvPr/>
        </p:nvSpPr>
        <p:spPr>
          <a:xfrm>
            <a:off x="1838325" y="4076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39"/>
          <p:cNvSpPr/>
          <p:nvPr/>
        </p:nvSpPr>
        <p:spPr>
          <a:xfrm>
            <a:off x="2066925" y="4076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39"/>
          <p:cNvSpPr/>
          <p:nvPr/>
        </p:nvSpPr>
        <p:spPr>
          <a:xfrm>
            <a:off x="2295525" y="4076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39"/>
          <p:cNvSpPr/>
          <p:nvPr/>
        </p:nvSpPr>
        <p:spPr>
          <a:xfrm>
            <a:off x="2524125" y="4076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39"/>
          <p:cNvSpPr/>
          <p:nvPr/>
        </p:nvSpPr>
        <p:spPr>
          <a:xfrm>
            <a:off x="2752725" y="4076700"/>
            <a:ext cx="200025" cy="200025"/>
          </a:xfrm>
          <a:prstGeom prst="rect">
            <a:avLst/>
          </a:prstGeom>
          <a:solidFill>
            <a:srgbClr val="163A46"/>
          </a:solidFill>
          <a:ln cap="flat" cmpd="sng" w="9525">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39"/>
          <p:cNvSpPr/>
          <p:nvPr/>
        </p:nvSpPr>
        <p:spPr>
          <a:xfrm>
            <a:off x="4981575" y="2409825"/>
            <a:ext cx="2114550" cy="1943100"/>
          </a:xfrm>
          <a:prstGeom prst="cube">
            <a:avLst>
              <a:gd fmla="val 25000" name="adj"/>
            </a:avLst>
          </a:prstGeom>
          <a:solidFill>
            <a:srgbClr val="372652"/>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39"/>
          <p:cNvSpPr/>
          <p:nvPr/>
        </p:nvSpPr>
        <p:spPr>
          <a:xfrm>
            <a:off x="5229225" y="3114675"/>
            <a:ext cx="1524000" cy="52387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2100">
                <a:solidFill>
                  <a:srgbClr val="FFFFFF"/>
                </a:solidFill>
                <a:latin typeface="Arial"/>
                <a:ea typeface="Arial"/>
                <a:cs typeface="Arial"/>
                <a:sym typeface="Arial"/>
              </a:rPr>
              <a:t>8 layers</a:t>
            </a:r>
            <a:endParaRPr/>
          </a:p>
        </p:txBody>
      </p:sp>
      <p:sp>
        <p:nvSpPr>
          <p:cNvPr id="1788" name="Google Shape;1788;p39"/>
          <p:cNvSpPr/>
          <p:nvPr/>
        </p:nvSpPr>
        <p:spPr>
          <a:xfrm>
            <a:off x="838200" y="4610100"/>
            <a:ext cx="2790825" cy="4000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2100">
                <a:solidFill>
                  <a:srgbClr val="15C4DF"/>
                </a:solidFill>
                <a:latin typeface="Arial"/>
                <a:ea typeface="Arial"/>
                <a:cs typeface="Arial"/>
                <a:sym typeface="Arial"/>
              </a:rPr>
              <a:t>64 MACs / cycle</a:t>
            </a:r>
            <a:endParaRPr/>
          </a:p>
        </p:txBody>
      </p:sp>
      <p:sp>
        <p:nvSpPr>
          <p:cNvPr id="1789" name="Google Shape;1789;p39"/>
          <p:cNvSpPr/>
          <p:nvPr/>
        </p:nvSpPr>
        <p:spPr>
          <a:xfrm>
            <a:off x="4486275" y="4610100"/>
            <a:ext cx="3133725" cy="4000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2100">
                <a:solidFill>
                  <a:srgbClr val="B89AF5"/>
                </a:solidFill>
                <a:latin typeface="Arial"/>
                <a:ea typeface="Arial"/>
                <a:cs typeface="Arial"/>
                <a:sym typeface="Arial"/>
              </a:rPr>
              <a:t>512 MACs / cycle</a:t>
            </a:r>
            <a:endParaRPr/>
          </a:p>
        </p:txBody>
      </p:sp>
      <p:sp>
        <p:nvSpPr>
          <p:cNvPr id="1790" name="Google Shape;1790;p39"/>
          <p:cNvSpPr/>
          <p:nvPr/>
        </p:nvSpPr>
        <p:spPr>
          <a:xfrm>
            <a:off x="762000" y="5324475"/>
            <a:ext cx="7000875" cy="285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Same K = 8 tile; idealized arithmetic, not application speedup</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95" name="Shape 1795"/>
        <p:cNvGrpSpPr/>
        <p:nvPr/>
      </p:nvGrpSpPr>
      <p:grpSpPr>
        <a:xfrm>
          <a:off x="0" y="0"/>
          <a:ext cx="0" cy="0"/>
          <a:chOff x="0" y="0"/>
          <a:chExt cx="0" cy="0"/>
        </a:xfrm>
      </p:grpSpPr>
      <p:sp>
        <p:nvSpPr>
          <p:cNvPr id="1796" name="Google Shape;1796;p40"/>
          <p:cNvSpPr txBox="1"/>
          <p:nvPr/>
        </p:nvSpPr>
        <p:spPr>
          <a:xfrm>
            <a:off x="457200" y="355600"/>
            <a:ext cx="11277600" cy="63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775">
                <a:solidFill>
                  <a:srgbClr val="1E293B"/>
                </a:solidFill>
                <a:latin typeface="Georgia"/>
                <a:ea typeface="Georgia"/>
                <a:cs typeface="Georgia"/>
                <a:sym typeface="Georgia"/>
              </a:rPr>
              <a:t>See the flat-to-cube compute comparison</a:t>
            </a:r>
            <a:endParaRPr b="1" sz="2775">
              <a:solidFill>
                <a:srgbClr val="1E293B"/>
              </a:solidFill>
              <a:latin typeface="Georgia"/>
              <a:ea typeface="Georgia"/>
              <a:cs typeface="Georgia"/>
              <a:sym typeface="Georgia"/>
            </a:endParaRPr>
          </a:p>
        </p:txBody>
      </p:sp>
      <p:sp>
        <p:nvSpPr>
          <p:cNvPr id="1797" name="Google Shape;1797;p40"/>
          <p:cNvSpPr txBox="1"/>
          <p:nvPr/>
        </p:nvSpPr>
        <p:spPr>
          <a:xfrm>
            <a:off x="457200" y="965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75">
                <a:solidFill>
                  <a:srgbClr val="6B7280"/>
                </a:solidFill>
              </a:rPr>
              <a:t>Illustrative arithmetic demonstration—not a measured application speedup.</a:t>
            </a:r>
            <a:endParaRPr sz="1275">
              <a:solidFill>
                <a:srgbClr val="6B7280"/>
              </a:solidFill>
            </a:endParaRPr>
          </a:p>
        </p:txBody>
      </p:sp>
      <p:sp>
        <p:nvSpPr>
          <p:cNvPr id="1798" name="Google Shape;1798;p40"/>
          <p:cNvSpPr txBox="1"/>
          <p:nvPr/>
        </p:nvSpPr>
        <p:spPr>
          <a:xfrm>
            <a:off x="457200" y="6426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
                <a:solidFill>
                  <a:srgbClr val="055E6E"/>
                </a:solidFill>
              </a:rPr>
              <a:t>Click the video to play · Narrated · No music</a:t>
            </a:r>
            <a:endParaRPr sz="1200">
              <a:solidFill>
                <a:srgbClr val="055E6E"/>
              </a:solidFill>
            </a:endParaRPr>
          </a:p>
        </p:txBody>
      </p:sp>
      <p:pic>
        <p:nvPicPr>
          <p:cNvPr descr="Illustrative arithmetic demonstration—not a measured application speedup. Original Holt voiceover; no music." id="1799" name="Google Shape;1799;p40" title="Play Flat-to-cube animation">
            <a:hlinkClick r:id="" action="ppaction://media"/>
          </p:cNvPr>
          <p:cNvPicPr preferRelativeResize="0"/>
          <p:nvPr>
            <a:videoFile xmlns:r="http://schemas.openxmlformats.org/officeDocument/2006/relationships" r:link="rId3"/>
            <p:extLst>
              <p:ext uri="{DAA4B4D4-6D71-4841-9C94-3DE7FCFB9230}">
                <p14:media xmlns:p14="http://schemas.microsoft.com/office/powerpoint/2010/main" xmlns:r="http://schemas.openxmlformats.org/officeDocument/2006/relationships" r:embed="rIdMedia38"/>
              </p:ext>
            </p:extLst>
          </p:nvPr>
        </p:nvPicPr>
        <p:blipFill>
          <a:blip r:embed="rId4">
            <a:alphaModFix/>
          </a:blip>
          <a:stretch>
            <a:fillRect/>
          </a:stretch>
        </p:blipFill>
        <p:spPr>
          <a:xfrm>
            <a:off x="1828800" y="1409700"/>
            <a:ext cx="8534400" cy="4800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9"/>
                                        </p:tgtEl>
                                        <p:attrNameLst>
                                          <p:attrName>style.visibility</p:attrName>
                                        </p:attrNameLst>
                                      </p:cBhvr>
                                      <p:to>
                                        <p:strVal val="visible"/>
                                      </p:to>
                                    </p:set>
                                    <p:animEffect filter="fade" transition="in">
                                      <p:cBhvr>
                                        <p:cTn dur="1000"/>
                                        <p:tgtEl>
                                          <p:spTgt spid="17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4" name="Shape 1804"/>
        <p:cNvGrpSpPr/>
        <p:nvPr/>
      </p:nvGrpSpPr>
      <p:grpSpPr>
        <a:xfrm>
          <a:off x="0" y="0"/>
          <a:ext cx="0" cy="0"/>
          <a:chOff x="0" y="0"/>
          <a:chExt cx="0" cy="0"/>
        </a:xfrm>
      </p:grpSpPr>
      <p:sp>
        <p:nvSpPr>
          <p:cNvPr id="1805" name="Google Shape;1805;p4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41"/>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CHIPSET OEM · COMPUTE AND DATA MOVEMENT</a:t>
            </a:r>
            <a:endParaRPr/>
          </a:p>
        </p:txBody>
      </p:sp>
      <p:sp>
        <p:nvSpPr>
          <p:cNvPr id="1807" name="Google Shape;1807;p41"/>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More arithmetic needs a stronger data path</a:t>
            </a:r>
            <a:endParaRPr/>
          </a:p>
        </p:txBody>
      </p:sp>
      <p:sp>
        <p:nvSpPr>
          <p:cNvPr id="1808" name="Google Shape;1808;p41"/>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Compute geometry, data movement and physical implementation must be designed together.</a:t>
            </a:r>
            <a:endParaRPr/>
          </a:p>
        </p:txBody>
      </p:sp>
      <p:sp>
        <p:nvSpPr>
          <p:cNvPr id="1809" name="Google Shape;1809;p41"/>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41"/>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41"/>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812" name="Google Shape;1812;p41"/>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37</a:t>
            </a:r>
            <a:endParaRPr/>
          </a:p>
        </p:txBody>
      </p:sp>
      <p:sp>
        <p:nvSpPr>
          <p:cNvPr id="1813" name="Google Shape;1813;p41"/>
          <p:cNvSpPr/>
          <p:nvPr/>
        </p:nvSpPr>
        <p:spPr>
          <a:xfrm>
            <a:off x="419100" y="1562100"/>
            <a:ext cx="7696200" cy="4362450"/>
          </a:xfrm>
          <a:prstGeom prst="roundRect">
            <a:avLst>
              <a:gd fmla="val 1747" name="adj"/>
            </a:avLst>
          </a:prstGeom>
          <a:solidFill>
            <a:srgbClr val="0A1628"/>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41"/>
          <p:cNvSpPr/>
          <p:nvPr/>
        </p:nvSpPr>
        <p:spPr>
          <a:xfrm>
            <a:off x="8229600" y="160020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41"/>
          <p:cNvSpPr/>
          <p:nvPr/>
        </p:nvSpPr>
        <p:spPr>
          <a:xfrm>
            <a:off x="8229600" y="1600200"/>
            <a:ext cx="38100" cy="10763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41"/>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Compute geometry</a:t>
            </a:r>
            <a:endParaRPr/>
          </a:p>
        </p:txBody>
      </p:sp>
      <p:sp>
        <p:nvSpPr>
          <p:cNvPr id="1817" name="Google Shape;1817;p41"/>
          <p:cNvSpPr/>
          <p:nvPr/>
        </p:nvSpPr>
        <p:spPr>
          <a:xfrm>
            <a:off x="8420100" y="191452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Additional arithmetic increases the potential demand for data.</a:t>
            </a:r>
            <a:endParaRPr/>
          </a:p>
        </p:txBody>
      </p:sp>
      <p:sp>
        <p:nvSpPr>
          <p:cNvPr id="1818" name="Google Shape;1818;p41"/>
          <p:cNvSpPr/>
          <p:nvPr/>
        </p:nvSpPr>
        <p:spPr>
          <a:xfrm>
            <a:off x="8229600" y="27336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41"/>
          <p:cNvSpPr/>
          <p:nvPr/>
        </p:nvSpPr>
        <p:spPr>
          <a:xfrm>
            <a:off x="8229600" y="27336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41"/>
          <p:cNvSpPr/>
          <p:nvPr/>
        </p:nvSpPr>
        <p:spPr>
          <a:xfrm>
            <a:off x="8420100" y="28194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Local dispatch</a:t>
            </a:r>
            <a:endParaRPr/>
          </a:p>
        </p:txBody>
      </p:sp>
      <p:sp>
        <p:nvSpPr>
          <p:cNvPr id="1821" name="Google Shape;1821;p41"/>
          <p:cNvSpPr/>
          <p:nvPr/>
        </p:nvSpPr>
        <p:spPr>
          <a:xfrm>
            <a:off x="8420100" y="30480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Independent controllers remove one serialization point.</a:t>
            </a:r>
            <a:endParaRPr/>
          </a:p>
        </p:txBody>
      </p:sp>
      <p:sp>
        <p:nvSpPr>
          <p:cNvPr id="1822" name="Google Shape;1822;p41"/>
          <p:cNvSpPr/>
          <p:nvPr/>
        </p:nvSpPr>
        <p:spPr>
          <a:xfrm>
            <a:off x="8229600" y="386715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41"/>
          <p:cNvSpPr/>
          <p:nvPr/>
        </p:nvSpPr>
        <p:spPr>
          <a:xfrm>
            <a:off x="8229600" y="3867150"/>
            <a:ext cx="38100" cy="10763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41"/>
          <p:cNvSpPr/>
          <p:nvPr/>
        </p:nvSpPr>
        <p:spPr>
          <a:xfrm>
            <a:off x="8420100" y="39528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Bank service</a:t>
            </a:r>
            <a:endParaRPr/>
          </a:p>
        </p:txBody>
      </p:sp>
      <p:sp>
        <p:nvSpPr>
          <p:cNvPr id="1825" name="Google Shape;1825;p41"/>
          <p:cNvSpPr/>
          <p:nvPr/>
        </p:nvSpPr>
        <p:spPr>
          <a:xfrm>
            <a:off x="8420100" y="418147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Memory mapping and arbitration determine which requests complete.</a:t>
            </a:r>
            <a:endParaRPr/>
          </a:p>
        </p:txBody>
      </p:sp>
      <p:sp>
        <p:nvSpPr>
          <p:cNvPr id="1826" name="Google Shape;1826;p41"/>
          <p:cNvSpPr/>
          <p:nvPr/>
        </p:nvSpPr>
        <p:spPr>
          <a:xfrm>
            <a:off x="8229600" y="500062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41"/>
          <p:cNvSpPr/>
          <p:nvPr/>
        </p:nvSpPr>
        <p:spPr>
          <a:xfrm>
            <a:off x="8229600" y="5000625"/>
            <a:ext cx="38100" cy="10763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41"/>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Sustained performance</a:t>
            </a:r>
            <a:endParaRPr/>
          </a:p>
        </p:txBody>
      </p:sp>
      <p:sp>
        <p:nvSpPr>
          <p:cNvPr id="1829" name="Google Shape;1829;p41"/>
          <p:cNvSpPr/>
          <p:nvPr/>
        </p:nvSpPr>
        <p:spPr>
          <a:xfrm>
            <a:off x="8420100" y="531495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Measure useful work; peak TOPS alone does not show utilization.</a:t>
            </a:r>
            <a:endParaRPr/>
          </a:p>
        </p:txBody>
      </p:sp>
      <p:sp>
        <p:nvSpPr>
          <p:cNvPr id="1830" name="Google Shape;1830;p41"/>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Architecture illustration. Targets and arithmetic peaks require workload and implementation validation.</a:t>
            </a:r>
            <a:endParaRPr/>
          </a:p>
        </p:txBody>
      </p:sp>
      <p:sp>
        <p:nvSpPr>
          <p:cNvPr id="1831" name="Google Shape;1831;p41"/>
          <p:cNvSpPr/>
          <p:nvPr/>
        </p:nvSpPr>
        <p:spPr>
          <a:xfrm>
            <a:off x="2867025" y="2733675"/>
            <a:ext cx="34290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41"/>
          <p:cNvSpPr/>
          <p:nvPr/>
        </p:nvSpPr>
        <p:spPr>
          <a:xfrm>
            <a:off x="800100" y="2362200"/>
            <a:ext cx="1952625" cy="942975"/>
          </a:xfrm>
          <a:prstGeom prst="roundRect">
            <a:avLst>
              <a:gd fmla="val 8081"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41"/>
          <p:cNvSpPr/>
          <p:nvPr/>
        </p:nvSpPr>
        <p:spPr>
          <a:xfrm>
            <a:off x="876300" y="2390775"/>
            <a:ext cx="1800225" cy="8858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89AF5"/>
                </a:solidFill>
                <a:latin typeface="Arial"/>
                <a:ea typeface="Arial"/>
                <a:cs typeface="Arial"/>
                <a:sym typeface="Arial"/>
              </a:rPr>
              <a:t>COMPUTE</a:t>
            </a:r>
            <a:endParaRPr/>
          </a:p>
        </p:txBody>
      </p:sp>
      <p:sp>
        <p:nvSpPr>
          <p:cNvPr id="1834" name="Google Shape;1834;p41"/>
          <p:cNvSpPr/>
          <p:nvPr/>
        </p:nvSpPr>
        <p:spPr>
          <a:xfrm>
            <a:off x="5276850" y="2733675"/>
            <a:ext cx="34290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41"/>
          <p:cNvSpPr/>
          <p:nvPr/>
        </p:nvSpPr>
        <p:spPr>
          <a:xfrm>
            <a:off x="3209925" y="2362200"/>
            <a:ext cx="1952625" cy="942975"/>
          </a:xfrm>
          <a:prstGeom prst="roundRect">
            <a:avLst>
              <a:gd fmla="val 8081"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41"/>
          <p:cNvSpPr/>
          <p:nvPr/>
        </p:nvSpPr>
        <p:spPr>
          <a:xfrm>
            <a:off x="3286125" y="2390775"/>
            <a:ext cx="1800225" cy="8858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15C4DF"/>
                </a:solidFill>
                <a:latin typeface="Arial"/>
                <a:ea typeface="Arial"/>
                <a:cs typeface="Arial"/>
                <a:sym typeface="Arial"/>
              </a:rPr>
              <a:t>DISPATCH</a:t>
            </a:r>
            <a:endParaRPr/>
          </a:p>
        </p:txBody>
      </p:sp>
      <p:sp>
        <p:nvSpPr>
          <p:cNvPr id="1837" name="Google Shape;1837;p41"/>
          <p:cNvSpPr/>
          <p:nvPr/>
        </p:nvSpPr>
        <p:spPr>
          <a:xfrm>
            <a:off x="5619750" y="2362200"/>
            <a:ext cx="1952625" cy="942975"/>
          </a:xfrm>
          <a:prstGeom prst="roundRect">
            <a:avLst>
              <a:gd fmla="val 8081" name="adj"/>
            </a:avLst>
          </a:prstGeom>
          <a:solidFill>
            <a:srgbClr val="0A1628"/>
          </a:solidFill>
          <a:ln cap="flat" cmpd="sng" w="19050">
            <a:solidFill>
              <a:srgbClr val="F7BD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41"/>
          <p:cNvSpPr/>
          <p:nvPr/>
        </p:nvSpPr>
        <p:spPr>
          <a:xfrm>
            <a:off x="5695950" y="2390775"/>
            <a:ext cx="1800225" cy="8858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F7BD5C"/>
                </a:solidFill>
                <a:latin typeface="Arial"/>
                <a:ea typeface="Arial"/>
                <a:cs typeface="Arial"/>
                <a:sym typeface="Arial"/>
              </a:rPr>
              <a:t>MEMORY</a:t>
            </a:r>
            <a:endParaRPr/>
          </a:p>
        </p:txBody>
      </p:sp>
      <p:sp>
        <p:nvSpPr>
          <p:cNvPr id="1839" name="Google Shape;1839;p41"/>
          <p:cNvSpPr/>
          <p:nvPr/>
        </p:nvSpPr>
        <p:spPr>
          <a:xfrm>
            <a:off x="762000" y="3514725"/>
            <a:ext cx="20574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650">
                <a:solidFill>
                  <a:srgbClr val="B89AF5"/>
                </a:solidFill>
                <a:latin typeface="Arial"/>
                <a:ea typeface="Arial"/>
                <a:cs typeface="Arial"/>
                <a:sym typeface="Arial"/>
              </a:rPr>
              <a:t>Available MACs</a:t>
            </a:r>
            <a:endParaRPr/>
          </a:p>
        </p:txBody>
      </p:sp>
      <p:sp>
        <p:nvSpPr>
          <p:cNvPr id="1840" name="Google Shape;1840;p41"/>
          <p:cNvSpPr/>
          <p:nvPr/>
        </p:nvSpPr>
        <p:spPr>
          <a:xfrm>
            <a:off x="3171825" y="3514725"/>
            <a:ext cx="20574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650">
                <a:solidFill>
                  <a:srgbClr val="15C4DF"/>
                </a:solidFill>
                <a:latin typeface="Arial"/>
                <a:ea typeface="Arial"/>
                <a:cs typeface="Arial"/>
                <a:sym typeface="Arial"/>
              </a:rPr>
              <a:t>Issued requests</a:t>
            </a:r>
            <a:endParaRPr/>
          </a:p>
        </p:txBody>
      </p:sp>
      <p:sp>
        <p:nvSpPr>
          <p:cNvPr id="1841" name="Google Shape;1841;p41"/>
          <p:cNvSpPr/>
          <p:nvPr/>
        </p:nvSpPr>
        <p:spPr>
          <a:xfrm>
            <a:off x="5581650" y="3514725"/>
            <a:ext cx="2057400" cy="3619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650">
                <a:solidFill>
                  <a:srgbClr val="F7BD5C"/>
                </a:solidFill>
                <a:latin typeface="Arial"/>
                <a:ea typeface="Arial"/>
                <a:cs typeface="Arial"/>
                <a:sym typeface="Arial"/>
              </a:rPr>
              <a:t>Served requests</a:t>
            </a:r>
            <a:endParaRPr/>
          </a:p>
        </p:txBody>
      </p:sp>
      <p:sp>
        <p:nvSpPr>
          <p:cNvPr id="1842" name="Google Shape;1842;p41"/>
          <p:cNvSpPr/>
          <p:nvPr/>
        </p:nvSpPr>
        <p:spPr>
          <a:xfrm>
            <a:off x="838200" y="4200525"/>
            <a:ext cx="2381250" cy="37147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en-US" sz="1875">
                <a:solidFill>
                  <a:srgbClr val="B6C7DD"/>
                </a:solidFill>
                <a:latin typeface="Arial"/>
                <a:ea typeface="Arial"/>
                <a:cs typeface="Arial"/>
                <a:sym typeface="Arial"/>
              </a:rPr>
              <a:t>Peak capacity</a:t>
            </a:r>
            <a:endParaRPr/>
          </a:p>
        </p:txBody>
      </p:sp>
      <p:sp>
        <p:nvSpPr>
          <p:cNvPr id="1843" name="Google Shape;1843;p41"/>
          <p:cNvSpPr/>
          <p:nvPr/>
        </p:nvSpPr>
        <p:spPr>
          <a:xfrm>
            <a:off x="4371975" y="4200525"/>
            <a:ext cx="3352800" cy="37147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1875">
                <a:solidFill>
                  <a:srgbClr val="66DBB5"/>
                </a:solidFill>
                <a:latin typeface="Arial"/>
                <a:ea typeface="Arial"/>
                <a:cs typeface="Arial"/>
                <a:sym typeface="Arial"/>
              </a:rPr>
              <a:t>Useful sustained work</a:t>
            </a:r>
            <a:endParaRPr/>
          </a:p>
        </p:txBody>
      </p:sp>
      <p:sp>
        <p:nvSpPr>
          <p:cNvPr id="1844" name="Google Shape;1844;p41"/>
          <p:cNvSpPr/>
          <p:nvPr/>
        </p:nvSpPr>
        <p:spPr>
          <a:xfrm>
            <a:off x="762000" y="5067300"/>
            <a:ext cx="7000875" cy="285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Tensor layout + reuse + bank conflicts + implementation limits</a:t>
            </a:r>
            <a:endParaRPr/>
          </a:p>
        </p:txBody>
      </p:sp>
      <p:sp>
        <p:nvSpPr>
          <p:cNvPr id="1845" name="Google Shape;1845;p41"/>
          <p:cNvSpPr/>
          <p:nvPr/>
        </p:nvSpPr>
        <p:spPr>
          <a:xfrm>
            <a:off x="762000" y="5381625"/>
            <a:ext cx="7000875" cy="285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Queueing and stalls must be measured under representative load</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0" name="Shape 1850"/>
        <p:cNvGrpSpPr/>
        <p:nvPr/>
      </p:nvGrpSpPr>
      <p:grpSpPr>
        <a:xfrm>
          <a:off x="0" y="0"/>
          <a:ext cx="0" cy="0"/>
          <a:chOff x="0" y="0"/>
          <a:chExt cx="0" cy="0"/>
        </a:xfrm>
      </p:grpSpPr>
      <p:sp>
        <p:nvSpPr>
          <p:cNvPr id="1851" name="Google Shape;1851;p42"/>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42"/>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CHIPSET OEM · COMPUTE AND DATA MOVEMENT</a:t>
            </a:r>
            <a:endParaRPr/>
          </a:p>
        </p:txBody>
      </p:sp>
      <p:sp>
        <p:nvSpPr>
          <p:cNvPr id="1853" name="Google Shape;1853;p42"/>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Follow a tile through the complete system</a:t>
            </a:r>
            <a:endParaRPr/>
          </a:p>
        </p:txBody>
      </p:sp>
      <p:sp>
        <p:nvSpPr>
          <p:cNvPr id="1854" name="Google Shape;1854;p42"/>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56 local requesters share eight L2 banks and an external-memory path.</a:t>
            </a:r>
            <a:endParaRPr/>
          </a:p>
        </p:txBody>
      </p:sp>
      <p:sp>
        <p:nvSpPr>
          <p:cNvPr id="1855" name="Google Shape;1855;p42"/>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42"/>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42"/>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1858" name="Google Shape;1858;p42"/>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38</a:t>
            </a:r>
            <a:endParaRPr/>
          </a:p>
        </p:txBody>
      </p:sp>
      <p:sp>
        <p:nvSpPr>
          <p:cNvPr id="1859" name="Google Shape;1859;p42"/>
          <p:cNvSpPr/>
          <p:nvPr/>
        </p:nvSpPr>
        <p:spPr>
          <a:xfrm>
            <a:off x="419100" y="1562100"/>
            <a:ext cx="7696200" cy="4362450"/>
          </a:xfrm>
          <a:prstGeom prst="roundRect">
            <a:avLst>
              <a:gd fmla="val 1747" name="adj"/>
            </a:avLst>
          </a:prstGeom>
          <a:solidFill>
            <a:srgbClr val="0A1628"/>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42"/>
          <p:cNvSpPr/>
          <p:nvPr/>
        </p:nvSpPr>
        <p:spPr>
          <a:xfrm>
            <a:off x="8229600" y="160020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42"/>
          <p:cNvSpPr/>
          <p:nvPr/>
        </p:nvSpPr>
        <p:spPr>
          <a:xfrm>
            <a:off x="8229600" y="1600200"/>
            <a:ext cx="38100" cy="10763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42"/>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Global path</a:t>
            </a:r>
            <a:endParaRPr/>
          </a:p>
        </p:txBody>
      </p:sp>
      <p:sp>
        <p:nvSpPr>
          <p:cNvPr id="1863" name="Google Shape;1863;p42"/>
          <p:cNvSpPr/>
          <p:nvPr/>
        </p:nvSpPr>
        <p:spPr>
          <a:xfrm>
            <a:off x="8420100" y="191452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External memory feeds the shared on-chip storage.</a:t>
            </a:r>
            <a:endParaRPr/>
          </a:p>
        </p:txBody>
      </p:sp>
      <p:sp>
        <p:nvSpPr>
          <p:cNvPr id="1864" name="Google Shape;1864;p42"/>
          <p:cNvSpPr/>
          <p:nvPr/>
        </p:nvSpPr>
        <p:spPr>
          <a:xfrm>
            <a:off x="8229600" y="27336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42"/>
          <p:cNvSpPr/>
          <p:nvPr/>
        </p:nvSpPr>
        <p:spPr>
          <a:xfrm>
            <a:off x="8229600" y="27336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42"/>
          <p:cNvSpPr/>
          <p:nvPr/>
        </p:nvSpPr>
        <p:spPr>
          <a:xfrm>
            <a:off x="8420100" y="28194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Eight L2 banks</a:t>
            </a:r>
            <a:endParaRPr/>
          </a:p>
        </p:txBody>
      </p:sp>
      <p:sp>
        <p:nvSpPr>
          <p:cNvPr id="1867" name="Google Shape;1867;p42"/>
          <p:cNvSpPr/>
          <p:nvPr/>
        </p:nvSpPr>
        <p:spPr>
          <a:xfrm>
            <a:off x="8420100" y="30480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Requests are served according to mapping and arbitration.</a:t>
            </a:r>
            <a:endParaRPr/>
          </a:p>
        </p:txBody>
      </p:sp>
      <p:sp>
        <p:nvSpPr>
          <p:cNvPr id="1868" name="Google Shape;1868;p42"/>
          <p:cNvSpPr/>
          <p:nvPr/>
        </p:nvSpPr>
        <p:spPr>
          <a:xfrm>
            <a:off x="8229600" y="386715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42"/>
          <p:cNvSpPr/>
          <p:nvPr/>
        </p:nvSpPr>
        <p:spPr>
          <a:xfrm>
            <a:off x="8229600" y="3867150"/>
            <a:ext cx="38100" cy="10763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42"/>
          <p:cNvSpPr/>
          <p:nvPr/>
        </p:nvSpPr>
        <p:spPr>
          <a:xfrm>
            <a:off x="8420100" y="39528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56 local engines</a:t>
            </a:r>
            <a:endParaRPr/>
          </a:p>
        </p:txBody>
      </p:sp>
      <p:sp>
        <p:nvSpPr>
          <p:cNvPr id="1871" name="Google Shape;1871;p42"/>
          <p:cNvSpPr/>
          <p:nvPr/>
        </p:nvSpPr>
        <p:spPr>
          <a:xfrm>
            <a:off x="8420100" y="418147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Each local DMA supplies its associated compute cube.</a:t>
            </a:r>
            <a:endParaRPr/>
          </a:p>
        </p:txBody>
      </p:sp>
      <p:sp>
        <p:nvSpPr>
          <p:cNvPr id="1872" name="Google Shape;1872;p42"/>
          <p:cNvSpPr/>
          <p:nvPr/>
        </p:nvSpPr>
        <p:spPr>
          <a:xfrm>
            <a:off x="8229600" y="500062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42"/>
          <p:cNvSpPr/>
          <p:nvPr/>
        </p:nvSpPr>
        <p:spPr>
          <a:xfrm>
            <a:off x="8229600" y="5000625"/>
            <a:ext cx="38100" cy="10763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42"/>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34.4 TOPS arithmetic peak</a:t>
            </a:r>
            <a:endParaRPr/>
          </a:p>
        </p:txBody>
      </p:sp>
      <p:sp>
        <p:nvSpPr>
          <p:cNvPr id="1875" name="Google Shape;1875;p42"/>
          <p:cNvSpPr/>
          <p:nvPr/>
        </p:nvSpPr>
        <p:spPr>
          <a:xfrm>
            <a:off x="8420100" y="531495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56 × 512 MACs × 600 MHz × 2 operations; not a benchmark.</a:t>
            </a:r>
            <a:endParaRPr/>
          </a:p>
        </p:txBody>
      </p:sp>
      <p:sp>
        <p:nvSpPr>
          <p:cNvPr id="1876" name="Google Shape;1876;p42"/>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Architecture illustration. Targets and arithmetic peaks require workload and implementation validation.</a:t>
            </a:r>
            <a:endParaRPr/>
          </a:p>
        </p:txBody>
      </p:sp>
      <p:sp>
        <p:nvSpPr>
          <p:cNvPr id="1877" name="Google Shape;1877;p42"/>
          <p:cNvSpPr/>
          <p:nvPr/>
        </p:nvSpPr>
        <p:spPr>
          <a:xfrm>
            <a:off x="7658100" y="2124075"/>
            <a:ext cx="247650" cy="19050"/>
          </a:xfrm>
          <a:prstGeom prst="rect">
            <a:avLst/>
          </a:prstGeom>
          <a:solidFill>
            <a:srgbClr val="15C4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42"/>
          <p:cNvSpPr/>
          <p:nvPr/>
        </p:nvSpPr>
        <p:spPr>
          <a:xfrm>
            <a:off x="7886700" y="2124075"/>
            <a:ext cx="19050" cy="457200"/>
          </a:xfrm>
          <a:prstGeom prst="rect">
            <a:avLst/>
          </a:prstGeom>
          <a:solidFill>
            <a:srgbClr val="15C4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42"/>
          <p:cNvSpPr/>
          <p:nvPr/>
        </p:nvSpPr>
        <p:spPr>
          <a:xfrm>
            <a:off x="1162050" y="2571750"/>
            <a:ext cx="6743700" cy="19050"/>
          </a:xfrm>
          <a:prstGeom prst="rect">
            <a:avLst/>
          </a:prstGeom>
          <a:solidFill>
            <a:srgbClr val="15C4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42"/>
          <p:cNvSpPr/>
          <p:nvPr/>
        </p:nvSpPr>
        <p:spPr>
          <a:xfrm>
            <a:off x="1162050" y="2581275"/>
            <a:ext cx="19050" cy="257175"/>
          </a:xfrm>
          <a:prstGeom prst="rect">
            <a:avLst/>
          </a:prstGeom>
          <a:solidFill>
            <a:srgbClr val="15C4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42"/>
          <p:cNvSpPr/>
          <p:nvPr/>
        </p:nvSpPr>
        <p:spPr>
          <a:xfrm>
            <a:off x="1104900" y="2819400"/>
            <a:ext cx="142875" cy="152400"/>
          </a:xfrm>
          <a:prstGeom prst="downArrow">
            <a:avLst>
              <a:gd fmla="val 50000" name="adj1"/>
              <a:gd fmla="val 50000" name="adj2"/>
            </a:avLst>
          </a:prstGeom>
          <a:solidFill>
            <a:srgbClr val="15C4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42"/>
          <p:cNvSpPr/>
          <p:nvPr/>
        </p:nvSpPr>
        <p:spPr>
          <a:xfrm>
            <a:off x="1162050" y="3333750"/>
            <a:ext cx="19050" cy="85725"/>
          </a:xfrm>
          <a:prstGeom prst="rect">
            <a:avLst/>
          </a:prstGeom>
          <a:solidFill>
            <a:srgbClr val="15C4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42"/>
          <p:cNvSpPr/>
          <p:nvPr/>
        </p:nvSpPr>
        <p:spPr>
          <a:xfrm>
            <a:off x="638175" y="3409950"/>
            <a:ext cx="542925" cy="19050"/>
          </a:xfrm>
          <a:prstGeom prst="rect">
            <a:avLst/>
          </a:prstGeom>
          <a:solidFill>
            <a:srgbClr val="15C4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42"/>
          <p:cNvSpPr/>
          <p:nvPr/>
        </p:nvSpPr>
        <p:spPr>
          <a:xfrm>
            <a:off x="638175" y="3409950"/>
            <a:ext cx="19050" cy="542925"/>
          </a:xfrm>
          <a:prstGeom prst="rect">
            <a:avLst/>
          </a:prstGeom>
          <a:solidFill>
            <a:srgbClr val="15C4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42"/>
          <p:cNvSpPr/>
          <p:nvPr/>
        </p:nvSpPr>
        <p:spPr>
          <a:xfrm>
            <a:off x="647700" y="3886200"/>
            <a:ext cx="161925" cy="114300"/>
          </a:xfrm>
          <a:prstGeom prst="rightArrow">
            <a:avLst>
              <a:gd fmla="val 50000" name="adj1"/>
              <a:gd fmla="val 50000" name="adj2"/>
            </a:avLst>
          </a:prstGeom>
          <a:solidFill>
            <a:srgbClr val="15C4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42"/>
          <p:cNvSpPr/>
          <p:nvPr/>
        </p:nvSpPr>
        <p:spPr>
          <a:xfrm>
            <a:off x="2400300" y="2028825"/>
            <a:ext cx="45720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42"/>
          <p:cNvSpPr/>
          <p:nvPr/>
        </p:nvSpPr>
        <p:spPr>
          <a:xfrm>
            <a:off x="4629150" y="2028825"/>
            <a:ext cx="457200"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42"/>
          <p:cNvSpPr/>
          <p:nvPr/>
        </p:nvSpPr>
        <p:spPr>
          <a:xfrm>
            <a:off x="781050" y="1819275"/>
            <a:ext cx="1476375" cy="590550"/>
          </a:xfrm>
          <a:prstGeom prst="roundRect">
            <a:avLst>
              <a:gd fmla="val 12903" name="adj"/>
            </a:avLst>
          </a:prstGeom>
          <a:solidFill>
            <a:srgbClr val="0A1628"/>
          </a:solidFill>
          <a:ln cap="flat" cmpd="sng" w="19050">
            <a:solidFill>
              <a:srgbClr val="B6C7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42"/>
          <p:cNvSpPr/>
          <p:nvPr/>
        </p:nvSpPr>
        <p:spPr>
          <a:xfrm>
            <a:off x="857250" y="1847850"/>
            <a:ext cx="1323975" cy="533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725">
                <a:solidFill>
                  <a:srgbClr val="B6C7DD"/>
                </a:solidFill>
                <a:latin typeface="Arial"/>
                <a:ea typeface="Arial"/>
                <a:cs typeface="Arial"/>
                <a:sym typeface="Arial"/>
              </a:rPr>
              <a:t>DDR</a:t>
            </a:r>
            <a:endParaRPr/>
          </a:p>
        </p:txBody>
      </p:sp>
      <p:sp>
        <p:nvSpPr>
          <p:cNvPr id="1890" name="Google Shape;1890;p42"/>
          <p:cNvSpPr/>
          <p:nvPr/>
        </p:nvSpPr>
        <p:spPr>
          <a:xfrm>
            <a:off x="3028950" y="1819275"/>
            <a:ext cx="1457325" cy="590550"/>
          </a:xfrm>
          <a:prstGeom prst="roundRect">
            <a:avLst>
              <a:gd fmla="val 12903"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42"/>
          <p:cNvSpPr/>
          <p:nvPr/>
        </p:nvSpPr>
        <p:spPr>
          <a:xfrm>
            <a:off x="3105150" y="1847850"/>
            <a:ext cx="1304925" cy="533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425">
                <a:solidFill>
                  <a:srgbClr val="15C4DF"/>
                </a:solidFill>
                <a:latin typeface="Arial"/>
                <a:ea typeface="Arial"/>
                <a:cs typeface="Arial"/>
                <a:sym typeface="Arial"/>
              </a:rPr>
              <a:t>Global data path</a:t>
            </a:r>
            <a:endParaRPr/>
          </a:p>
        </p:txBody>
      </p:sp>
      <p:sp>
        <p:nvSpPr>
          <p:cNvPr id="1892" name="Google Shape;1892;p42"/>
          <p:cNvSpPr/>
          <p:nvPr/>
        </p:nvSpPr>
        <p:spPr>
          <a:xfrm>
            <a:off x="5257800" y="1819275"/>
            <a:ext cx="2476500" cy="590550"/>
          </a:xfrm>
          <a:prstGeom prst="roundRect">
            <a:avLst>
              <a:gd fmla="val 12903"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42"/>
          <p:cNvSpPr/>
          <p:nvPr/>
        </p:nvSpPr>
        <p:spPr>
          <a:xfrm>
            <a:off x="5334000" y="1847850"/>
            <a:ext cx="2324100" cy="533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650">
                <a:solidFill>
                  <a:srgbClr val="66DBB5"/>
                </a:solidFill>
                <a:latin typeface="Arial"/>
                <a:ea typeface="Arial"/>
                <a:cs typeface="Arial"/>
                <a:sym typeface="Arial"/>
              </a:rPr>
              <a:t>Shared L2</a:t>
            </a:r>
            <a:endParaRPr/>
          </a:p>
        </p:txBody>
      </p:sp>
      <p:sp>
        <p:nvSpPr>
          <p:cNvPr id="1894" name="Google Shape;1894;p42"/>
          <p:cNvSpPr/>
          <p:nvPr/>
        </p:nvSpPr>
        <p:spPr>
          <a:xfrm>
            <a:off x="2428875" y="2619375"/>
            <a:ext cx="4762500" cy="25717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1425">
                <a:solidFill>
                  <a:srgbClr val="66DBB5"/>
                </a:solidFill>
                <a:latin typeface="Arial"/>
                <a:ea typeface="Arial"/>
                <a:cs typeface="Arial"/>
                <a:sym typeface="Arial"/>
              </a:rPr>
              <a:t>8 shared memory banks</a:t>
            </a:r>
            <a:endParaRPr/>
          </a:p>
        </p:txBody>
      </p:sp>
      <p:sp>
        <p:nvSpPr>
          <p:cNvPr id="1895" name="Google Shape;1895;p42"/>
          <p:cNvSpPr/>
          <p:nvPr/>
        </p:nvSpPr>
        <p:spPr>
          <a:xfrm>
            <a:off x="819150" y="2971800"/>
            <a:ext cx="714375" cy="371475"/>
          </a:xfrm>
          <a:prstGeom prst="roundRect">
            <a:avLst>
              <a:gd fmla="val 20513"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42"/>
          <p:cNvSpPr/>
          <p:nvPr/>
        </p:nvSpPr>
        <p:spPr>
          <a:xfrm>
            <a:off x="895350" y="3000375"/>
            <a:ext cx="561975" cy="3143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15C4DF"/>
                </a:solidFill>
                <a:latin typeface="Arial"/>
                <a:ea typeface="Arial"/>
                <a:cs typeface="Arial"/>
                <a:sym typeface="Arial"/>
              </a:rPr>
              <a:t>B0</a:t>
            </a:r>
            <a:endParaRPr/>
          </a:p>
        </p:txBody>
      </p:sp>
      <p:sp>
        <p:nvSpPr>
          <p:cNvPr id="1897" name="Google Shape;1897;p42"/>
          <p:cNvSpPr/>
          <p:nvPr/>
        </p:nvSpPr>
        <p:spPr>
          <a:xfrm>
            <a:off x="1685925" y="2971800"/>
            <a:ext cx="714375" cy="371475"/>
          </a:xfrm>
          <a:prstGeom prst="roundRect">
            <a:avLst>
              <a:gd fmla="val 20513"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42"/>
          <p:cNvSpPr/>
          <p:nvPr/>
        </p:nvSpPr>
        <p:spPr>
          <a:xfrm>
            <a:off x="1762125" y="3000375"/>
            <a:ext cx="561975" cy="3143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66DBB5"/>
                </a:solidFill>
                <a:latin typeface="Arial"/>
                <a:ea typeface="Arial"/>
                <a:cs typeface="Arial"/>
                <a:sym typeface="Arial"/>
              </a:rPr>
              <a:t>B1</a:t>
            </a:r>
            <a:endParaRPr/>
          </a:p>
        </p:txBody>
      </p:sp>
      <p:sp>
        <p:nvSpPr>
          <p:cNvPr id="1899" name="Google Shape;1899;p42"/>
          <p:cNvSpPr/>
          <p:nvPr/>
        </p:nvSpPr>
        <p:spPr>
          <a:xfrm>
            <a:off x="2552700" y="2971800"/>
            <a:ext cx="714375" cy="371475"/>
          </a:xfrm>
          <a:prstGeom prst="roundRect">
            <a:avLst>
              <a:gd fmla="val 20513"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42"/>
          <p:cNvSpPr/>
          <p:nvPr/>
        </p:nvSpPr>
        <p:spPr>
          <a:xfrm>
            <a:off x="2628900" y="3000375"/>
            <a:ext cx="561975" cy="3143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66DBB5"/>
                </a:solidFill>
                <a:latin typeface="Arial"/>
                <a:ea typeface="Arial"/>
                <a:cs typeface="Arial"/>
                <a:sym typeface="Arial"/>
              </a:rPr>
              <a:t>B2</a:t>
            </a:r>
            <a:endParaRPr/>
          </a:p>
        </p:txBody>
      </p:sp>
      <p:sp>
        <p:nvSpPr>
          <p:cNvPr id="1901" name="Google Shape;1901;p42"/>
          <p:cNvSpPr/>
          <p:nvPr/>
        </p:nvSpPr>
        <p:spPr>
          <a:xfrm>
            <a:off x="3419475" y="2971800"/>
            <a:ext cx="714375" cy="371475"/>
          </a:xfrm>
          <a:prstGeom prst="roundRect">
            <a:avLst>
              <a:gd fmla="val 20513"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42"/>
          <p:cNvSpPr/>
          <p:nvPr/>
        </p:nvSpPr>
        <p:spPr>
          <a:xfrm>
            <a:off x="3495675" y="3000375"/>
            <a:ext cx="561975" cy="3143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66DBB5"/>
                </a:solidFill>
                <a:latin typeface="Arial"/>
                <a:ea typeface="Arial"/>
                <a:cs typeface="Arial"/>
                <a:sym typeface="Arial"/>
              </a:rPr>
              <a:t>B3</a:t>
            </a:r>
            <a:endParaRPr/>
          </a:p>
        </p:txBody>
      </p:sp>
      <p:sp>
        <p:nvSpPr>
          <p:cNvPr id="1903" name="Google Shape;1903;p42"/>
          <p:cNvSpPr/>
          <p:nvPr/>
        </p:nvSpPr>
        <p:spPr>
          <a:xfrm>
            <a:off x="4286250" y="2971800"/>
            <a:ext cx="714375" cy="371475"/>
          </a:xfrm>
          <a:prstGeom prst="roundRect">
            <a:avLst>
              <a:gd fmla="val 20513"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42"/>
          <p:cNvSpPr/>
          <p:nvPr/>
        </p:nvSpPr>
        <p:spPr>
          <a:xfrm>
            <a:off x="4362450" y="3000375"/>
            <a:ext cx="561975" cy="3143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66DBB5"/>
                </a:solidFill>
                <a:latin typeface="Arial"/>
                <a:ea typeface="Arial"/>
                <a:cs typeface="Arial"/>
                <a:sym typeface="Arial"/>
              </a:rPr>
              <a:t>B4</a:t>
            </a:r>
            <a:endParaRPr/>
          </a:p>
        </p:txBody>
      </p:sp>
      <p:sp>
        <p:nvSpPr>
          <p:cNvPr id="1905" name="Google Shape;1905;p42"/>
          <p:cNvSpPr/>
          <p:nvPr/>
        </p:nvSpPr>
        <p:spPr>
          <a:xfrm>
            <a:off x="5153025" y="2971800"/>
            <a:ext cx="714375" cy="371475"/>
          </a:xfrm>
          <a:prstGeom prst="roundRect">
            <a:avLst>
              <a:gd fmla="val 20513"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42"/>
          <p:cNvSpPr/>
          <p:nvPr/>
        </p:nvSpPr>
        <p:spPr>
          <a:xfrm>
            <a:off x="5229225" y="3000375"/>
            <a:ext cx="561975" cy="3143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66DBB5"/>
                </a:solidFill>
                <a:latin typeface="Arial"/>
                <a:ea typeface="Arial"/>
                <a:cs typeface="Arial"/>
                <a:sym typeface="Arial"/>
              </a:rPr>
              <a:t>B5</a:t>
            </a:r>
            <a:endParaRPr/>
          </a:p>
        </p:txBody>
      </p:sp>
      <p:sp>
        <p:nvSpPr>
          <p:cNvPr id="1907" name="Google Shape;1907;p42"/>
          <p:cNvSpPr/>
          <p:nvPr/>
        </p:nvSpPr>
        <p:spPr>
          <a:xfrm>
            <a:off x="6019800" y="2971800"/>
            <a:ext cx="714375" cy="371475"/>
          </a:xfrm>
          <a:prstGeom prst="roundRect">
            <a:avLst>
              <a:gd fmla="val 20513"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42"/>
          <p:cNvSpPr/>
          <p:nvPr/>
        </p:nvSpPr>
        <p:spPr>
          <a:xfrm>
            <a:off x="6096000" y="3000375"/>
            <a:ext cx="561975" cy="3143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66DBB5"/>
                </a:solidFill>
                <a:latin typeface="Arial"/>
                <a:ea typeface="Arial"/>
                <a:cs typeface="Arial"/>
                <a:sym typeface="Arial"/>
              </a:rPr>
              <a:t>B6</a:t>
            </a:r>
            <a:endParaRPr/>
          </a:p>
        </p:txBody>
      </p:sp>
      <p:sp>
        <p:nvSpPr>
          <p:cNvPr id="1909" name="Google Shape;1909;p42"/>
          <p:cNvSpPr/>
          <p:nvPr/>
        </p:nvSpPr>
        <p:spPr>
          <a:xfrm>
            <a:off x="6886575" y="2971800"/>
            <a:ext cx="714375" cy="371475"/>
          </a:xfrm>
          <a:prstGeom prst="roundRect">
            <a:avLst>
              <a:gd fmla="val 20513"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42"/>
          <p:cNvSpPr/>
          <p:nvPr/>
        </p:nvSpPr>
        <p:spPr>
          <a:xfrm>
            <a:off x="6962775" y="3000375"/>
            <a:ext cx="561975" cy="3143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350">
                <a:solidFill>
                  <a:srgbClr val="66DBB5"/>
                </a:solidFill>
                <a:latin typeface="Arial"/>
                <a:ea typeface="Arial"/>
                <a:cs typeface="Arial"/>
                <a:sym typeface="Arial"/>
              </a:rPr>
              <a:t>B7</a:t>
            </a:r>
            <a:endParaRPr/>
          </a:p>
        </p:txBody>
      </p:sp>
      <p:sp>
        <p:nvSpPr>
          <p:cNvPr id="1911" name="Google Shape;1911;p42"/>
          <p:cNvSpPr/>
          <p:nvPr/>
        </p:nvSpPr>
        <p:spPr>
          <a:xfrm>
            <a:off x="781050" y="3476625"/>
            <a:ext cx="6953250" cy="2857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1500">
                <a:solidFill>
                  <a:srgbClr val="B89AF5"/>
                </a:solidFill>
                <a:latin typeface="Arial"/>
                <a:ea typeface="Arial"/>
                <a:cs typeface="Arial"/>
                <a:sym typeface="Arial"/>
              </a:rPr>
              <a:t>56 local DMA + cube pairs · highlighted tile to core 1</a:t>
            </a:r>
            <a:endParaRPr/>
          </a:p>
        </p:txBody>
      </p:sp>
      <p:sp>
        <p:nvSpPr>
          <p:cNvPr id="1912" name="Google Shape;1912;p42"/>
          <p:cNvSpPr/>
          <p:nvPr/>
        </p:nvSpPr>
        <p:spPr>
          <a:xfrm>
            <a:off x="819150" y="3857625"/>
            <a:ext cx="714375" cy="190500"/>
          </a:xfrm>
          <a:prstGeom prst="roundRect">
            <a:avLst>
              <a:gd fmla="val 40000"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42"/>
          <p:cNvSpPr/>
          <p:nvPr/>
        </p:nvSpPr>
        <p:spPr>
          <a:xfrm>
            <a:off x="895350" y="38671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15C4DF"/>
                </a:solidFill>
                <a:latin typeface="Arial"/>
                <a:ea typeface="Arial"/>
                <a:cs typeface="Arial"/>
                <a:sym typeface="Arial"/>
              </a:rPr>
              <a:t>1</a:t>
            </a:r>
            <a:endParaRPr/>
          </a:p>
        </p:txBody>
      </p:sp>
      <p:sp>
        <p:nvSpPr>
          <p:cNvPr id="1914" name="Google Shape;1914;p42"/>
          <p:cNvSpPr/>
          <p:nvPr/>
        </p:nvSpPr>
        <p:spPr>
          <a:xfrm>
            <a:off x="1685925" y="38576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42"/>
          <p:cNvSpPr/>
          <p:nvPr/>
        </p:nvSpPr>
        <p:spPr>
          <a:xfrm>
            <a:off x="1762125" y="38671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2</a:t>
            </a:r>
            <a:endParaRPr/>
          </a:p>
        </p:txBody>
      </p:sp>
      <p:sp>
        <p:nvSpPr>
          <p:cNvPr id="1916" name="Google Shape;1916;p42"/>
          <p:cNvSpPr/>
          <p:nvPr/>
        </p:nvSpPr>
        <p:spPr>
          <a:xfrm>
            <a:off x="2552700" y="38576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42"/>
          <p:cNvSpPr/>
          <p:nvPr/>
        </p:nvSpPr>
        <p:spPr>
          <a:xfrm>
            <a:off x="2628900" y="38671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3</a:t>
            </a:r>
            <a:endParaRPr/>
          </a:p>
        </p:txBody>
      </p:sp>
      <p:sp>
        <p:nvSpPr>
          <p:cNvPr id="1918" name="Google Shape;1918;p42"/>
          <p:cNvSpPr/>
          <p:nvPr/>
        </p:nvSpPr>
        <p:spPr>
          <a:xfrm>
            <a:off x="3419475" y="38576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42"/>
          <p:cNvSpPr/>
          <p:nvPr/>
        </p:nvSpPr>
        <p:spPr>
          <a:xfrm>
            <a:off x="3495675" y="38671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4</a:t>
            </a:r>
            <a:endParaRPr/>
          </a:p>
        </p:txBody>
      </p:sp>
      <p:sp>
        <p:nvSpPr>
          <p:cNvPr id="1920" name="Google Shape;1920;p42"/>
          <p:cNvSpPr/>
          <p:nvPr/>
        </p:nvSpPr>
        <p:spPr>
          <a:xfrm>
            <a:off x="4286250" y="38576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42"/>
          <p:cNvSpPr/>
          <p:nvPr/>
        </p:nvSpPr>
        <p:spPr>
          <a:xfrm>
            <a:off x="4362450" y="38671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5</a:t>
            </a:r>
            <a:endParaRPr/>
          </a:p>
        </p:txBody>
      </p:sp>
      <p:sp>
        <p:nvSpPr>
          <p:cNvPr id="1922" name="Google Shape;1922;p42"/>
          <p:cNvSpPr/>
          <p:nvPr/>
        </p:nvSpPr>
        <p:spPr>
          <a:xfrm>
            <a:off x="5153025" y="38576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42"/>
          <p:cNvSpPr/>
          <p:nvPr/>
        </p:nvSpPr>
        <p:spPr>
          <a:xfrm>
            <a:off x="5229225" y="38671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6</a:t>
            </a:r>
            <a:endParaRPr/>
          </a:p>
        </p:txBody>
      </p:sp>
      <p:sp>
        <p:nvSpPr>
          <p:cNvPr id="1924" name="Google Shape;1924;p42"/>
          <p:cNvSpPr/>
          <p:nvPr/>
        </p:nvSpPr>
        <p:spPr>
          <a:xfrm>
            <a:off x="6019800" y="38576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42"/>
          <p:cNvSpPr/>
          <p:nvPr/>
        </p:nvSpPr>
        <p:spPr>
          <a:xfrm>
            <a:off x="6096000" y="38671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7</a:t>
            </a:r>
            <a:endParaRPr/>
          </a:p>
        </p:txBody>
      </p:sp>
      <p:sp>
        <p:nvSpPr>
          <p:cNvPr id="1926" name="Google Shape;1926;p42"/>
          <p:cNvSpPr/>
          <p:nvPr/>
        </p:nvSpPr>
        <p:spPr>
          <a:xfrm>
            <a:off x="6886575" y="38576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42"/>
          <p:cNvSpPr/>
          <p:nvPr/>
        </p:nvSpPr>
        <p:spPr>
          <a:xfrm>
            <a:off x="6962775" y="38671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8</a:t>
            </a:r>
            <a:endParaRPr/>
          </a:p>
        </p:txBody>
      </p:sp>
      <p:sp>
        <p:nvSpPr>
          <p:cNvPr id="1928" name="Google Shape;1928;p42"/>
          <p:cNvSpPr/>
          <p:nvPr/>
        </p:nvSpPr>
        <p:spPr>
          <a:xfrm>
            <a:off x="819150" y="40767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42"/>
          <p:cNvSpPr/>
          <p:nvPr/>
        </p:nvSpPr>
        <p:spPr>
          <a:xfrm>
            <a:off x="895350" y="40862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9</a:t>
            </a:r>
            <a:endParaRPr/>
          </a:p>
        </p:txBody>
      </p:sp>
      <p:sp>
        <p:nvSpPr>
          <p:cNvPr id="1930" name="Google Shape;1930;p42"/>
          <p:cNvSpPr/>
          <p:nvPr/>
        </p:nvSpPr>
        <p:spPr>
          <a:xfrm>
            <a:off x="1685925" y="40767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42"/>
          <p:cNvSpPr/>
          <p:nvPr/>
        </p:nvSpPr>
        <p:spPr>
          <a:xfrm>
            <a:off x="1762125" y="40862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10</a:t>
            </a:r>
            <a:endParaRPr/>
          </a:p>
        </p:txBody>
      </p:sp>
      <p:sp>
        <p:nvSpPr>
          <p:cNvPr id="1932" name="Google Shape;1932;p42"/>
          <p:cNvSpPr/>
          <p:nvPr/>
        </p:nvSpPr>
        <p:spPr>
          <a:xfrm>
            <a:off x="2552700" y="40767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42"/>
          <p:cNvSpPr/>
          <p:nvPr/>
        </p:nvSpPr>
        <p:spPr>
          <a:xfrm>
            <a:off x="2628900" y="40862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11</a:t>
            </a:r>
            <a:endParaRPr/>
          </a:p>
        </p:txBody>
      </p:sp>
      <p:sp>
        <p:nvSpPr>
          <p:cNvPr id="1934" name="Google Shape;1934;p42"/>
          <p:cNvSpPr/>
          <p:nvPr/>
        </p:nvSpPr>
        <p:spPr>
          <a:xfrm>
            <a:off x="3419475" y="40767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42"/>
          <p:cNvSpPr/>
          <p:nvPr/>
        </p:nvSpPr>
        <p:spPr>
          <a:xfrm>
            <a:off x="3495675" y="40862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12</a:t>
            </a:r>
            <a:endParaRPr/>
          </a:p>
        </p:txBody>
      </p:sp>
      <p:sp>
        <p:nvSpPr>
          <p:cNvPr id="1936" name="Google Shape;1936;p42"/>
          <p:cNvSpPr/>
          <p:nvPr/>
        </p:nvSpPr>
        <p:spPr>
          <a:xfrm>
            <a:off x="4286250" y="40767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42"/>
          <p:cNvSpPr/>
          <p:nvPr/>
        </p:nvSpPr>
        <p:spPr>
          <a:xfrm>
            <a:off x="4362450" y="40862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13</a:t>
            </a:r>
            <a:endParaRPr/>
          </a:p>
        </p:txBody>
      </p:sp>
      <p:sp>
        <p:nvSpPr>
          <p:cNvPr id="1938" name="Google Shape;1938;p42"/>
          <p:cNvSpPr/>
          <p:nvPr/>
        </p:nvSpPr>
        <p:spPr>
          <a:xfrm>
            <a:off x="5153025" y="40767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42"/>
          <p:cNvSpPr/>
          <p:nvPr/>
        </p:nvSpPr>
        <p:spPr>
          <a:xfrm>
            <a:off x="5229225" y="40862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14</a:t>
            </a:r>
            <a:endParaRPr/>
          </a:p>
        </p:txBody>
      </p:sp>
      <p:sp>
        <p:nvSpPr>
          <p:cNvPr id="1940" name="Google Shape;1940;p42"/>
          <p:cNvSpPr/>
          <p:nvPr/>
        </p:nvSpPr>
        <p:spPr>
          <a:xfrm>
            <a:off x="6019800" y="40767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42"/>
          <p:cNvSpPr/>
          <p:nvPr/>
        </p:nvSpPr>
        <p:spPr>
          <a:xfrm>
            <a:off x="6096000" y="40862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15</a:t>
            </a:r>
            <a:endParaRPr/>
          </a:p>
        </p:txBody>
      </p:sp>
      <p:sp>
        <p:nvSpPr>
          <p:cNvPr id="1942" name="Google Shape;1942;p42"/>
          <p:cNvSpPr/>
          <p:nvPr/>
        </p:nvSpPr>
        <p:spPr>
          <a:xfrm>
            <a:off x="6886575" y="40767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42"/>
          <p:cNvSpPr/>
          <p:nvPr/>
        </p:nvSpPr>
        <p:spPr>
          <a:xfrm>
            <a:off x="6962775" y="40862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16</a:t>
            </a:r>
            <a:endParaRPr/>
          </a:p>
        </p:txBody>
      </p:sp>
      <p:sp>
        <p:nvSpPr>
          <p:cNvPr id="1944" name="Google Shape;1944;p42"/>
          <p:cNvSpPr/>
          <p:nvPr/>
        </p:nvSpPr>
        <p:spPr>
          <a:xfrm>
            <a:off x="819150" y="42957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42"/>
          <p:cNvSpPr/>
          <p:nvPr/>
        </p:nvSpPr>
        <p:spPr>
          <a:xfrm>
            <a:off x="895350" y="43053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17</a:t>
            </a:r>
            <a:endParaRPr/>
          </a:p>
        </p:txBody>
      </p:sp>
      <p:sp>
        <p:nvSpPr>
          <p:cNvPr id="1946" name="Google Shape;1946;p42"/>
          <p:cNvSpPr/>
          <p:nvPr/>
        </p:nvSpPr>
        <p:spPr>
          <a:xfrm>
            <a:off x="1685925" y="42957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42"/>
          <p:cNvSpPr/>
          <p:nvPr/>
        </p:nvSpPr>
        <p:spPr>
          <a:xfrm>
            <a:off x="1762125" y="43053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18</a:t>
            </a:r>
            <a:endParaRPr/>
          </a:p>
        </p:txBody>
      </p:sp>
      <p:sp>
        <p:nvSpPr>
          <p:cNvPr id="1948" name="Google Shape;1948;p42"/>
          <p:cNvSpPr/>
          <p:nvPr/>
        </p:nvSpPr>
        <p:spPr>
          <a:xfrm>
            <a:off x="2552700" y="42957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42"/>
          <p:cNvSpPr/>
          <p:nvPr/>
        </p:nvSpPr>
        <p:spPr>
          <a:xfrm>
            <a:off x="2628900" y="43053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19</a:t>
            </a:r>
            <a:endParaRPr/>
          </a:p>
        </p:txBody>
      </p:sp>
      <p:sp>
        <p:nvSpPr>
          <p:cNvPr id="1950" name="Google Shape;1950;p42"/>
          <p:cNvSpPr/>
          <p:nvPr/>
        </p:nvSpPr>
        <p:spPr>
          <a:xfrm>
            <a:off x="3419475" y="42957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42"/>
          <p:cNvSpPr/>
          <p:nvPr/>
        </p:nvSpPr>
        <p:spPr>
          <a:xfrm>
            <a:off x="3495675" y="43053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20</a:t>
            </a:r>
            <a:endParaRPr/>
          </a:p>
        </p:txBody>
      </p:sp>
      <p:sp>
        <p:nvSpPr>
          <p:cNvPr id="1952" name="Google Shape;1952;p42"/>
          <p:cNvSpPr/>
          <p:nvPr/>
        </p:nvSpPr>
        <p:spPr>
          <a:xfrm>
            <a:off x="4286250" y="42957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42"/>
          <p:cNvSpPr/>
          <p:nvPr/>
        </p:nvSpPr>
        <p:spPr>
          <a:xfrm>
            <a:off x="4362450" y="43053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21</a:t>
            </a:r>
            <a:endParaRPr/>
          </a:p>
        </p:txBody>
      </p:sp>
      <p:sp>
        <p:nvSpPr>
          <p:cNvPr id="1954" name="Google Shape;1954;p42"/>
          <p:cNvSpPr/>
          <p:nvPr/>
        </p:nvSpPr>
        <p:spPr>
          <a:xfrm>
            <a:off x="5153025" y="42957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42"/>
          <p:cNvSpPr/>
          <p:nvPr/>
        </p:nvSpPr>
        <p:spPr>
          <a:xfrm>
            <a:off x="5229225" y="43053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22</a:t>
            </a:r>
            <a:endParaRPr/>
          </a:p>
        </p:txBody>
      </p:sp>
      <p:sp>
        <p:nvSpPr>
          <p:cNvPr id="1956" name="Google Shape;1956;p42"/>
          <p:cNvSpPr/>
          <p:nvPr/>
        </p:nvSpPr>
        <p:spPr>
          <a:xfrm>
            <a:off x="6019800" y="42957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42"/>
          <p:cNvSpPr/>
          <p:nvPr/>
        </p:nvSpPr>
        <p:spPr>
          <a:xfrm>
            <a:off x="6096000" y="43053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23</a:t>
            </a:r>
            <a:endParaRPr/>
          </a:p>
        </p:txBody>
      </p:sp>
      <p:sp>
        <p:nvSpPr>
          <p:cNvPr id="1958" name="Google Shape;1958;p42"/>
          <p:cNvSpPr/>
          <p:nvPr/>
        </p:nvSpPr>
        <p:spPr>
          <a:xfrm>
            <a:off x="6886575" y="42957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42"/>
          <p:cNvSpPr/>
          <p:nvPr/>
        </p:nvSpPr>
        <p:spPr>
          <a:xfrm>
            <a:off x="6962775" y="43053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24</a:t>
            </a:r>
            <a:endParaRPr/>
          </a:p>
        </p:txBody>
      </p:sp>
      <p:sp>
        <p:nvSpPr>
          <p:cNvPr id="1960" name="Google Shape;1960;p42"/>
          <p:cNvSpPr/>
          <p:nvPr/>
        </p:nvSpPr>
        <p:spPr>
          <a:xfrm>
            <a:off x="819150" y="451485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42"/>
          <p:cNvSpPr/>
          <p:nvPr/>
        </p:nvSpPr>
        <p:spPr>
          <a:xfrm>
            <a:off x="895350" y="452437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25</a:t>
            </a:r>
            <a:endParaRPr/>
          </a:p>
        </p:txBody>
      </p:sp>
      <p:sp>
        <p:nvSpPr>
          <p:cNvPr id="1962" name="Google Shape;1962;p42"/>
          <p:cNvSpPr/>
          <p:nvPr/>
        </p:nvSpPr>
        <p:spPr>
          <a:xfrm>
            <a:off x="1685925" y="451485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42"/>
          <p:cNvSpPr/>
          <p:nvPr/>
        </p:nvSpPr>
        <p:spPr>
          <a:xfrm>
            <a:off x="1762125" y="452437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26</a:t>
            </a:r>
            <a:endParaRPr/>
          </a:p>
        </p:txBody>
      </p:sp>
      <p:sp>
        <p:nvSpPr>
          <p:cNvPr id="1964" name="Google Shape;1964;p42"/>
          <p:cNvSpPr/>
          <p:nvPr/>
        </p:nvSpPr>
        <p:spPr>
          <a:xfrm>
            <a:off x="2552700" y="451485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42"/>
          <p:cNvSpPr/>
          <p:nvPr/>
        </p:nvSpPr>
        <p:spPr>
          <a:xfrm>
            <a:off x="2628900" y="452437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27</a:t>
            </a:r>
            <a:endParaRPr/>
          </a:p>
        </p:txBody>
      </p:sp>
      <p:sp>
        <p:nvSpPr>
          <p:cNvPr id="1966" name="Google Shape;1966;p42"/>
          <p:cNvSpPr/>
          <p:nvPr/>
        </p:nvSpPr>
        <p:spPr>
          <a:xfrm>
            <a:off x="3419475" y="451485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42"/>
          <p:cNvSpPr/>
          <p:nvPr/>
        </p:nvSpPr>
        <p:spPr>
          <a:xfrm>
            <a:off x="3495675" y="452437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28</a:t>
            </a:r>
            <a:endParaRPr/>
          </a:p>
        </p:txBody>
      </p:sp>
      <p:sp>
        <p:nvSpPr>
          <p:cNvPr id="1968" name="Google Shape;1968;p42"/>
          <p:cNvSpPr/>
          <p:nvPr/>
        </p:nvSpPr>
        <p:spPr>
          <a:xfrm>
            <a:off x="4286250" y="451485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42"/>
          <p:cNvSpPr/>
          <p:nvPr/>
        </p:nvSpPr>
        <p:spPr>
          <a:xfrm>
            <a:off x="4362450" y="452437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29</a:t>
            </a:r>
            <a:endParaRPr/>
          </a:p>
        </p:txBody>
      </p:sp>
      <p:sp>
        <p:nvSpPr>
          <p:cNvPr id="1970" name="Google Shape;1970;p42"/>
          <p:cNvSpPr/>
          <p:nvPr/>
        </p:nvSpPr>
        <p:spPr>
          <a:xfrm>
            <a:off x="5153025" y="451485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42"/>
          <p:cNvSpPr/>
          <p:nvPr/>
        </p:nvSpPr>
        <p:spPr>
          <a:xfrm>
            <a:off x="5229225" y="452437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30</a:t>
            </a:r>
            <a:endParaRPr/>
          </a:p>
        </p:txBody>
      </p:sp>
      <p:sp>
        <p:nvSpPr>
          <p:cNvPr id="1972" name="Google Shape;1972;p42"/>
          <p:cNvSpPr/>
          <p:nvPr/>
        </p:nvSpPr>
        <p:spPr>
          <a:xfrm>
            <a:off x="6019800" y="451485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42"/>
          <p:cNvSpPr/>
          <p:nvPr/>
        </p:nvSpPr>
        <p:spPr>
          <a:xfrm>
            <a:off x="6096000" y="452437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31</a:t>
            </a:r>
            <a:endParaRPr/>
          </a:p>
        </p:txBody>
      </p:sp>
      <p:sp>
        <p:nvSpPr>
          <p:cNvPr id="1974" name="Google Shape;1974;p42"/>
          <p:cNvSpPr/>
          <p:nvPr/>
        </p:nvSpPr>
        <p:spPr>
          <a:xfrm>
            <a:off x="6886575" y="451485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42"/>
          <p:cNvSpPr/>
          <p:nvPr/>
        </p:nvSpPr>
        <p:spPr>
          <a:xfrm>
            <a:off x="6962775" y="452437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32</a:t>
            </a:r>
            <a:endParaRPr/>
          </a:p>
        </p:txBody>
      </p:sp>
      <p:sp>
        <p:nvSpPr>
          <p:cNvPr id="1976" name="Google Shape;1976;p42"/>
          <p:cNvSpPr/>
          <p:nvPr/>
        </p:nvSpPr>
        <p:spPr>
          <a:xfrm>
            <a:off x="819150" y="47339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42"/>
          <p:cNvSpPr/>
          <p:nvPr/>
        </p:nvSpPr>
        <p:spPr>
          <a:xfrm>
            <a:off x="895350" y="47434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33</a:t>
            </a:r>
            <a:endParaRPr/>
          </a:p>
        </p:txBody>
      </p:sp>
      <p:sp>
        <p:nvSpPr>
          <p:cNvPr id="1978" name="Google Shape;1978;p42"/>
          <p:cNvSpPr/>
          <p:nvPr/>
        </p:nvSpPr>
        <p:spPr>
          <a:xfrm>
            <a:off x="1685925" y="47339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42"/>
          <p:cNvSpPr/>
          <p:nvPr/>
        </p:nvSpPr>
        <p:spPr>
          <a:xfrm>
            <a:off x="1762125" y="47434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34</a:t>
            </a:r>
            <a:endParaRPr/>
          </a:p>
        </p:txBody>
      </p:sp>
      <p:sp>
        <p:nvSpPr>
          <p:cNvPr id="1980" name="Google Shape;1980;p42"/>
          <p:cNvSpPr/>
          <p:nvPr/>
        </p:nvSpPr>
        <p:spPr>
          <a:xfrm>
            <a:off x="2552700" y="47339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42"/>
          <p:cNvSpPr/>
          <p:nvPr/>
        </p:nvSpPr>
        <p:spPr>
          <a:xfrm>
            <a:off x="2628900" y="47434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35</a:t>
            </a:r>
            <a:endParaRPr/>
          </a:p>
        </p:txBody>
      </p:sp>
      <p:sp>
        <p:nvSpPr>
          <p:cNvPr id="1982" name="Google Shape;1982;p42"/>
          <p:cNvSpPr/>
          <p:nvPr/>
        </p:nvSpPr>
        <p:spPr>
          <a:xfrm>
            <a:off x="3419475" y="47339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42"/>
          <p:cNvSpPr/>
          <p:nvPr/>
        </p:nvSpPr>
        <p:spPr>
          <a:xfrm>
            <a:off x="3495675" y="47434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36</a:t>
            </a:r>
            <a:endParaRPr/>
          </a:p>
        </p:txBody>
      </p:sp>
      <p:sp>
        <p:nvSpPr>
          <p:cNvPr id="1984" name="Google Shape;1984;p42"/>
          <p:cNvSpPr/>
          <p:nvPr/>
        </p:nvSpPr>
        <p:spPr>
          <a:xfrm>
            <a:off x="4286250" y="47339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42"/>
          <p:cNvSpPr/>
          <p:nvPr/>
        </p:nvSpPr>
        <p:spPr>
          <a:xfrm>
            <a:off x="4362450" y="47434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37</a:t>
            </a:r>
            <a:endParaRPr/>
          </a:p>
        </p:txBody>
      </p:sp>
      <p:sp>
        <p:nvSpPr>
          <p:cNvPr id="1986" name="Google Shape;1986;p42"/>
          <p:cNvSpPr/>
          <p:nvPr/>
        </p:nvSpPr>
        <p:spPr>
          <a:xfrm>
            <a:off x="5153025" y="47339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42"/>
          <p:cNvSpPr/>
          <p:nvPr/>
        </p:nvSpPr>
        <p:spPr>
          <a:xfrm>
            <a:off x="5229225" y="47434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38</a:t>
            </a:r>
            <a:endParaRPr/>
          </a:p>
        </p:txBody>
      </p:sp>
      <p:sp>
        <p:nvSpPr>
          <p:cNvPr id="1988" name="Google Shape;1988;p42"/>
          <p:cNvSpPr/>
          <p:nvPr/>
        </p:nvSpPr>
        <p:spPr>
          <a:xfrm>
            <a:off x="6019800" y="47339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42"/>
          <p:cNvSpPr/>
          <p:nvPr/>
        </p:nvSpPr>
        <p:spPr>
          <a:xfrm>
            <a:off x="6096000" y="47434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39</a:t>
            </a:r>
            <a:endParaRPr/>
          </a:p>
        </p:txBody>
      </p:sp>
      <p:sp>
        <p:nvSpPr>
          <p:cNvPr id="1990" name="Google Shape;1990;p42"/>
          <p:cNvSpPr/>
          <p:nvPr/>
        </p:nvSpPr>
        <p:spPr>
          <a:xfrm>
            <a:off x="6886575" y="473392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42"/>
          <p:cNvSpPr/>
          <p:nvPr/>
        </p:nvSpPr>
        <p:spPr>
          <a:xfrm>
            <a:off x="6962775" y="474345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40</a:t>
            </a:r>
            <a:endParaRPr/>
          </a:p>
        </p:txBody>
      </p:sp>
      <p:sp>
        <p:nvSpPr>
          <p:cNvPr id="1992" name="Google Shape;1992;p42"/>
          <p:cNvSpPr/>
          <p:nvPr/>
        </p:nvSpPr>
        <p:spPr>
          <a:xfrm>
            <a:off x="819150" y="49530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42"/>
          <p:cNvSpPr/>
          <p:nvPr/>
        </p:nvSpPr>
        <p:spPr>
          <a:xfrm>
            <a:off x="895350" y="49625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41</a:t>
            </a:r>
            <a:endParaRPr/>
          </a:p>
        </p:txBody>
      </p:sp>
      <p:sp>
        <p:nvSpPr>
          <p:cNvPr id="1994" name="Google Shape;1994;p42"/>
          <p:cNvSpPr/>
          <p:nvPr/>
        </p:nvSpPr>
        <p:spPr>
          <a:xfrm>
            <a:off x="1685925" y="49530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42"/>
          <p:cNvSpPr/>
          <p:nvPr/>
        </p:nvSpPr>
        <p:spPr>
          <a:xfrm>
            <a:off x="1762125" y="49625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42</a:t>
            </a:r>
            <a:endParaRPr/>
          </a:p>
        </p:txBody>
      </p:sp>
      <p:sp>
        <p:nvSpPr>
          <p:cNvPr id="1996" name="Google Shape;1996;p42"/>
          <p:cNvSpPr/>
          <p:nvPr/>
        </p:nvSpPr>
        <p:spPr>
          <a:xfrm>
            <a:off x="2552700" y="49530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42"/>
          <p:cNvSpPr/>
          <p:nvPr/>
        </p:nvSpPr>
        <p:spPr>
          <a:xfrm>
            <a:off x="2628900" y="49625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43</a:t>
            </a:r>
            <a:endParaRPr/>
          </a:p>
        </p:txBody>
      </p:sp>
      <p:sp>
        <p:nvSpPr>
          <p:cNvPr id="1998" name="Google Shape;1998;p42"/>
          <p:cNvSpPr/>
          <p:nvPr/>
        </p:nvSpPr>
        <p:spPr>
          <a:xfrm>
            <a:off x="3419475" y="49530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42"/>
          <p:cNvSpPr/>
          <p:nvPr/>
        </p:nvSpPr>
        <p:spPr>
          <a:xfrm>
            <a:off x="3495675" y="49625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44</a:t>
            </a:r>
            <a:endParaRPr/>
          </a:p>
        </p:txBody>
      </p:sp>
      <p:sp>
        <p:nvSpPr>
          <p:cNvPr id="2000" name="Google Shape;2000;p42"/>
          <p:cNvSpPr/>
          <p:nvPr/>
        </p:nvSpPr>
        <p:spPr>
          <a:xfrm>
            <a:off x="4286250" y="49530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42"/>
          <p:cNvSpPr/>
          <p:nvPr/>
        </p:nvSpPr>
        <p:spPr>
          <a:xfrm>
            <a:off x="4362450" y="49625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45</a:t>
            </a:r>
            <a:endParaRPr/>
          </a:p>
        </p:txBody>
      </p:sp>
      <p:sp>
        <p:nvSpPr>
          <p:cNvPr id="2002" name="Google Shape;2002;p42"/>
          <p:cNvSpPr/>
          <p:nvPr/>
        </p:nvSpPr>
        <p:spPr>
          <a:xfrm>
            <a:off x="5153025" y="49530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42"/>
          <p:cNvSpPr/>
          <p:nvPr/>
        </p:nvSpPr>
        <p:spPr>
          <a:xfrm>
            <a:off x="5229225" y="49625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46</a:t>
            </a:r>
            <a:endParaRPr/>
          </a:p>
        </p:txBody>
      </p:sp>
      <p:sp>
        <p:nvSpPr>
          <p:cNvPr id="2004" name="Google Shape;2004;p42"/>
          <p:cNvSpPr/>
          <p:nvPr/>
        </p:nvSpPr>
        <p:spPr>
          <a:xfrm>
            <a:off x="6019800" y="49530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42"/>
          <p:cNvSpPr/>
          <p:nvPr/>
        </p:nvSpPr>
        <p:spPr>
          <a:xfrm>
            <a:off x="6096000" y="49625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47</a:t>
            </a:r>
            <a:endParaRPr/>
          </a:p>
        </p:txBody>
      </p:sp>
      <p:sp>
        <p:nvSpPr>
          <p:cNvPr id="2006" name="Google Shape;2006;p42"/>
          <p:cNvSpPr/>
          <p:nvPr/>
        </p:nvSpPr>
        <p:spPr>
          <a:xfrm>
            <a:off x="6886575" y="4953000"/>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42"/>
          <p:cNvSpPr/>
          <p:nvPr/>
        </p:nvSpPr>
        <p:spPr>
          <a:xfrm>
            <a:off x="6962775" y="4962525"/>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48</a:t>
            </a:r>
            <a:endParaRPr/>
          </a:p>
        </p:txBody>
      </p:sp>
      <p:sp>
        <p:nvSpPr>
          <p:cNvPr id="2008" name="Google Shape;2008;p42"/>
          <p:cNvSpPr/>
          <p:nvPr/>
        </p:nvSpPr>
        <p:spPr>
          <a:xfrm>
            <a:off x="819150" y="51720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42"/>
          <p:cNvSpPr/>
          <p:nvPr/>
        </p:nvSpPr>
        <p:spPr>
          <a:xfrm>
            <a:off x="895350" y="51816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49</a:t>
            </a:r>
            <a:endParaRPr/>
          </a:p>
        </p:txBody>
      </p:sp>
      <p:sp>
        <p:nvSpPr>
          <p:cNvPr id="2010" name="Google Shape;2010;p42"/>
          <p:cNvSpPr/>
          <p:nvPr/>
        </p:nvSpPr>
        <p:spPr>
          <a:xfrm>
            <a:off x="1685925" y="51720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42"/>
          <p:cNvSpPr/>
          <p:nvPr/>
        </p:nvSpPr>
        <p:spPr>
          <a:xfrm>
            <a:off x="1762125" y="51816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50</a:t>
            </a:r>
            <a:endParaRPr/>
          </a:p>
        </p:txBody>
      </p:sp>
      <p:sp>
        <p:nvSpPr>
          <p:cNvPr id="2012" name="Google Shape;2012;p42"/>
          <p:cNvSpPr/>
          <p:nvPr/>
        </p:nvSpPr>
        <p:spPr>
          <a:xfrm>
            <a:off x="2552700" y="51720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42"/>
          <p:cNvSpPr/>
          <p:nvPr/>
        </p:nvSpPr>
        <p:spPr>
          <a:xfrm>
            <a:off x="2628900" y="51816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51</a:t>
            </a:r>
            <a:endParaRPr/>
          </a:p>
        </p:txBody>
      </p:sp>
      <p:sp>
        <p:nvSpPr>
          <p:cNvPr id="2014" name="Google Shape;2014;p42"/>
          <p:cNvSpPr/>
          <p:nvPr/>
        </p:nvSpPr>
        <p:spPr>
          <a:xfrm>
            <a:off x="3419475" y="51720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42"/>
          <p:cNvSpPr/>
          <p:nvPr/>
        </p:nvSpPr>
        <p:spPr>
          <a:xfrm>
            <a:off x="3495675" y="51816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52</a:t>
            </a:r>
            <a:endParaRPr/>
          </a:p>
        </p:txBody>
      </p:sp>
      <p:sp>
        <p:nvSpPr>
          <p:cNvPr id="2016" name="Google Shape;2016;p42"/>
          <p:cNvSpPr/>
          <p:nvPr/>
        </p:nvSpPr>
        <p:spPr>
          <a:xfrm>
            <a:off x="4286250" y="51720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42"/>
          <p:cNvSpPr/>
          <p:nvPr/>
        </p:nvSpPr>
        <p:spPr>
          <a:xfrm>
            <a:off x="4362450" y="51816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53</a:t>
            </a:r>
            <a:endParaRPr/>
          </a:p>
        </p:txBody>
      </p:sp>
      <p:sp>
        <p:nvSpPr>
          <p:cNvPr id="2018" name="Google Shape;2018;p42"/>
          <p:cNvSpPr/>
          <p:nvPr/>
        </p:nvSpPr>
        <p:spPr>
          <a:xfrm>
            <a:off x="5153025" y="51720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42"/>
          <p:cNvSpPr/>
          <p:nvPr/>
        </p:nvSpPr>
        <p:spPr>
          <a:xfrm>
            <a:off x="5229225" y="51816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54</a:t>
            </a:r>
            <a:endParaRPr/>
          </a:p>
        </p:txBody>
      </p:sp>
      <p:sp>
        <p:nvSpPr>
          <p:cNvPr id="2020" name="Google Shape;2020;p42"/>
          <p:cNvSpPr/>
          <p:nvPr/>
        </p:nvSpPr>
        <p:spPr>
          <a:xfrm>
            <a:off x="6019800" y="51720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42"/>
          <p:cNvSpPr/>
          <p:nvPr/>
        </p:nvSpPr>
        <p:spPr>
          <a:xfrm>
            <a:off x="6096000" y="51816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55</a:t>
            </a:r>
            <a:endParaRPr/>
          </a:p>
        </p:txBody>
      </p:sp>
      <p:sp>
        <p:nvSpPr>
          <p:cNvPr id="2022" name="Google Shape;2022;p42"/>
          <p:cNvSpPr/>
          <p:nvPr/>
        </p:nvSpPr>
        <p:spPr>
          <a:xfrm>
            <a:off x="6886575" y="5172075"/>
            <a:ext cx="714375" cy="190500"/>
          </a:xfrm>
          <a:prstGeom prst="roundRect">
            <a:avLst>
              <a:gd fmla="val 40000"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42"/>
          <p:cNvSpPr/>
          <p:nvPr/>
        </p:nvSpPr>
        <p:spPr>
          <a:xfrm>
            <a:off x="6962775" y="5181600"/>
            <a:ext cx="561975" cy="1714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975">
                <a:solidFill>
                  <a:srgbClr val="B89AF5"/>
                </a:solidFill>
                <a:latin typeface="Arial"/>
                <a:ea typeface="Arial"/>
                <a:cs typeface="Arial"/>
                <a:sym typeface="Arial"/>
              </a:rPr>
              <a:t>56</a:t>
            </a:r>
            <a:endParaRPr/>
          </a:p>
        </p:txBody>
      </p:sp>
      <p:sp>
        <p:nvSpPr>
          <p:cNvPr id="2024" name="Google Shape;2024;p42"/>
          <p:cNvSpPr/>
          <p:nvPr/>
        </p:nvSpPr>
        <p:spPr>
          <a:xfrm>
            <a:off x="762000" y="5467350"/>
            <a:ext cx="7000875" cy="285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56 × 512 × 600 MHz × 2 = 34.4064 TOPS arithmetic peak</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9" name="Shape 2029"/>
        <p:cNvGrpSpPr/>
        <p:nvPr/>
      </p:nvGrpSpPr>
      <p:grpSpPr>
        <a:xfrm>
          <a:off x="0" y="0"/>
          <a:ext cx="0" cy="0"/>
          <a:chOff x="0" y="0"/>
          <a:chExt cx="0" cy="0"/>
        </a:xfrm>
      </p:grpSpPr>
      <p:sp>
        <p:nvSpPr>
          <p:cNvPr id="2030" name="Google Shape;2030;p43"/>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43"/>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CHIPSET OEM · COMPUTE AND DATA MOVEMENT</a:t>
            </a:r>
            <a:endParaRPr/>
          </a:p>
        </p:txBody>
      </p:sp>
      <p:sp>
        <p:nvSpPr>
          <p:cNvPr id="2032" name="Google Shape;2032;p43"/>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A hot bank can stall the whole array</a:t>
            </a:r>
            <a:endParaRPr/>
          </a:p>
        </p:txBody>
      </p:sp>
      <p:sp>
        <p:nvSpPr>
          <p:cNvPr id="2033" name="Google Shape;2033;p43"/>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Hold the workload constant: spread requests, collide on one bank, then restore distribution.</a:t>
            </a:r>
            <a:endParaRPr/>
          </a:p>
        </p:txBody>
      </p:sp>
      <p:sp>
        <p:nvSpPr>
          <p:cNvPr id="2034" name="Google Shape;2034;p43"/>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43"/>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43"/>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037" name="Google Shape;2037;p43"/>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39</a:t>
            </a:r>
            <a:endParaRPr/>
          </a:p>
        </p:txBody>
      </p:sp>
      <p:sp>
        <p:nvSpPr>
          <p:cNvPr id="2038" name="Google Shape;2038;p43"/>
          <p:cNvSpPr/>
          <p:nvPr/>
        </p:nvSpPr>
        <p:spPr>
          <a:xfrm>
            <a:off x="419100" y="1562100"/>
            <a:ext cx="7696200" cy="4362450"/>
          </a:xfrm>
          <a:prstGeom prst="roundRect">
            <a:avLst>
              <a:gd fmla="val 1747" name="adj"/>
            </a:avLst>
          </a:prstGeom>
          <a:solidFill>
            <a:srgbClr val="0A1628"/>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43"/>
          <p:cNvSpPr/>
          <p:nvPr/>
        </p:nvSpPr>
        <p:spPr>
          <a:xfrm>
            <a:off x="8229600" y="160020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43"/>
          <p:cNvSpPr/>
          <p:nvPr/>
        </p:nvSpPr>
        <p:spPr>
          <a:xfrm>
            <a:off x="8229600" y="1600200"/>
            <a:ext cx="38100" cy="10763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43"/>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Spread</a:t>
            </a:r>
            <a:endParaRPr/>
          </a:p>
        </p:txBody>
      </p:sp>
      <p:sp>
        <p:nvSpPr>
          <p:cNvPr id="2042" name="Google Shape;2042;p43"/>
          <p:cNvSpPr/>
          <p:nvPr/>
        </p:nvSpPr>
        <p:spPr>
          <a:xfrm>
            <a:off x="8420100" y="191452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56 requests distributed evenly give seven requests per bank.</a:t>
            </a:r>
            <a:endParaRPr/>
          </a:p>
        </p:txBody>
      </p:sp>
      <p:sp>
        <p:nvSpPr>
          <p:cNvPr id="2043" name="Google Shape;2043;p43"/>
          <p:cNvSpPr/>
          <p:nvPr/>
        </p:nvSpPr>
        <p:spPr>
          <a:xfrm>
            <a:off x="8229600" y="27336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43"/>
          <p:cNvSpPr/>
          <p:nvPr/>
        </p:nvSpPr>
        <p:spPr>
          <a:xfrm>
            <a:off x="8229600" y="27336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43"/>
          <p:cNvSpPr/>
          <p:nvPr/>
        </p:nvSpPr>
        <p:spPr>
          <a:xfrm>
            <a:off x="8420100" y="28194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Collide</a:t>
            </a:r>
            <a:endParaRPr/>
          </a:p>
        </p:txBody>
      </p:sp>
      <p:sp>
        <p:nvSpPr>
          <p:cNvPr id="2046" name="Google Shape;2046;p43"/>
          <p:cNvSpPr/>
          <p:nvPr/>
        </p:nvSpPr>
        <p:spPr>
          <a:xfrm>
            <a:off x="8420100" y="30480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All 56 requests target bank 0; seven banks remain unused.</a:t>
            </a:r>
            <a:endParaRPr/>
          </a:p>
        </p:txBody>
      </p:sp>
      <p:sp>
        <p:nvSpPr>
          <p:cNvPr id="2047" name="Google Shape;2047;p43"/>
          <p:cNvSpPr/>
          <p:nvPr/>
        </p:nvSpPr>
        <p:spPr>
          <a:xfrm>
            <a:off x="8229600" y="386715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43"/>
          <p:cNvSpPr/>
          <p:nvPr/>
        </p:nvSpPr>
        <p:spPr>
          <a:xfrm>
            <a:off x="8229600" y="3867150"/>
            <a:ext cx="38100" cy="10763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43"/>
          <p:cNvSpPr/>
          <p:nvPr/>
        </p:nvSpPr>
        <p:spPr>
          <a:xfrm>
            <a:off x="8420100" y="39528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Recover</a:t>
            </a:r>
            <a:endParaRPr/>
          </a:p>
        </p:txBody>
      </p:sp>
      <p:sp>
        <p:nvSpPr>
          <p:cNvPr id="2050" name="Google Shape;2050;p43"/>
          <p:cNvSpPr/>
          <p:nvPr/>
        </p:nvSpPr>
        <p:spPr>
          <a:xfrm>
            <a:off x="8420100" y="418147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Address spreading makes the shared bank capacity available again.</a:t>
            </a:r>
            <a:endParaRPr/>
          </a:p>
        </p:txBody>
      </p:sp>
      <p:sp>
        <p:nvSpPr>
          <p:cNvPr id="2051" name="Google Shape;2051;p43"/>
          <p:cNvSpPr/>
          <p:nvPr/>
        </p:nvSpPr>
        <p:spPr>
          <a:xfrm>
            <a:off x="8229600" y="500062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43"/>
          <p:cNvSpPr/>
          <p:nvPr/>
        </p:nvSpPr>
        <p:spPr>
          <a:xfrm>
            <a:off x="8229600" y="5000625"/>
            <a:ext cx="38100" cy="10763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43"/>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Performance dependency</a:t>
            </a:r>
            <a:endParaRPr/>
          </a:p>
        </p:txBody>
      </p:sp>
      <p:sp>
        <p:nvSpPr>
          <p:cNvPr id="2054" name="Google Shape;2054;p43"/>
          <p:cNvSpPr/>
          <p:nvPr/>
        </p:nvSpPr>
        <p:spPr>
          <a:xfrm>
            <a:off x="8420100" y="531495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Tensor layout, hashing, arbitration and compiler scheduling.</a:t>
            </a:r>
            <a:endParaRPr/>
          </a:p>
        </p:txBody>
      </p:sp>
      <p:sp>
        <p:nvSpPr>
          <p:cNvPr id="2055" name="Google Shape;2055;p43"/>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Architecture illustration. Targets and arithmetic peaks require workload and implementation validation.</a:t>
            </a:r>
            <a:endParaRPr/>
          </a:p>
        </p:txBody>
      </p:sp>
      <p:sp>
        <p:nvSpPr>
          <p:cNvPr id="2056" name="Google Shape;2056;p43"/>
          <p:cNvSpPr/>
          <p:nvPr/>
        </p:nvSpPr>
        <p:spPr>
          <a:xfrm>
            <a:off x="771525" y="2152650"/>
            <a:ext cx="116205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1500">
                <a:solidFill>
                  <a:srgbClr val="66DBB5"/>
                </a:solidFill>
                <a:latin typeface="Arial"/>
                <a:ea typeface="Arial"/>
                <a:cs typeface="Arial"/>
                <a:sym typeface="Arial"/>
              </a:rPr>
              <a:t>SPREAD</a:t>
            </a:r>
            <a:endParaRPr/>
          </a:p>
        </p:txBody>
      </p:sp>
      <p:sp>
        <p:nvSpPr>
          <p:cNvPr id="2057" name="Google Shape;2057;p43"/>
          <p:cNvSpPr/>
          <p:nvPr/>
        </p:nvSpPr>
        <p:spPr>
          <a:xfrm>
            <a:off x="2076450" y="21526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43"/>
          <p:cNvSpPr/>
          <p:nvPr/>
        </p:nvSpPr>
        <p:spPr>
          <a:xfrm>
            <a:off x="2152650" y="21812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059" name="Google Shape;2059;p43"/>
          <p:cNvSpPr/>
          <p:nvPr/>
        </p:nvSpPr>
        <p:spPr>
          <a:xfrm>
            <a:off x="2076450" y="26955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B0</a:t>
            </a:r>
            <a:endParaRPr/>
          </a:p>
        </p:txBody>
      </p:sp>
      <p:sp>
        <p:nvSpPr>
          <p:cNvPr id="2060" name="Google Shape;2060;p43"/>
          <p:cNvSpPr/>
          <p:nvPr/>
        </p:nvSpPr>
        <p:spPr>
          <a:xfrm>
            <a:off x="2790825" y="21526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43"/>
          <p:cNvSpPr/>
          <p:nvPr/>
        </p:nvSpPr>
        <p:spPr>
          <a:xfrm>
            <a:off x="2867025" y="21812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062" name="Google Shape;2062;p43"/>
          <p:cNvSpPr/>
          <p:nvPr/>
        </p:nvSpPr>
        <p:spPr>
          <a:xfrm>
            <a:off x="2790825" y="26955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B1</a:t>
            </a:r>
            <a:endParaRPr/>
          </a:p>
        </p:txBody>
      </p:sp>
      <p:sp>
        <p:nvSpPr>
          <p:cNvPr id="2063" name="Google Shape;2063;p43"/>
          <p:cNvSpPr/>
          <p:nvPr/>
        </p:nvSpPr>
        <p:spPr>
          <a:xfrm>
            <a:off x="3505200" y="21526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43"/>
          <p:cNvSpPr/>
          <p:nvPr/>
        </p:nvSpPr>
        <p:spPr>
          <a:xfrm>
            <a:off x="3581400" y="21812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065" name="Google Shape;2065;p43"/>
          <p:cNvSpPr/>
          <p:nvPr/>
        </p:nvSpPr>
        <p:spPr>
          <a:xfrm>
            <a:off x="3505200" y="26955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B2</a:t>
            </a:r>
            <a:endParaRPr/>
          </a:p>
        </p:txBody>
      </p:sp>
      <p:sp>
        <p:nvSpPr>
          <p:cNvPr id="2066" name="Google Shape;2066;p43"/>
          <p:cNvSpPr/>
          <p:nvPr/>
        </p:nvSpPr>
        <p:spPr>
          <a:xfrm>
            <a:off x="4219575" y="21526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43"/>
          <p:cNvSpPr/>
          <p:nvPr/>
        </p:nvSpPr>
        <p:spPr>
          <a:xfrm>
            <a:off x="4295775" y="21812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068" name="Google Shape;2068;p43"/>
          <p:cNvSpPr/>
          <p:nvPr/>
        </p:nvSpPr>
        <p:spPr>
          <a:xfrm>
            <a:off x="4219575" y="26955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B3</a:t>
            </a:r>
            <a:endParaRPr/>
          </a:p>
        </p:txBody>
      </p:sp>
      <p:sp>
        <p:nvSpPr>
          <p:cNvPr id="2069" name="Google Shape;2069;p43"/>
          <p:cNvSpPr/>
          <p:nvPr/>
        </p:nvSpPr>
        <p:spPr>
          <a:xfrm>
            <a:off x="4933950" y="21526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43"/>
          <p:cNvSpPr/>
          <p:nvPr/>
        </p:nvSpPr>
        <p:spPr>
          <a:xfrm>
            <a:off x="5010150" y="21812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071" name="Google Shape;2071;p43"/>
          <p:cNvSpPr/>
          <p:nvPr/>
        </p:nvSpPr>
        <p:spPr>
          <a:xfrm>
            <a:off x="4933950" y="26955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B4</a:t>
            </a:r>
            <a:endParaRPr/>
          </a:p>
        </p:txBody>
      </p:sp>
      <p:sp>
        <p:nvSpPr>
          <p:cNvPr id="2072" name="Google Shape;2072;p43"/>
          <p:cNvSpPr/>
          <p:nvPr/>
        </p:nvSpPr>
        <p:spPr>
          <a:xfrm>
            <a:off x="5648325" y="21526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43"/>
          <p:cNvSpPr/>
          <p:nvPr/>
        </p:nvSpPr>
        <p:spPr>
          <a:xfrm>
            <a:off x="5724525" y="21812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074" name="Google Shape;2074;p43"/>
          <p:cNvSpPr/>
          <p:nvPr/>
        </p:nvSpPr>
        <p:spPr>
          <a:xfrm>
            <a:off x="5648325" y="26955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B5</a:t>
            </a:r>
            <a:endParaRPr/>
          </a:p>
        </p:txBody>
      </p:sp>
      <p:sp>
        <p:nvSpPr>
          <p:cNvPr id="2075" name="Google Shape;2075;p43"/>
          <p:cNvSpPr/>
          <p:nvPr/>
        </p:nvSpPr>
        <p:spPr>
          <a:xfrm>
            <a:off x="6362700" y="21526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43"/>
          <p:cNvSpPr/>
          <p:nvPr/>
        </p:nvSpPr>
        <p:spPr>
          <a:xfrm>
            <a:off x="6438900" y="21812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077" name="Google Shape;2077;p43"/>
          <p:cNvSpPr/>
          <p:nvPr/>
        </p:nvSpPr>
        <p:spPr>
          <a:xfrm>
            <a:off x="6362700" y="26955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B6</a:t>
            </a:r>
            <a:endParaRPr/>
          </a:p>
        </p:txBody>
      </p:sp>
      <p:sp>
        <p:nvSpPr>
          <p:cNvPr id="2078" name="Google Shape;2078;p43"/>
          <p:cNvSpPr/>
          <p:nvPr/>
        </p:nvSpPr>
        <p:spPr>
          <a:xfrm>
            <a:off x="7077075" y="21526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43"/>
          <p:cNvSpPr/>
          <p:nvPr/>
        </p:nvSpPr>
        <p:spPr>
          <a:xfrm>
            <a:off x="7153275" y="21812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080" name="Google Shape;2080;p43"/>
          <p:cNvSpPr/>
          <p:nvPr/>
        </p:nvSpPr>
        <p:spPr>
          <a:xfrm>
            <a:off x="7077075" y="26955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B7</a:t>
            </a:r>
            <a:endParaRPr/>
          </a:p>
        </p:txBody>
      </p:sp>
      <p:sp>
        <p:nvSpPr>
          <p:cNvPr id="2081" name="Google Shape;2081;p43"/>
          <p:cNvSpPr/>
          <p:nvPr/>
        </p:nvSpPr>
        <p:spPr>
          <a:xfrm>
            <a:off x="771525" y="3219450"/>
            <a:ext cx="116205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1500">
                <a:solidFill>
                  <a:srgbClr val="F7BD5C"/>
                </a:solidFill>
                <a:latin typeface="Arial"/>
                <a:ea typeface="Arial"/>
                <a:cs typeface="Arial"/>
                <a:sym typeface="Arial"/>
              </a:rPr>
              <a:t>COLLIDE</a:t>
            </a:r>
            <a:endParaRPr/>
          </a:p>
        </p:txBody>
      </p:sp>
      <p:sp>
        <p:nvSpPr>
          <p:cNvPr id="2082" name="Google Shape;2082;p43"/>
          <p:cNvSpPr/>
          <p:nvPr/>
        </p:nvSpPr>
        <p:spPr>
          <a:xfrm>
            <a:off x="2076450" y="3219450"/>
            <a:ext cx="590550" cy="476250"/>
          </a:xfrm>
          <a:prstGeom prst="roundRect">
            <a:avLst>
              <a:gd fmla="val 16000" name="adj"/>
            </a:avLst>
          </a:prstGeom>
          <a:solidFill>
            <a:srgbClr val="0A1628"/>
          </a:solidFill>
          <a:ln cap="flat" cmpd="sng" w="19050">
            <a:solidFill>
              <a:srgbClr val="F7BD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43"/>
          <p:cNvSpPr/>
          <p:nvPr/>
        </p:nvSpPr>
        <p:spPr>
          <a:xfrm>
            <a:off x="2152650" y="32480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F7BD5C"/>
                </a:solidFill>
                <a:latin typeface="Arial"/>
                <a:ea typeface="Arial"/>
                <a:cs typeface="Arial"/>
                <a:sym typeface="Arial"/>
              </a:rPr>
              <a:t>56</a:t>
            </a:r>
            <a:endParaRPr/>
          </a:p>
        </p:txBody>
      </p:sp>
      <p:sp>
        <p:nvSpPr>
          <p:cNvPr id="2084" name="Google Shape;2084;p43"/>
          <p:cNvSpPr/>
          <p:nvPr/>
        </p:nvSpPr>
        <p:spPr>
          <a:xfrm>
            <a:off x="2076450" y="37623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B0</a:t>
            </a:r>
            <a:endParaRPr/>
          </a:p>
        </p:txBody>
      </p:sp>
      <p:sp>
        <p:nvSpPr>
          <p:cNvPr id="2085" name="Google Shape;2085;p43"/>
          <p:cNvSpPr/>
          <p:nvPr/>
        </p:nvSpPr>
        <p:spPr>
          <a:xfrm>
            <a:off x="2790825" y="3219450"/>
            <a:ext cx="590550" cy="476250"/>
          </a:xfrm>
          <a:prstGeom prst="roundRect">
            <a:avLst>
              <a:gd fmla="val 16000" name="adj"/>
            </a:avLst>
          </a:prstGeom>
          <a:solidFill>
            <a:srgbClr val="0A1628"/>
          </a:solidFill>
          <a:ln cap="flat" cmpd="sng" w="19050">
            <a:solidFill>
              <a:srgbClr val="36516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43"/>
          <p:cNvSpPr/>
          <p:nvPr/>
        </p:nvSpPr>
        <p:spPr>
          <a:xfrm>
            <a:off x="2867025" y="32480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6C7DD"/>
                </a:solidFill>
                <a:latin typeface="Arial"/>
                <a:ea typeface="Arial"/>
                <a:cs typeface="Arial"/>
                <a:sym typeface="Arial"/>
              </a:rPr>
              <a:t>0</a:t>
            </a:r>
            <a:endParaRPr/>
          </a:p>
        </p:txBody>
      </p:sp>
      <p:sp>
        <p:nvSpPr>
          <p:cNvPr id="2087" name="Google Shape;2087;p43"/>
          <p:cNvSpPr/>
          <p:nvPr/>
        </p:nvSpPr>
        <p:spPr>
          <a:xfrm>
            <a:off x="2790825" y="37623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B1</a:t>
            </a:r>
            <a:endParaRPr/>
          </a:p>
        </p:txBody>
      </p:sp>
      <p:sp>
        <p:nvSpPr>
          <p:cNvPr id="2088" name="Google Shape;2088;p43"/>
          <p:cNvSpPr/>
          <p:nvPr/>
        </p:nvSpPr>
        <p:spPr>
          <a:xfrm>
            <a:off x="3505200" y="3219450"/>
            <a:ext cx="590550" cy="476250"/>
          </a:xfrm>
          <a:prstGeom prst="roundRect">
            <a:avLst>
              <a:gd fmla="val 16000" name="adj"/>
            </a:avLst>
          </a:prstGeom>
          <a:solidFill>
            <a:srgbClr val="0A1628"/>
          </a:solidFill>
          <a:ln cap="flat" cmpd="sng" w="19050">
            <a:solidFill>
              <a:srgbClr val="36516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43"/>
          <p:cNvSpPr/>
          <p:nvPr/>
        </p:nvSpPr>
        <p:spPr>
          <a:xfrm>
            <a:off x="3581400" y="32480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6C7DD"/>
                </a:solidFill>
                <a:latin typeface="Arial"/>
                <a:ea typeface="Arial"/>
                <a:cs typeface="Arial"/>
                <a:sym typeface="Arial"/>
              </a:rPr>
              <a:t>0</a:t>
            </a:r>
            <a:endParaRPr/>
          </a:p>
        </p:txBody>
      </p:sp>
      <p:sp>
        <p:nvSpPr>
          <p:cNvPr id="2090" name="Google Shape;2090;p43"/>
          <p:cNvSpPr/>
          <p:nvPr/>
        </p:nvSpPr>
        <p:spPr>
          <a:xfrm>
            <a:off x="3505200" y="37623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B2</a:t>
            </a:r>
            <a:endParaRPr/>
          </a:p>
        </p:txBody>
      </p:sp>
      <p:sp>
        <p:nvSpPr>
          <p:cNvPr id="2091" name="Google Shape;2091;p43"/>
          <p:cNvSpPr/>
          <p:nvPr/>
        </p:nvSpPr>
        <p:spPr>
          <a:xfrm>
            <a:off x="4219575" y="3219450"/>
            <a:ext cx="590550" cy="476250"/>
          </a:xfrm>
          <a:prstGeom prst="roundRect">
            <a:avLst>
              <a:gd fmla="val 16000" name="adj"/>
            </a:avLst>
          </a:prstGeom>
          <a:solidFill>
            <a:srgbClr val="0A1628"/>
          </a:solidFill>
          <a:ln cap="flat" cmpd="sng" w="19050">
            <a:solidFill>
              <a:srgbClr val="36516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43"/>
          <p:cNvSpPr/>
          <p:nvPr/>
        </p:nvSpPr>
        <p:spPr>
          <a:xfrm>
            <a:off x="4295775" y="32480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6C7DD"/>
                </a:solidFill>
                <a:latin typeface="Arial"/>
                <a:ea typeface="Arial"/>
                <a:cs typeface="Arial"/>
                <a:sym typeface="Arial"/>
              </a:rPr>
              <a:t>0</a:t>
            </a:r>
            <a:endParaRPr/>
          </a:p>
        </p:txBody>
      </p:sp>
      <p:sp>
        <p:nvSpPr>
          <p:cNvPr id="2093" name="Google Shape;2093;p43"/>
          <p:cNvSpPr/>
          <p:nvPr/>
        </p:nvSpPr>
        <p:spPr>
          <a:xfrm>
            <a:off x="4219575" y="37623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B3</a:t>
            </a:r>
            <a:endParaRPr/>
          </a:p>
        </p:txBody>
      </p:sp>
      <p:sp>
        <p:nvSpPr>
          <p:cNvPr id="2094" name="Google Shape;2094;p43"/>
          <p:cNvSpPr/>
          <p:nvPr/>
        </p:nvSpPr>
        <p:spPr>
          <a:xfrm>
            <a:off x="4933950" y="3219450"/>
            <a:ext cx="590550" cy="476250"/>
          </a:xfrm>
          <a:prstGeom prst="roundRect">
            <a:avLst>
              <a:gd fmla="val 16000" name="adj"/>
            </a:avLst>
          </a:prstGeom>
          <a:solidFill>
            <a:srgbClr val="0A1628"/>
          </a:solidFill>
          <a:ln cap="flat" cmpd="sng" w="19050">
            <a:solidFill>
              <a:srgbClr val="36516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43"/>
          <p:cNvSpPr/>
          <p:nvPr/>
        </p:nvSpPr>
        <p:spPr>
          <a:xfrm>
            <a:off x="5010150" y="32480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6C7DD"/>
                </a:solidFill>
                <a:latin typeface="Arial"/>
                <a:ea typeface="Arial"/>
                <a:cs typeface="Arial"/>
                <a:sym typeface="Arial"/>
              </a:rPr>
              <a:t>0</a:t>
            </a:r>
            <a:endParaRPr/>
          </a:p>
        </p:txBody>
      </p:sp>
      <p:sp>
        <p:nvSpPr>
          <p:cNvPr id="2096" name="Google Shape;2096;p43"/>
          <p:cNvSpPr/>
          <p:nvPr/>
        </p:nvSpPr>
        <p:spPr>
          <a:xfrm>
            <a:off x="4933950" y="37623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B4</a:t>
            </a:r>
            <a:endParaRPr/>
          </a:p>
        </p:txBody>
      </p:sp>
      <p:sp>
        <p:nvSpPr>
          <p:cNvPr id="2097" name="Google Shape;2097;p43"/>
          <p:cNvSpPr/>
          <p:nvPr/>
        </p:nvSpPr>
        <p:spPr>
          <a:xfrm>
            <a:off x="5648325" y="3219450"/>
            <a:ext cx="590550" cy="476250"/>
          </a:xfrm>
          <a:prstGeom prst="roundRect">
            <a:avLst>
              <a:gd fmla="val 16000" name="adj"/>
            </a:avLst>
          </a:prstGeom>
          <a:solidFill>
            <a:srgbClr val="0A1628"/>
          </a:solidFill>
          <a:ln cap="flat" cmpd="sng" w="19050">
            <a:solidFill>
              <a:srgbClr val="36516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43"/>
          <p:cNvSpPr/>
          <p:nvPr/>
        </p:nvSpPr>
        <p:spPr>
          <a:xfrm>
            <a:off x="5724525" y="32480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6C7DD"/>
                </a:solidFill>
                <a:latin typeface="Arial"/>
                <a:ea typeface="Arial"/>
                <a:cs typeface="Arial"/>
                <a:sym typeface="Arial"/>
              </a:rPr>
              <a:t>0</a:t>
            </a:r>
            <a:endParaRPr/>
          </a:p>
        </p:txBody>
      </p:sp>
      <p:sp>
        <p:nvSpPr>
          <p:cNvPr id="2099" name="Google Shape;2099;p43"/>
          <p:cNvSpPr/>
          <p:nvPr/>
        </p:nvSpPr>
        <p:spPr>
          <a:xfrm>
            <a:off x="5648325" y="37623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B5</a:t>
            </a:r>
            <a:endParaRPr/>
          </a:p>
        </p:txBody>
      </p:sp>
      <p:sp>
        <p:nvSpPr>
          <p:cNvPr id="2100" name="Google Shape;2100;p43"/>
          <p:cNvSpPr/>
          <p:nvPr/>
        </p:nvSpPr>
        <p:spPr>
          <a:xfrm>
            <a:off x="6362700" y="3219450"/>
            <a:ext cx="590550" cy="476250"/>
          </a:xfrm>
          <a:prstGeom prst="roundRect">
            <a:avLst>
              <a:gd fmla="val 16000" name="adj"/>
            </a:avLst>
          </a:prstGeom>
          <a:solidFill>
            <a:srgbClr val="0A1628"/>
          </a:solidFill>
          <a:ln cap="flat" cmpd="sng" w="19050">
            <a:solidFill>
              <a:srgbClr val="36516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43"/>
          <p:cNvSpPr/>
          <p:nvPr/>
        </p:nvSpPr>
        <p:spPr>
          <a:xfrm>
            <a:off x="6438900" y="32480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6C7DD"/>
                </a:solidFill>
                <a:latin typeface="Arial"/>
                <a:ea typeface="Arial"/>
                <a:cs typeface="Arial"/>
                <a:sym typeface="Arial"/>
              </a:rPr>
              <a:t>0</a:t>
            </a:r>
            <a:endParaRPr/>
          </a:p>
        </p:txBody>
      </p:sp>
      <p:sp>
        <p:nvSpPr>
          <p:cNvPr id="2102" name="Google Shape;2102;p43"/>
          <p:cNvSpPr/>
          <p:nvPr/>
        </p:nvSpPr>
        <p:spPr>
          <a:xfrm>
            <a:off x="6362700" y="37623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B6</a:t>
            </a:r>
            <a:endParaRPr/>
          </a:p>
        </p:txBody>
      </p:sp>
      <p:sp>
        <p:nvSpPr>
          <p:cNvPr id="2103" name="Google Shape;2103;p43"/>
          <p:cNvSpPr/>
          <p:nvPr/>
        </p:nvSpPr>
        <p:spPr>
          <a:xfrm>
            <a:off x="7077075" y="3219450"/>
            <a:ext cx="590550" cy="476250"/>
          </a:xfrm>
          <a:prstGeom prst="roundRect">
            <a:avLst>
              <a:gd fmla="val 16000" name="adj"/>
            </a:avLst>
          </a:prstGeom>
          <a:solidFill>
            <a:srgbClr val="0A1628"/>
          </a:solidFill>
          <a:ln cap="flat" cmpd="sng" w="19050">
            <a:solidFill>
              <a:srgbClr val="36516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43"/>
          <p:cNvSpPr/>
          <p:nvPr/>
        </p:nvSpPr>
        <p:spPr>
          <a:xfrm>
            <a:off x="7153275" y="32480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6C7DD"/>
                </a:solidFill>
                <a:latin typeface="Arial"/>
                <a:ea typeface="Arial"/>
                <a:cs typeface="Arial"/>
                <a:sym typeface="Arial"/>
              </a:rPr>
              <a:t>0</a:t>
            </a:r>
            <a:endParaRPr/>
          </a:p>
        </p:txBody>
      </p:sp>
      <p:sp>
        <p:nvSpPr>
          <p:cNvPr id="2105" name="Google Shape;2105;p43"/>
          <p:cNvSpPr/>
          <p:nvPr/>
        </p:nvSpPr>
        <p:spPr>
          <a:xfrm>
            <a:off x="7077075" y="37623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B7</a:t>
            </a:r>
            <a:endParaRPr/>
          </a:p>
        </p:txBody>
      </p:sp>
      <p:sp>
        <p:nvSpPr>
          <p:cNvPr id="2106" name="Google Shape;2106;p43"/>
          <p:cNvSpPr/>
          <p:nvPr/>
        </p:nvSpPr>
        <p:spPr>
          <a:xfrm>
            <a:off x="771525" y="4286250"/>
            <a:ext cx="1162050" cy="5143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1500">
                <a:solidFill>
                  <a:srgbClr val="66DBB5"/>
                </a:solidFill>
                <a:latin typeface="Arial"/>
                <a:ea typeface="Arial"/>
                <a:cs typeface="Arial"/>
                <a:sym typeface="Arial"/>
              </a:rPr>
              <a:t>RECOVER</a:t>
            </a:r>
            <a:endParaRPr/>
          </a:p>
        </p:txBody>
      </p:sp>
      <p:sp>
        <p:nvSpPr>
          <p:cNvPr id="2107" name="Google Shape;2107;p43"/>
          <p:cNvSpPr/>
          <p:nvPr/>
        </p:nvSpPr>
        <p:spPr>
          <a:xfrm>
            <a:off x="2076450" y="42862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43"/>
          <p:cNvSpPr/>
          <p:nvPr/>
        </p:nvSpPr>
        <p:spPr>
          <a:xfrm>
            <a:off x="2152650" y="43148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109" name="Google Shape;2109;p43"/>
          <p:cNvSpPr/>
          <p:nvPr/>
        </p:nvSpPr>
        <p:spPr>
          <a:xfrm>
            <a:off x="2076450" y="48291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B0</a:t>
            </a:r>
            <a:endParaRPr/>
          </a:p>
        </p:txBody>
      </p:sp>
      <p:sp>
        <p:nvSpPr>
          <p:cNvPr id="2110" name="Google Shape;2110;p43"/>
          <p:cNvSpPr/>
          <p:nvPr/>
        </p:nvSpPr>
        <p:spPr>
          <a:xfrm>
            <a:off x="2790825" y="42862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43"/>
          <p:cNvSpPr/>
          <p:nvPr/>
        </p:nvSpPr>
        <p:spPr>
          <a:xfrm>
            <a:off x="2867025" y="43148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112" name="Google Shape;2112;p43"/>
          <p:cNvSpPr/>
          <p:nvPr/>
        </p:nvSpPr>
        <p:spPr>
          <a:xfrm>
            <a:off x="2790825" y="48291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B1</a:t>
            </a:r>
            <a:endParaRPr/>
          </a:p>
        </p:txBody>
      </p:sp>
      <p:sp>
        <p:nvSpPr>
          <p:cNvPr id="2113" name="Google Shape;2113;p43"/>
          <p:cNvSpPr/>
          <p:nvPr/>
        </p:nvSpPr>
        <p:spPr>
          <a:xfrm>
            <a:off x="3505200" y="42862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43"/>
          <p:cNvSpPr/>
          <p:nvPr/>
        </p:nvSpPr>
        <p:spPr>
          <a:xfrm>
            <a:off x="3581400" y="43148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115" name="Google Shape;2115;p43"/>
          <p:cNvSpPr/>
          <p:nvPr/>
        </p:nvSpPr>
        <p:spPr>
          <a:xfrm>
            <a:off x="3505200" y="48291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B2</a:t>
            </a:r>
            <a:endParaRPr/>
          </a:p>
        </p:txBody>
      </p:sp>
      <p:sp>
        <p:nvSpPr>
          <p:cNvPr id="2116" name="Google Shape;2116;p43"/>
          <p:cNvSpPr/>
          <p:nvPr/>
        </p:nvSpPr>
        <p:spPr>
          <a:xfrm>
            <a:off x="4219575" y="42862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43"/>
          <p:cNvSpPr/>
          <p:nvPr/>
        </p:nvSpPr>
        <p:spPr>
          <a:xfrm>
            <a:off x="4295775" y="43148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118" name="Google Shape;2118;p43"/>
          <p:cNvSpPr/>
          <p:nvPr/>
        </p:nvSpPr>
        <p:spPr>
          <a:xfrm>
            <a:off x="4219575" y="48291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B3</a:t>
            </a:r>
            <a:endParaRPr/>
          </a:p>
        </p:txBody>
      </p:sp>
      <p:sp>
        <p:nvSpPr>
          <p:cNvPr id="2119" name="Google Shape;2119;p43"/>
          <p:cNvSpPr/>
          <p:nvPr/>
        </p:nvSpPr>
        <p:spPr>
          <a:xfrm>
            <a:off x="4933950" y="42862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43"/>
          <p:cNvSpPr/>
          <p:nvPr/>
        </p:nvSpPr>
        <p:spPr>
          <a:xfrm>
            <a:off x="5010150" y="43148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121" name="Google Shape;2121;p43"/>
          <p:cNvSpPr/>
          <p:nvPr/>
        </p:nvSpPr>
        <p:spPr>
          <a:xfrm>
            <a:off x="4933950" y="48291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B4</a:t>
            </a:r>
            <a:endParaRPr/>
          </a:p>
        </p:txBody>
      </p:sp>
      <p:sp>
        <p:nvSpPr>
          <p:cNvPr id="2122" name="Google Shape;2122;p43"/>
          <p:cNvSpPr/>
          <p:nvPr/>
        </p:nvSpPr>
        <p:spPr>
          <a:xfrm>
            <a:off x="5648325" y="42862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43"/>
          <p:cNvSpPr/>
          <p:nvPr/>
        </p:nvSpPr>
        <p:spPr>
          <a:xfrm>
            <a:off x="5724525" y="43148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124" name="Google Shape;2124;p43"/>
          <p:cNvSpPr/>
          <p:nvPr/>
        </p:nvSpPr>
        <p:spPr>
          <a:xfrm>
            <a:off x="5648325" y="48291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B5</a:t>
            </a:r>
            <a:endParaRPr/>
          </a:p>
        </p:txBody>
      </p:sp>
      <p:sp>
        <p:nvSpPr>
          <p:cNvPr id="2125" name="Google Shape;2125;p43"/>
          <p:cNvSpPr/>
          <p:nvPr/>
        </p:nvSpPr>
        <p:spPr>
          <a:xfrm>
            <a:off x="6362700" y="42862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43"/>
          <p:cNvSpPr/>
          <p:nvPr/>
        </p:nvSpPr>
        <p:spPr>
          <a:xfrm>
            <a:off x="6438900" y="43148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127" name="Google Shape;2127;p43"/>
          <p:cNvSpPr/>
          <p:nvPr/>
        </p:nvSpPr>
        <p:spPr>
          <a:xfrm>
            <a:off x="6362700" y="48291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B6</a:t>
            </a:r>
            <a:endParaRPr/>
          </a:p>
        </p:txBody>
      </p:sp>
      <p:sp>
        <p:nvSpPr>
          <p:cNvPr id="2128" name="Google Shape;2128;p43"/>
          <p:cNvSpPr/>
          <p:nvPr/>
        </p:nvSpPr>
        <p:spPr>
          <a:xfrm>
            <a:off x="7077075" y="4286250"/>
            <a:ext cx="590550" cy="476250"/>
          </a:xfrm>
          <a:prstGeom prst="roundRect">
            <a:avLst>
              <a:gd fmla="val 16000"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43"/>
          <p:cNvSpPr/>
          <p:nvPr/>
        </p:nvSpPr>
        <p:spPr>
          <a:xfrm>
            <a:off x="7153275" y="4314825"/>
            <a:ext cx="438150" cy="419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7</a:t>
            </a:r>
            <a:endParaRPr/>
          </a:p>
        </p:txBody>
      </p:sp>
      <p:sp>
        <p:nvSpPr>
          <p:cNvPr id="2130" name="Google Shape;2130;p43"/>
          <p:cNvSpPr/>
          <p:nvPr/>
        </p:nvSpPr>
        <p:spPr>
          <a:xfrm>
            <a:off x="7077075" y="4829175"/>
            <a:ext cx="590550" cy="23812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050">
                <a:solidFill>
                  <a:srgbClr val="B6C7DD"/>
                </a:solidFill>
                <a:latin typeface="Arial"/>
                <a:ea typeface="Arial"/>
                <a:cs typeface="Arial"/>
                <a:sym typeface="Arial"/>
              </a:rPr>
              <a:t>B7</a:t>
            </a:r>
            <a:endParaRPr/>
          </a:p>
        </p:txBody>
      </p:sp>
      <p:sp>
        <p:nvSpPr>
          <p:cNvPr id="2131" name="Google Shape;2131;p43"/>
          <p:cNvSpPr/>
          <p:nvPr/>
        </p:nvSpPr>
        <p:spPr>
          <a:xfrm>
            <a:off x="752475" y="5467350"/>
            <a:ext cx="702945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Request counts in a controlled illustration—not measured utilization</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6" name="Shape 2136"/>
        <p:cNvGrpSpPr/>
        <p:nvPr/>
      </p:nvGrpSpPr>
      <p:grpSpPr>
        <a:xfrm>
          <a:off x="0" y="0"/>
          <a:ext cx="0" cy="0"/>
          <a:chOff x="0" y="0"/>
          <a:chExt cx="0" cy="0"/>
        </a:xfrm>
      </p:grpSpPr>
      <p:sp>
        <p:nvSpPr>
          <p:cNvPr id="2137" name="Google Shape;2137;p44"/>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44"/>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CHIPSET OEM · COMPUTE AND DATA MOVEMENT</a:t>
            </a:r>
            <a:endParaRPr/>
          </a:p>
        </p:txBody>
      </p:sp>
      <p:sp>
        <p:nvSpPr>
          <p:cNvPr id="2139" name="Google Shape;2139;p44"/>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Freeze the design, then measure it</a:t>
            </a:r>
            <a:endParaRPr/>
          </a:p>
        </p:txBody>
      </p:sp>
      <p:sp>
        <p:nvSpPr>
          <p:cNvPr id="2140" name="Google Shape;2140;p44"/>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production advantage must be demonstrated by the complete platform, not multiplier count alone.</a:t>
            </a:r>
            <a:endParaRPr/>
          </a:p>
        </p:txBody>
      </p:sp>
      <p:sp>
        <p:nvSpPr>
          <p:cNvPr id="2141" name="Google Shape;2141;p44"/>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44"/>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44"/>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144" name="Google Shape;2144;p44"/>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40</a:t>
            </a:r>
            <a:endParaRPr/>
          </a:p>
        </p:txBody>
      </p:sp>
      <p:sp>
        <p:nvSpPr>
          <p:cNvPr id="2145" name="Google Shape;2145;p44"/>
          <p:cNvSpPr/>
          <p:nvPr/>
        </p:nvSpPr>
        <p:spPr>
          <a:xfrm>
            <a:off x="419100" y="1562100"/>
            <a:ext cx="7696200" cy="4362450"/>
          </a:xfrm>
          <a:prstGeom prst="roundRect">
            <a:avLst>
              <a:gd fmla="val 1747" name="adj"/>
            </a:avLst>
          </a:prstGeom>
          <a:solidFill>
            <a:srgbClr val="0A1628"/>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44"/>
          <p:cNvSpPr/>
          <p:nvPr/>
        </p:nvSpPr>
        <p:spPr>
          <a:xfrm>
            <a:off x="8229600" y="160020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44"/>
          <p:cNvSpPr/>
          <p:nvPr/>
        </p:nvSpPr>
        <p:spPr>
          <a:xfrm>
            <a:off x="8229600" y="1600200"/>
            <a:ext cx="38100" cy="10763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44"/>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Freeze the configuration</a:t>
            </a:r>
            <a:endParaRPr/>
          </a:p>
        </p:txBody>
      </p:sp>
      <p:sp>
        <p:nvSpPr>
          <p:cNvPr id="2149" name="Google Shape;2149;p44"/>
          <p:cNvSpPr/>
          <p:nvPr/>
        </p:nvSpPr>
        <p:spPr>
          <a:xfrm>
            <a:off x="8420100" y="191452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Core count, precision, clock and memory bandwidth.</a:t>
            </a:r>
            <a:endParaRPr/>
          </a:p>
        </p:txBody>
      </p:sp>
      <p:sp>
        <p:nvSpPr>
          <p:cNvPr id="2150" name="Google Shape;2150;p44"/>
          <p:cNvSpPr/>
          <p:nvPr/>
        </p:nvSpPr>
        <p:spPr>
          <a:xfrm>
            <a:off x="8229600" y="27336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44"/>
          <p:cNvSpPr/>
          <p:nvPr/>
        </p:nvSpPr>
        <p:spPr>
          <a:xfrm>
            <a:off x="8229600" y="27336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44"/>
          <p:cNvSpPr/>
          <p:nvPr/>
        </p:nvSpPr>
        <p:spPr>
          <a:xfrm>
            <a:off x="8420100" y="28194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Benchmark the workload</a:t>
            </a:r>
            <a:endParaRPr/>
          </a:p>
        </p:txBody>
      </p:sp>
      <p:sp>
        <p:nvSpPr>
          <p:cNvPr id="2153" name="Google Shape;2153;p44"/>
          <p:cNvSpPr/>
          <p:nvPr/>
        </p:nvSpPr>
        <p:spPr>
          <a:xfrm>
            <a:off x="8420100" y="30480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Sustained throughput and worst-case latency on representative tensors.</a:t>
            </a:r>
            <a:endParaRPr/>
          </a:p>
        </p:txBody>
      </p:sp>
      <p:sp>
        <p:nvSpPr>
          <p:cNvPr id="2154" name="Google Shape;2154;p44"/>
          <p:cNvSpPr/>
          <p:nvPr/>
        </p:nvSpPr>
        <p:spPr>
          <a:xfrm>
            <a:off x="8229600" y="386715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44"/>
          <p:cNvSpPr/>
          <p:nvPr/>
        </p:nvSpPr>
        <p:spPr>
          <a:xfrm>
            <a:off x="8229600" y="3867150"/>
            <a:ext cx="38100" cy="10763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44"/>
          <p:cNvSpPr/>
          <p:nvPr/>
        </p:nvSpPr>
        <p:spPr>
          <a:xfrm>
            <a:off x="8420100" y="39528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Verify implementation</a:t>
            </a:r>
            <a:endParaRPr/>
          </a:p>
        </p:txBody>
      </p:sp>
      <p:sp>
        <p:nvSpPr>
          <p:cNvPr id="2157" name="Google Shape;2157;p44"/>
          <p:cNvSpPr/>
          <p:nvPr/>
        </p:nvSpPr>
        <p:spPr>
          <a:xfrm>
            <a:off x="8420100" y="418147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Power, area, safety architecture and silicon status.</a:t>
            </a:r>
            <a:endParaRPr/>
          </a:p>
        </p:txBody>
      </p:sp>
      <p:sp>
        <p:nvSpPr>
          <p:cNvPr id="2158" name="Google Shape;2158;p44"/>
          <p:cNvSpPr/>
          <p:nvPr/>
        </p:nvSpPr>
        <p:spPr>
          <a:xfrm>
            <a:off x="8229600" y="500062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44"/>
          <p:cNvSpPr/>
          <p:nvPr/>
        </p:nvSpPr>
        <p:spPr>
          <a:xfrm>
            <a:off x="8229600" y="5000625"/>
            <a:ext cx="38100" cy="10763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44"/>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Investment evidence</a:t>
            </a:r>
            <a:endParaRPr/>
          </a:p>
        </p:txBody>
      </p:sp>
      <p:sp>
        <p:nvSpPr>
          <p:cNvPr id="2161" name="Google Shape;2161;p44"/>
          <p:cNvSpPr/>
          <p:nvPr/>
        </p:nvSpPr>
        <p:spPr>
          <a:xfrm>
            <a:off x="8420100" y="531495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Repeatable results and milestones that connect engineering to deployment.</a:t>
            </a:r>
            <a:endParaRPr/>
          </a:p>
        </p:txBody>
      </p:sp>
      <p:sp>
        <p:nvSpPr>
          <p:cNvPr id="2162" name="Google Shape;2162;p44"/>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Architecture illustration. Targets and arithmetic peaks require workload and implementation validation.</a:t>
            </a:r>
            <a:endParaRPr/>
          </a:p>
        </p:txBody>
      </p:sp>
      <p:sp>
        <p:nvSpPr>
          <p:cNvPr id="2163" name="Google Shape;2163;p44"/>
          <p:cNvSpPr/>
          <p:nvPr/>
        </p:nvSpPr>
        <p:spPr>
          <a:xfrm>
            <a:off x="771525" y="2095500"/>
            <a:ext cx="3209925" cy="723900"/>
          </a:xfrm>
          <a:prstGeom prst="roundRect">
            <a:avLst>
              <a:gd fmla="val 10526"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44"/>
          <p:cNvSpPr/>
          <p:nvPr/>
        </p:nvSpPr>
        <p:spPr>
          <a:xfrm>
            <a:off x="847725" y="2124075"/>
            <a:ext cx="3057525" cy="666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15C4DF"/>
                </a:solidFill>
                <a:latin typeface="Arial"/>
                <a:ea typeface="Arial"/>
                <a:cs typeface="Arial"/>
                <a:sym typeface="Arial"/>
              </a:rPr>
              <a:t>56-core configuration</a:t>
            </a:r>
            <a:endParaRPr/>
          </a:p>
        </p:txBody>
      </p:sp>
      <p:sp>
        <p:nvSpPr>
          <p:cNvPr id="2165" name="Google Shape;2165;p44"/>
          <p:cNvSpPr/>
          <p:nvPr/>
        </p:nvSpPr>
        <p:spPr>
          <a:xfrm>
            <a:off x="4524375" y="2095500"/>
            <a:ext cx="3209925" cy="723900"/>
          </a:xfrm>
          <a:prstGeom prst="roundRect">
            <a:avLst>
              <a:gd fmla="val 10526"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44"/>
          <p:cNvSpPr/>
          <p:nvPr/>
        </p:nvSpPr>
        <p:spPr>
          <a:xfrm>
            <a:off x="4600575" y="2124075"/>
            <a:ext cx="3057525" cy="6667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89AF5"/>
                </a:solidFill>
                <a:latin typeface="Arial"/>
                <a:ea typeface="Arial"/>
                <a:cs typeface="Arial"/>
                <a:sym typeface="Arial"/>
              </a:rPr>
              <a:t>64-core configuration</a:t>
            </a:r>
            <a:endParaRPr/>
          </a:p>
        </p:txBody>
      </p:sp>
      <p:sp>
        <p:nvSpPr>
          <p:cNvPr id="2167" name="Google Shape;2167;p44"/>
          <p:cNvSpPr/>
          <p:nvPr/>
        </p:nvSpPr>
        <p:spPr>
          <a:xfrm>
            <a:off x="847725" y="2962275"/>
            <a:ext cx="3057525" cy="571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3000">
                <a:solidFill>
                  <a:srgbClr val="15C4DF"/>
                </a:solidFill>
                <a:latin typeface="Arial"/>
                <a:ea typeface="Arial"/>
                <a:cs typeface="Arial"/>
                <a:sym typeface="Arial"/>
              </a:rPr>
              <a:t>34.4 TOPS</a:t>
            </a:r>
            <a:endParaRPr/>
          </a:p>
        </p:txBody>
      </p:sp>
      <p:sp>
        <p:nvSpPr>
          <p:cNvPr id="2168" name="Google Shape;2168;p44"/>
          <p:cNvSpPr/>
          <p:nvPr/>
        </p:nvSpPr>
        <p:spPr>
          <a:xfrm>
            <a:off x="4591050" y="2962275"/>
            <a:ext cx="3076575" cy="571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3000">
                <a:solidFill>
                  <a:srgbClr val="B89AF5"/>
                </a:solidFill>
                <a:latin typeface="Arial"/>
                <a:ea typeface="Arial"/>
                <a:cs typeface="Arial"/>
                <a:sym typeface="Arial"/>
              </a:rPr>
              <a:t>39.3 TOPS</a:t>
            </a:r>
            <a:endParaRPr/>
          </a:p>
        </p:txBody>
      </p:sp>
      <p:sp>
        <p:nvSpPr>
          <p:cNvPr id="2169" name="Google Shape;2169;p44"/>
          <p:cNvSpPr/>
          <p:nvPr/>
        </p:nvSpPr>
        <p:spPr>
          <a:xfrm>
            <a:off x="733425" y="3733800"/>
            <a:ext cx="7058025"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1350">
                <a:solidFill>
                  <a:srgbClr val="B6C7DD"/>
                </a:solidFill>
                <a:latin typeface="Arial"/>
                <a:ea typeface="Arial"/>
                <a:cs typeface="Arial"/>
                <a:sym typeface="Arial"/>
              </a:rPr>
              <a:t>Arithmetic peaks at 600 MHz; neither is measured application throughput</a:t>
            </a:r>
            <a:endParaRPr/>
          </a:p>
        </p:txBody>
      </p:sp>
      <p:sp>
        <p:nvSpPr>
          <p:cNvPr id="2170" name="Google Shape;2170;p44"/>
          <p:cNvSpPr/>
          <p:nvPr/>
        </p:nvSpPr>
        <p:spPr>
          <a:xfrm>
            <a:off x="2752725" y="4733925"/>
            <a:ext cx="428625"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44"/>
          <p:cNvSpPr/>
          <p:nvPr/>
        </p:nvSpPr>
        <p:spPr>
          <a:xfrm>
            <a:off x="866775" y="4476750"/>
            <a:ext cx="1781175" cy="685800"/>
          </a:xfrm>
          <a:prstGeom prst="roundRect">
            <a:avLst>
              <a:gd fmla="val 11111" name="adj"/>
            </a:avLst>
          </a:prstGeom>
          <a:solidFill>
            <a:srgbClr val="0A1628"/>
          </a:solidFill>
          <a:ln cap="flat" cmpd="sng" w="19050">
            <a:solidFill>
              <a:srgbClr val="15C4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44"/>
          <p:cNvSpPr/>
          <p:nvPr/>
        </p:nvSpPr>
        <p:spPr>
          <a:xfrm>
            <a:off x="942975" y="4505325"/>
            <a:ext cx="1628775" cy="6286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15C4DF"/>
                </a:solidFill>
                <a:latin typeface="Arial"/>
                <a:ea typeface="Arial"/>
                <a:cs typeface="Arial"/>
                <a:sym typeface="Arial"/>
              </a:rPr>
              <a:t>Freeze</a:t>
            </a:r>
            <a:endParaRPr/>
          </a:p>
        </p:txBody>
      </p:sp>
      <p:sp>
        <p:nvSpPr>
          <p:cNvPr id="2173" name="Google Shape;2173;p44"/>
          <p:cNvSpPr/>
          <p:nvPr/>
        </p:nvSpPr>
        <p:spPr>
          <a:xfrm>
            <a:off x="5133975" y="4733925"/>
            <a:ext cx="428625" cy="152400"/>
          </a:xfrm>
          <a:prstGeom prst="rightArrow">
            <a:avLst>
              <a:gd fmla="val 50000" name="adj1"/>
              <a:gd fmla="val 50000" name="adj2"/>
            </a:avLst>
          </a:prstGeom>
          <a:solidFill>
            <a:srgbClr val="B6C7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44"/>
          <p:cNvSpPr/>
          <p:nvPr/>
        </p:nvSpPr>
        <p:spPr>
          <a:xfrm>
            <a:off x="3248025" y="4476750"/>
            <a:ext cx="1781175" cy="685800"/>
          </a:xfrm>
          <a:prstGeom prst="roundRect">
            <a:avLst>
              <a:gd fmla="val 11111" name="adj"/>
            </a:avLst>
          </a:prstGeom>
          <a:solidFill>
            <a:srgbClr val="0A1628"/>
          </a:solidFill>
          <a:ln cap="flat" cmpd="sng" w="19050">
            <a:solidFill>
              <a:srgbClr val="B89A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44"/>
          <p:cNvSpPr/>
          <p:nvPr/>
        </p:nvSpPr>
        <p:spPr>
          <a:xfrm>
            <a:off x="3324225" y="4505325"/>
            <a:ext cx="1628775" cy="6286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B89AF5"/>
                </a:solidFill>
                <a:latin typeface="Arial"/>
                <a:ea typeface="Arial"/>
                <a:cs typeface="Arial"/>
                <a:sym typeface="Arial"/>
              </a:rPr>
              <a:t>Benchmark</a:t>
            </a:r>
            <a:endParaRPr/>
          </a:p>
        </p:txBody>
      </p:sp>
      <p:sp>
        <p:nvSpPr>
          <p:cNvPr id="2176" name="Google Shape;2176;p44"/>
          <p:cNvSpPr/>
          <p:nvPr/>
        </p:nvSpPr>
        <p:spPr>
          <a:xfrm>
            <a:off x="5629275" y="4476750"/>
            <a:ext cx="1781175" cy="685800"/>
          </a:xfrm>
          <a:prstGeom prst="roundRect">
            <a:avLst>
              <a:gd fmla="val 11111" name="adj"/>
            </a:avLst>
          </a:prstGeom>
          <a:solidFill>
            <a:srgbClr val="0A1628"/>
          </a:solidFill>
          <a:ln cap="flat" cmpd="sng" w="19050">
            <a:solidFill>
              <a:srgbClr val="66DB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44"/>
          <p:cNvSpPr/>
          <p:nvPr/>
        </p:nvSpPr>
        <p:spPr>
          <a:xfrm>
            <a:off x="5705475" y="4505325"/>
            <a:ext cx="1628775" cy="62865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1800">
                <a:solidFill>
                  <a:srgbClr val="66DBB5"/>
                </a:solidFill>
                <a:latin typeface="Arial"/>
                <a:ea typeface="Arial"/>
                <a:cs typeface="Arial"/>
                <a:sym typeface="Arial"/>
              </a:rPr>
              <a:t>Verify</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2" name="Shape 2182"/>
        <p:cNvGrpSpPr/>
        <p:nvPr/>
      </p:nvGrpSpPr>
      <p:grpSpPr>
        <a:xfrm>
          <a:off x="0" y="0"/>
          <a:ext cx="0" cy="0"/>
          <a:chOff x="0" y="0"/>
          <a:chExt cx="0" cy="0"/>
        </a:xfrm>
      </p:grpSpPr>
      <p:sp>
        <p:nvSpPr>
          <p:cNvPr id="2183" name="Google Shape;2183;p45"/>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45"/>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A100 COMPUTE BOX 1CH M.2 · A</a:t>
            </a:r>
            <a:endParaRPr/>
          </a:p>
        </p:txBody>
      </p:sp>
      <p:sp>
        <p:nvSpPr>
          <p:cNvPr id="2185" name="Google Shape;2185;p45"/>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2186" name="Google Shape;2186;p45"/>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An M.2 module carrying the SoC2, sized to drop into a customer's existing carrier board.</a:t>
            </a:r>
            <a:endParaRPr/>
          </a:p>
        </p:txBody>
      </p:sp>
      <p:sp>
        <p:nvSpPr>
          <p:cNvPr id="2187" name="Google Shape;2187;p45"/>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45"/>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45"/>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190" name="Google Shape;2190;p45"/>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41</a:t>
            </a:r>
            <a:endParaRPr/>
          </a:p>
        </p:txBody>
      </p:sp>
      <p:sp>
        <p:nvSpPr>
          <p:cNvPr id="2191" name="Google Shape;2191;p45"/>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45"/>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₹85,000</a:t>
            </a:r>
            <a:endParaRPr/>
          </a:p>
        </p:txBody>
      </p:sp>
      <p:sp>
        <p:nvSpPr>
          <p:cNvPr id="2193" name="Google Shape;2193;p45"/>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2194" name="Google Shape;2194;p45"/>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45"/>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Systems</a:t>
            </a:r>
            <a:endParaRPr/>
          </a:p>
        </p:txBody>
      </p:sp>
      <p:sp>
        <p:nvSpPr>
          <p:cNvPr id="2196" name="Google Shape;2196;p45"/>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2197" name="Google Shape;2197;p45"/>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45"/>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Compute</a:t>
            </a:r>
            <a:endParaRPr/>
          </a:p>
        </p:txBody>
      </p:sp>
      <p:sp>
        <p:nvSpPr>
          <p:cNvPr id="2199" name="Google Shape;2199;p45"/>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2200" name="Google Shape;2200;p45"/>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45"/>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FY2028</a:t>
            </a:r>
            <a:endParaRPr/>
          </a:p>
        </p:txBody>
      </p:sp>
      <p:sp>
        <p:nvSpPr>
          <p:cNvPr id="2202" name="Google Shape;2202;p45"/>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2203" name="Google Shape;2203;p45"/>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2204" name="Google Shape;2204;p45"/>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45"/>
          <p:cNvSpPr/>
          <p:nvPr/>
        </p:nvSpPr>
        <p:spPr>
          <a:xfrm>
            <a:off x="457200"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45"/>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2207" name="Google Shape;2207;p45"/>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M.2 form-factor SoC2 module</a:t>
            </a:r>
            <a:endParaRPr/>
          </a:p>
        </p:txBody>
      </p:sp>
      <p:sp>
        <p:nvSpPr>
          <p:cNvPr id="2208" name="Google Shape;2208;p45"/>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45"/>
          <p:cNvSpPr/>
          <p:nvPr/>
        </p:nvSpPr>
        <p:spPr>
          <a:xfrm>
            <a:off x="3309938"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45"/>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2211" name="Google Shape;2211;p45"/>
          <p:cNvSpPr/>
          <p:nvPr/>
        </p:nvSpPr>
        <p:spPr>
          <a:xfrm>
            <a:off x="3462338"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SDK and model toolchain</a:t>
            </a:r>
            <a:endParaRPr/>
          </a:p>
        </p:txBody>
      </p:sp>
      <p:sp>
        <p:nvSpPr>
          <p:cNvPr id="2212" name="Google Shape;2212;p45"/>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45"/>
          <p:cNvSpPr/>
          <p:nvPr/>
        </p:nvSpPr>
        <p:spPr>
          <a:xfrm>
            <a:off x="6162675"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45"/>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2215" name="Google Shape;2215;p45"/>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Reference carrier documentation</a:t>
            </a:r>
            <a:endParaRPr/>
          </a:p>
        </p:txBody>
      </p:sp>
      <p:sp>
        <p:nvSpPr>
          <p:cNvPr id="2216" name="Google Shape;2216;p45"/>
          <p:cNvSpPr/>
          <p:nvPr/>
        </p:nvSpPr>
        <p:spPr>
          <a:xfrm>
            <a:off x="457200" y="4686300"/>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45"/>
          <p:cNvSpPr/>
          <p:nvPr/>
        </p:nvSpPr>
        <p:spPr>
          <a:xfrm>
            <a:off x="457200" y="4686300"/>
            <a:ext cx="57150" cy="1247775"/>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45"/>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2219" name="Google Shape;2219;p45"/>
          <p:cNvSpPr/>
          <p:nvPr/>
        </p:nvSpPr>
        <p:spPr>
          <a:xfrm>
            <a:off x="685800" y="5276850"/>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A100 compute box 1ch +SDK (M.2) sells at ₹85,000 into the silicon &amp; compute surface. The widest top of the compute funnel at ₹85k — the cheapest way a customer can adopt the platform.</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4" name="Shape 2224"/>
        <p:cNvGrpSpPr/>
        <p:nvPr/>
      </p:nvGrpSpPr>
      <p:grpSpPr>
        <a:xfrm>
          <a:off x="0" y="0"/>
          <a:ext cx="0" cy="0"/>
          <a:chOff x="0" y="0"/>
          <a:chExt cx="0" cy="0"/>
        </a:xfrm>
      </p:grpSpPr>
      <p:sp>
        <p:nvSpPr>
          <p:cNvPr id="2225" name="Google Shape;2225;p46"/>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46"/>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A100 COMPUTE BOX 1CH M.2 · B</a:t>
            </a:r>
            <a:endParaRPr/>
          </a:p>
        </p:txBody>
      </p:sp>
      <p:sp>
        <p:nvSpPr>
          <p:cNvPr id="2227" name="Google Shape;2227;p46"/>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2228" name="Google Shape;2228;p46"/>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2229" name="Google Shape;2229;p46"/>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46"/>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46"/>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232" name="Google Shape;2232;p46"/>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42</a:t>
            </a:r>
            <a:endParaRPr/>
          </a:p>
        </p:txBody>
      </p:sp>
      <p:sp>
        <p:nvSpPr>
          <p:cNvPr id="2233" name="Google Shape;2233;p46"/>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2234" name="Google Shape;2234;p46"/>
          <p:cNvSpPr/>
          <p:nvPr/>
        </p:nvSpPr>
        <p:spPr>
          <a:xfrm>
            <a:off x="457200"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46"/>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46"/>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46"/>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2238" name="Google Shape;2238;p46"/>
          <p:cNvSpPr/>
          <p:nvPr/>
        </p:nvSpPr>
        <p:spPr>
          <a:xfrm>
            <a:off x="971550"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One camera feeds the customer's carrier board</a:t>
            </a:r>
            <a:endParaRPr/>
          </a:p>
        </p:txBody>
      </p:sp>
      <p:sp>
        <p:nvSpPr>
          <p:cNvPr id="2239" name="Google Shape;2239;p46"/>
          <p:cNvSpPr/>
          <p:nvPr/>
        </p:nvSpPr>
        <p:spPr>
          <a:xfrm>
            <a:off x="3309938"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46"/>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46"/>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46"/>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2243" name="Google Shape;2243;p46"/>
          <p:cNvSpPr/>
          <p:nvPr/>
        </p:nvSpPr>
        <p:spPr>
          <a:xfrm>
            <a:off x="3824288"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M.2 module runs their model on the SoC2</a:t>
            </a:r>
            <a:endParaRPr/>
          </a:p>
        </p:txBody>
      </p:sp>
      <p:sp>
        <p:nvSpPr>
          <p:cNvPr id="2244" name="Google Shape;2244;p46"/>
          <p:cNvSpPr/>
          <p:nvPr/>
        </p:nvSpPr>
        <p:spPr>
          <a:xfrm>
            <a:off x="6162675"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46"/>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46"/>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46"/>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2248" name="Google Shape;2248;p46"/>
          <p:cNvSpPr/>
          <p:nvPr/>
        </p:nvSpPr>
        <p:spPr>
          <a:xfrm>
            <a:off x="6677025"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Results return over the bus to their application</a:t>
            </a:r>
            <a:endParaRPr/>
          </a:p>
        </p:txBody>
      </p:sp>
      <p:sp>
        <p:nvSpPr>
          <p:cNvPr id="2249" name="Google Shape;2249;p46"/>
          <p:cNvSpPr/>
          <p:nvPr/>
        </p:nvSpPr>
        <p:spPr>
          <a:xfrm>
            <a:off x="9015413" y="1962150"/>
            <a:ext cx="2719388" cy="1171575"/>
          </a:xfrm>
          <a:prstGeom prst="roundRect">
            <a:avLst>
              <a:gd fmla="val 650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46"/>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46"/>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46"/>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2253" name="Google Shape;2253;p46"/>
          <p:cNvSpPr/>
          <p:nvPr/>
        </p:nvSpPr>
        <p:spPr>
          <a:xfrm>
            <a:off x="9529763" y="2152650"/>
            <a:ext cx="2033588" cy="619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Their product acts on the output</a:t>
            </a:r>
            <a:endParaRPr/>
          </a:p>
        </p:txBody>
      </p:sp>
      <p:sp>
        <p:nvSpPr>
          <p:cNvPr id="2254" name="Google Shape;2254;p46"/>
          <p:cNvSpPr/>
          <p:nvPr/>
        </p:nvSpPr>
        <p:spPr>
          <a:xfrm>
            <a:off x="3186113" y="255746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46"/>
          <p:cNvSpPr/>
          <p:nvPr/>
        </p:nvSpPr>
        <p:spPr>
          <a:xfrm>
            <a:off x="6038850" y="255746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46"/>
          <p:cNvSpPr/>
          <p:nvPr/>
        </p:nvSpPr>
        <p:spPr>
          <a:xfrm>
            <a:off x="8891588" y="255746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46"/>
          <p:cNvSpPr/>
          <p:nvPr/>
        </p:nvSpPr>
        <p:spPr>
          <a:xfrm>
            <a:off x="457200" y="3533775"/>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46"/>
          <p:cNvSpPr/>
          <p:nvPr/>
        </p:nvSpPr>
        <p:spPr>
          <a:xfrm>
            <a:off x="457200" y="3533775"/>
            <a:ext cx="57150" cy="1438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46"/>
          <p:cNvSpPr/>
          <p:nvPr/>
        </p:nvSpPr>
        <p:spPr>
          <a:xfrm>
            <a:off x="685800" y="37052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2260" name="Google Shape;2260;p46"/>
          <p:cNvSpPr/>
          <p:nvPr/>
        </p:nvSpPr>
        <p:spPr>
          <a:xfrm>
            <a:off x="685800" y="4124325"/>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same die on an M.2 module: one camera channel and the SDK, sized for a design-in where the customer already owns the enclosure and the sensor.</a:t>
            </a:r>
            <a:endParaRPr/>
          </a:p>
        </p:txBody>
      </p:sp>
      <p:sp>
        <p:nvSpPr>
          <p:cNvPr id="2261" name="Google Shape;2261;p46"/>
          <p:cNvSpPr/>
          <p:nvPr/>
        </p:nvSpPr>
        <p:spPr>
          <a:xfrm>
            <a:off x="6248400" y="3533775"/>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46"/>
          <p:cNvSpPr/>
          <p:nvPr/>
        </p:nvSpPr>
        <p:spPr>
          <a:xfrm>
            <a:off x="6248400" y="3533775"/>
            <a:ext cx="57150" cy="1438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46"/>
          <p:cNvSpPr/>
          <p:nvPr/>
        </p:nvSpPr>
        <p:spPr>
          <a:xfrm>
            <a:off x="6477000" y="37052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2264" name="Google Shape;2264;p46"/>
          <p:cNvSpPr/>
          <p:nvPr/>
        </p:nvSpPr>
        <p:spPr>
          <a:xfrm>
            <a:off x="6477000" y="4124325"/>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Toolchain quality and documentation, because this customer self-serves.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9" name="Shape 2269"/>
        <p:cNvGrpSpPr/>
        <p:nvPr/>
      </p:nvGrpSpPr>
      <p:grpSpPr>
        <a:xfrm>
          <a:off x="0" y="0"/>
          <a:ext cx="0" cy="0"/>
          <a:chOff x="0" y="0"/>
          <a:chExt cx="0" cy="0"/>
        </a:xfrm>
      </p:grpSpPr>
      <p:sp>
        <p:nvSpPr>
          <p:cNvPr id="2270" name="Google Shape;2270;p47"/>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47"/>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A100 COMPUTE BOX 1CH M.2 · C</a:t>
            </a:r>
            <a:endParaRPr/>
          </a:p>
        </p:txBody>
      </p:sp>
      <p:sp>
        <p:nvSpPr>
          <p:cNvPr id="2272" name="Google Shape;2272;p47"/>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2273" name="Google Shape;2273;p47"/>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Wanting the silicon and toolchain without designing a board around a bare die.</a:t>
            </a:r>
            <a:endParaRPr/>
          </a:p>
        </p:txBody>
      </p:sp>
      <p:sp>
        <p:nvSpPr>
          <p:cNvPr id="2274" name="Google Shape;2274;p47"/>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47"/>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47"/>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277" name="Google Shape;2277;p47"/>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43</a:t>
            </a:r>
            <a:endParaRPr/>
          </a:p>
        </p:txBody>
      </p:sp>
      <p:sp>
        <p:nvSpPr>
          <p:cNvPr id="2278" name="Google Shape;2278;p47"/>
          <p:cNvSpPr/>
          <p:nvPr/>
        </p:nvSpPr>
        <p:spPr>
          <a:xfrm>
            <a:off x="457200" y="169545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47"/>
          <p:cNvSpPr/>
          <p:nvPr/>
        </p:nvSpPr>
        <p:spPr>
          <a:xfrm>
            <a:off x="457200" y="169545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47"/>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2281" name="Google Shape;2281;p47"/>
          <p:cNvSpPr/>
          <p:nvPr/>
        </p:nvSpPr>
        <p:spPr>
          <a:xfrm>
            <a:off x="685800" y="228600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Integrators prototyping, or building genuinely single-camera products.</a:t>
            </a:r>
            <a:endParaRPr/>
          </a:p>
        </p:txBody>
      </p:sp>
      <p:sp>
        <p:nvSpPr>
          <p:cNvPr id="2282" name="Google Shape;2282;p47"/>
          <p:cNvSpPr/>
          <p:nvPr/>
        </p:nvSpPr>
        <p:spPr>
          <a:xfrm>
            <a:off x="6248400" y="169545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47"/>
          <p:cNvSpPr/>
          <p:nvPr/>
        </p:nvSpPr>
        <p:spPr>
          <a:xfrm>
            <a:off x="6248400" y="169545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47"/>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2285" name="Google Shape;2285;p47"/>
          <p:cNvSpPr/>
          <p:nvPr/>
        </p:nvSpPr>
        <p:spPr>
          <a:xfrm>
            <a:off x="6477000" y="2286000"/>
            <a:ext cx="50292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Direct and through electronics distribution.</a:t>
            </a:r>
            <a:endParaRPr/>
          </a:p>
        </p:txBody>
      </p:sp>
      <p:sp>
        <p:nvSpPr>
          <p:cNvPr id="2286" name="Google Shape;2286;p47"/>
          <p:cNvSpPr/>
          <p:nvPr/>
        </p:nvSpPr>
        <p:spPr>
          <a:xfrm>
            <a:off x="457200" y="3076575"/>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47"/>
          <p:cNvSpPr/>
          <p:nvPr/>
        </p:nvSpPr>
        <p:spPr>
          <a:xfrm>
            <a:off x="457200" y="3076575"/>
            <a:ext cx="57150" cy="12477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47"/>
          <p:cNvSpPr/>
          <p:nvPr/>
        </p:nvSpPr>
        <p:spPr>
          <a:xfrm>
            <a:off x="685800" y="32480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0.20% capture at FY2032</a:t>
            </a:r>
            <a:endParaRPr/>
          </a:p>
        </p:txBody>
      </p:sp>
      <p:sp>
        <p:nvSpPr>
          <p:cNvPr id="2289" name="Google Shape;2289;p47"/>
          <p:cNvSpPr/>
          <p:nvPr/>
        </p:nvSpPr>
        <p:spPr>
          <a:xfrm>
            <a:off x="685800" y="3667125"/>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Automotive edge-AI accelerator modules $4.8B (2025). Our FY2032 volume of 3,000 units is 0.20% of that pool.</a:t>
            </a:r>
            <a:endParaRPr/>
          </a:p>
        </p:txBody>
      </p:sp>
      <p:sp>
        <p:nvSpPr>
          <p:cNvPr id="2290" name="Google Shape;2290;p47"/>
          <p:cNvSpPr/>
          <p:nvPr/>
        </p:nvSpPr>
        <p:spPr>
          <a:xfrm>
            <a:off x="457200" y="44577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Dataintelo: $4.8B 2025 -&gt; $22.6B 2034, 21% CAGR. Capture rates are management assumptions; pool sizes are third-party published estimates.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5" name="Shape 2295"/>
        <p:cNvGrpSpPr/>
        <p:nvPr/>
      </p:nvGrpSpPr>
      <p:grpSpPr>
        <a:xfrm>
          <a:off x="0" y="0"/>
          <a:ext cx="0" cy="0"/>
          <a:chOff x="0" y="0"/>
          <a:chExt cx="0" cy="0"/>
        </a:xfrm>
      </p:grpSpPr>
      <p:sp>
        <p:nvSpPr>
          <p:cNvPr id="2296" name="Google Shape;2296;p48"/>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48"/>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A100 COMPUTE BOX 1CH M.2 · D</a:t>
            </a:r>
            <a:endParaRPr/>
          </a:p>
        </p:txBody>
      </p:sp>
      <p:sp>
        <p:nvSpPr>
          <p:cNvPr id="2298" name="Google Shape;2298;p48"/>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2299" name="Google Shape;2299;p48"/>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₹25.5 Cr at FY2032 — 2.3% of group revenue, at 89% gross margin.</a:t>
            </a:r>
            <a:endParaRPr/>
          </a:p>
        </p:txBody>
      </p:sp>
      <p:sp>
        <p:nvSpPr>
          <p:cNvPr id="2300" name="Google Shape;2300;p48"/>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48"/>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48"/>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303" name="Google Shape;2303;p48"/>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44</a:t>
            </a:r>
            <a:endParaRPr/>
          </a:p>
        </p:txBody>
      </p:sp>
      <p:sp>
        <p:nvSpPr>
          <p:cNvPr id="2304" name="Google Shape;2304;p48"/>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48"/>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3,000</a:t>
            </a:r>
            <a:endParaRPr/>
          </a:p>
        </p:txBody>
      </p:sp>
      <p:sp>
        <p:nvSpPr>
          <p:cNvPr id="2306" name="Google Shape;2306;p48"/>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2307" name="Google Shape;2307;p48"/>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48"/>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₹25.5 Cr</a:t>
            </a:r>
            <a:endParaRPr/>
          </a:p>
        </p:txBody>
      </p:sp>
      <p:sp>
        <p:nvSpPr>
          <p:cNvPr id="2309" name="Google Shape;2309;p48"/>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2310" name="Google Shape;2310;p48"/>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48"/>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2.3%</a:t>
            </a:r>
            <a:endParaRPr/>
          </a:p>
        </p:txBody>
      </p:sp>
      <p:sp>
        <p:nvSpPr>
          <p:cNvPr id="2312" name="Google Shape;2312;p48"/>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2313" name="Google Shape;2313;p48"/>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48"/>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89%</a:t>
            </a:r>
            <a:endParaRPr/>
          </a:p>
        </p:txBody>
      </p:sp>
      <p:sp>
        <p:nvSpPr>
          <p:cNvPr id="2315" name="Google Shape;2315;p48"/>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2316" name="Google Shape;2316;p48"/>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2317" name="Google Shape;2317;p48"/>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48"/>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2319" name="Google Shape;2319;p48"/>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2320" name="Google Shape;2320;p48"/>
          <p:cNvSpPr/>
          <p:nvPr/>
        </p:nvSpPr>
        <p:spPr>
          <a:xfrm>
            <a:off x="1336675" y="4223029"/>
            <a:ext cx="746125" cy="44171"/>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48"/>
          <p:cNvSpPr/>
          <p:nvPr/>
        </p:nvSpPr>
        <p:spPr>
          <a:xfrm>
            <a:off x="1279525" y="3994429"/>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188</a:t>
            </a:r>
            <a:endParaRPr/>
          </a:p>
        </p:txBody>
      </p:sp>
      <p:sp>
        <p:nvSpPr>
          <p:cNvPr id="2322" name="Google Shape;2322;p48"/>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2323" name="Google Shape;2323;p48"/>
          <p:cNvSpPr/>
          <p:nvPr/>
        </p:nvSpPr>
        <p:spPr>
          <a:xfrm>
            <a:off x="2216150" y="4179094"/>
            <a:ext cx="746125" cy="8810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48"/>
          <p:cNvSpPr/>
          <p:nvPr/>
        </p:nvSpPr>
        <p:spPr>
          <a:xfrm>
            <a:off x="2159000" y="3950494"/>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375</a:t>
            </a:r>
            <a:endParaRPr/>
          </a:p>
        </p:txBody>
      </p:sp>
      <p:sp>
        <p:nvSpPr>
          <p:cNvPr id="2325" name="Google Shape;2325;p48"/>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2326" name="Google Shape;2326;p48"/>
          <p:cNvSpPr/>
          <p:nvPr/>
        </p:nvSpPr>
        <p:spPr>
          <a:xfrm>
            <a:off x="3095625" y="4090988"/>
            <a:ext cx="746125" cy="176213"/>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48"/>
          <p:cNvSpPr/>
          <p:nvPr/>
        </p:nvSpPr>
        <p:spPr>
          <a:xfrm>
            <a:off x="3038475" y="3862388"/>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750</a:t>
            </a:r>
            <a:endParaRPr/>
          </a:p>
        </p:txBody>
      </p:sp>
      <p:sp>
        <p:nvSpPr>
          <p:cNvPr id="2328" name="Google Shape;2328;p48"/>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2329" name="Google Shape;2329;p48"/>
          <p:cNvSpPr/>
          <p:nvPr/>
        </p:nvSpPr>
        <p:spPr>
          <a:xfrm>
            <a:off x="3975100" y="3914775"/>
            <a:ext cx="746125" cy="35242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48"/>
          <p:cNvSpPr/>
          <p:nvPr/>
        </p:nvSpPr>
        <p:spPr>
          <a:xfrm>
            <a:off x="3917950" y="368617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1,500</a:t>
            </a:r>
            <a:endParaRPr/>
          </a:p>
        </p:txBody>
      </p:sp>
      <p:sp>
        <p:nvSpPr>
          <p:cNvPr id="2331" name="Google Shape;2331;p48"/>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2332" name="Google Shape;2332;p48"/>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48"/>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3,000</a:t>
            </a:r>
            <a:endParaRPr/>
          </a:p>
        </p:txBody>
      </p:sp>
      <p:sp>
        <p:nvSpPr>
          <p:cNvPr id="2334" name="Google Shape;2334;p48"/>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2335" name="Google Shape;2335;p48"/>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2336" name="Google Shape;2336;p48"/>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48"/>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2338" name="Google Shape;2338;p48"/>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2339" name="Google Shape;2339;p48"/>
          <p:cNvSpPr/>
          <p:nvPr/>
        </p:nvSpPr>
        <p:spPr>
          <a:xfrm>
            <a:off x="7026275" y="4212981"/>
            <a:ext cx="835025" cy="54219"/>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48"/>
          <p:cNvSpPr/>
          <p:nvPr/>
        </p:nvSpPr>
        <p:spPr>
          <a:xfrm>
            <a:off x="6969125" y="3984381"/>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a:t>
            </a:r>
            <a:endParaRPr/>
          </a:p>
        </p:txBody>
      </p:sp>
      <p:sp>
        <p:nvSpPr>
          <p:cNvPr id="2341" name="Google Shape;2341;p48"/>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2342" name="Google Shape;2342;p48"/>
          <p:cNvSpPr/>
          <p:nvPr/>
        </p:nvSpPr>
        <p:spPr>
          <a:xfrm>
            <a:off x="7994650" y="4185871"/>
            <a:ext cx="835025" cy="81329"/>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48"/>
          <p:cNvSpPr/>
          <p:nvPr/>
        </p:nvSpPr>
        <p:spPr>
          <a:xfrm>
            <a:off x="7937500" y="3957271"/>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a:t>
            </a:r>
            <a:endParaRPr/>
          </a:p>
        </p:txBody>
      </p:sp>
      <p:sp>
        <p:nvSpPr>
          <p:cNvPr id="2344" name="Google Shape;2344;p48"/>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2345" name="Google Shape;2345;p48"/>
          <p:cNvSpPr/>
          <p:nvPr/>
        </p:nvSpPr>
        <p:spPr>
          <a:xfrm>
            <a:off x="8963025" y="4104542"/>
            <a:ext cx="835025" cy="162658"/>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48"/>
          <p:cNvSpPr/>
          <p:nvPr/>
        </p:nvSpPr>
        <p:spPr>
          <a:xfrm>
            <a:off x="8905875" y="3875942"/>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6</a:t>
            </a:r>
            <a:endParaRPr/>
          </a:p>
        </p:txBody>
      </p:sp>
      <p:sp>
        <p:nvSpPr>
          <p:cNvPr id="2347" name="Google Shape;2347;p48"/>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2348" name="Google Shape;2348;p48"/>
          <p:cNvSpPr/>
          <p:nvPr/>
        </p:nvSpPr>
        <p:spPr>
          <a:xfrm>
            <a:off x="9931400" y="3914775"/>
            <a:ext cx="835025" cy="35242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48"/>
          <p:cNvSpPr/>
          <p:nvPr/>
        </p:nvSpPr>
        <p:spPr>
          <a:xfrm>
            <a:off x="9874250" y="368617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13</a:t>
            </a:r>
            <a:endParaRPr/>
          </a:p>
        </p:txBody>
      </p:sp>
      <p:sp>
        <p:nvSpPr>
          <p:cNvPr id="2350" name="Google Shape;2350;p48"/>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2351" name="Google Shape;2351;p48"/>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48"/>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26</a:t>
            </a:r>
            <a:endParaRPr/>
          </a:p>
        </p:txBody>
      </p:sp>
      <p:sp>
        <p:nvSpPr>
          <p:cNvPr id="2353" name="Google Shape;2353;p48"/>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2354" name="Google Shape;2354;p48"/>
          <p:cNvSpPr/>
          <p:nvPr/>
        </p:nvSpPr>
        <p:spPr>
          <a:xfrm>
            <a:off x="457200" y="449580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48"/>
          <p:cNvSpPr/>
          <p:nvPr/>
        </p:nvSpPr>
        <p:spPr>
          <a:xfrm>
            <a:off x="457200" y="4495800"/>
            <a:ext cx="57150" cy="1247775"/>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48"/>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2357" name="Google Shape;2357;p48"/>
          <p:cNvSpPr/>
          <p:nvPr/>
        </p:nvSpPr>
        <p:spPr>
          <a:xfrm>
            <a:off x="685800" y="508635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widest top of the compute funnel at ₹85k — the cheapest way a customer can adopt the platform.</a:t>
            </a:r>
            <a:endParaRPr/>
          </a:p>
        </p:txBody>
      </p:sp>
      <p:sp>
        <p:nvSpPr>
          <p:cNvPr id="2358" name="Google Shape;2358;p48"/>
          <p:cNvSpPr/>
          <p:nvPr/>
        </p:nvSpPr>
        <p:spPr>
          <a:xfrm>
            <a:off x="6248400" y="449580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48"/>
          <p:cNvSpPr/>
          <p:nvPr/>
        </p:nvSpPr>
        <p:spPr>
          <a:xfrm>
            <a:off x="6248400" y="449580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48"/>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2361" name="Google Shape;2361;p48"/>
          <p:cNvSpPr/>
          <p:nvPr/>
        </p:nvSpPr>
        <p:spPr>
          <a:xfrm>
            <a:off x="6477000" y="508635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Toolchain quality and documentation, because this customer self-serves.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6" name="Shape 2366"/>
        <p:cNvGrpSpPr/>
        <p:nvPr/>
      </p:nvGrpSpPr>
      <p:grpSpPr>
        <a:xfrm>
          <a:off x="0" y="0"/>
          <a:ext cx="0" cy="0"/>
          <a:chOff x="0" y="0"/>
          <a:chExt cx="0" cy="0"/>
        </a:xfrm>
      </p:grpSpPr>
      <p:sp>
        <p:nvSpPr>
          <p:cNvPr id="2367" name="Google Shape;2367;p49"/>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49"/>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A100 COMPUTE BOX 2CH · A</a:t>
            </a:r>
            <a:endParaRPr/>
          </a:p>
        </p:txBody>
      </p:sp>
      <p:sp>
        <p:nvSpPr>
          <p:cNvPr id="2369" name="Google Shape;2369;p49"/>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2370" name="Google Shape;2370;p49"/>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board-level compute module with two camera inputs and the SDK.</a:t>
            </a:r>
            <a:endParaRPr/>
          </a:p>
        </p:txBody>
      </p:sp>
      <p:sp>
        <p:nvSpPr>
          <p:cNvPr id="2371" name="Google Shape;2371;p49"/>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49"/>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49"/>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374" name="Google Shape;2374;p49"/>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45</a:t>
            </a:r>
            <a:endParaRPr/>
          </a:p>
        </p:txBody>
      </p:sp>
      <p:sp>
        <p:nvSpPr>
          <p:cNvPr id="2375" name="Google Shape;2375;p49"/>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49"/>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₹1.60 L</a:t>
            </a:r>
            <a:endParaRPr/>
          </a:p>
        </p:txBody>
      </p:sp>
      <p:sp>
        <p:nvSpPr>
          <p:cNvPr id="2377" name="Google Shape;2377;p49"/>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2378" name="Google Shape;2378;p49"/>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49"/>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Systems</a:t>
            </a:r>
            <a:endParaRPr/>
          </a:p>
        </p:txBody>
      </p:sp>
      <p:sp>
        <p:nvSpPr>
          <p:cNvPr id="2380" name="Google Shape;2380;p49"/>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2381" name="Google Shape;2381;p49"/>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49"/>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Compute</a:t>
            </a:r>
            <a:endParaRPr/>
          </a:p>
        </p:txBody>
      </p:sp>
      <p:sp>
        <p:nvSpPr>
          <p:cNvPr id="2383" name="Google Shape;2383;p49"/>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2384" name="Google Shape;2384;p49"/>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49"/>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FY2028</a:t>
            </a:r>
            <a:endParaRPr/>
          </a:p>
        </p:txBody>
      </p:sp>
      <p:sp>
        <p:nvSpPr>
          <p:cNvPr id="2386" name="Google Shape;2386;p49"/>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2387" name="Google Shape;2387;p49"/>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2388" name="Google Shape;2388;p49"/>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49"/>
          <p:cNvSpPr/>
          <p:nvPr/>
        </p:nvSpPr>
        <p:spPr>
          <a:xfrm>
            <a:off x="457200"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49"/>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2391" name="Google Shape;2391;p49"/>
          <p:cNvSpPr/>
          <p:nvPr/>
        </p:nvSpPr>
        <p:spPr>
          <a:xfrm>
            <a:off x="609600" y="3638550"/>
            <a:ext cx="2414588"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Two-channel SoC2 board</a:t>
            </a:r>
            <a:endParaRPr/>
          </a:p>
        </p:txBody>
      </p:sp>
      <p:sp>
        <p:nvSpPr>
          <p:cNvPr id="2392" name="Google Shape;2392;p49"/>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49"/>
          <p:cNvSpPr/>
          <p:nvPr/>
        </p:nvSpPr>
        <p:spPr>
          <a:xfrm>
            <a:off x="3309938"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49"/>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2395" name="Google Shape;2395;p49"/>
          <p:cNvSpPr/>
          <p:nvPr/>
        </p:nvSpPr>
        <p:spPr>
          <a:xfrm>
            <a:off x="3462338"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Camera input harnessing</a:t>
            </a:r>
            <a:endParaRPr/>
          </a:p>
        </p:txBody>
      </p:sp>
      <p:sp>
        <p:nvSpPr>
          <p:cNvPr id="2396" name="Google Shape;2396;p49"/>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49"/>
          <p:cNvSpPr/>
          <p:nvPr/>
        </p:nvSpPr>
        <p:spPr>
          <a:xfrm>
            <a:off x="6162675"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49"/>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2399" name="Google Shape;2399;p49"/>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SDK and model toolchain</a:t>
            </a:r>
            <a:endParaRPr/>
          </a:p>
        </p:txBody>
      </p:sp>
      <p:sp>
        <p:nvSpPr>
          <p:cNvPr id="2400" name="Google Shape;2400;p49"/>
          <p:cNvSpPr/>
          <p:nvPr/>
        </p:nvSpPr>
        <p:spPr>
          <a:xfrm>
            <a:off x="457200" y="4686300"/>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49"/>
          <p:cNvSpPr/>
          <p:nvPr/>
        </p:nvSpPr>
        <p:spPr>
          <a:xfrm>
            <a:off x="457200" y="4686300"/>
            <a:ext cx="57150" cy="1247775"/>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49"/>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2403" name="Google Shape;2403;p49"/>
          <p:cNvSpPr/>
          <p:nvPr/>
        </p:nvSpPr>
        <p:spPr>
          <a:xfrm>
            <a:off x="685800" y="5276850"/>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A100 compute box 2ch +SDK sells at ₹1.60 L into the silicon &amp; compute surface. The volume centre of the compute line: twice the channels at roughly double the price, at ₹1.60 L.</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8" name="Shape 2408"/>
        <p:cNvGrpSpPr/>
        <p:nvPr/>
      </p:nvGrpSpPr>
      <p:grpSpPr>
        <a:xfrm>
          <a:off x="0" y="0"/>
          <a:ext cx="0" cy="0"/>
          <a:chOff x="0" y="0"/>
          <a:chExt cx="0" cy="0"/>
        </a:xfrm>
      </p:grpSpPr>
      <p:sp>
        <p:nvSpPr>
          <p:cNvPr id="2409" name="Google Shape;2409;p50"/>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50"/>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A100 COMPUTE BOX 2CH · B</a:t>
            </a:r>
            <a:endParaRPr/>
          </a:p>
        </p:txBody>
      </p:sp>
      <p:sp>
        <p:nvSpPr>
          <p:cNvPr id="2411" name="Google Shape;2411;p50"/>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2412" name="Google Shape;2412;p50"/>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2413" name="Google Shape;2413;p50"/>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50"/>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50"/>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416" name="Google Shape;2416;p50"/>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46</a:t>
            </a:r>
            <a:endParaRPr/>
          </a:p>
        </p:txBody>
      </p:sp>
      <p:sp>
        <p:nvSpPr>
          <p:cNvPr id="2417" name="Google Shape;2417;p50"/>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2418" name="Google Shape;2418;p50"/>
          <p:cNvSpPr/>
          <p:nvPr/>
        </p:nvSpPr>
        <p:spPr>
          <a:xfrm>
            <a:off x="457200"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50"/>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50"/>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50"/>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2422" name="Google Shape;2422;p50"/>
          <p:cNvSpPr/>
          <p:nvPr/>
        </p:nvSpPr>
        <p:spPr>
          <a:xfrm>
            <a:off x="971550"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Two cameras cover a wider field or a stereo pair</a:t>
            </a:r>
            <a:endParaRPr/>
          </a:p>
        </p:txBody>
      </p:sp>
      <p:sp>
        <p:nvSpPr>
          <p:cNvPr id="2423" name="Google Shape;2423;p50"/>
          <p:cNvSpPr/>
          <p:nvPr/>
        </p:nvSpPr>
        <p:spPr>
          <a:xfrm>
            <a:off x="3309938"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50"/>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50"/>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50"/>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2427" name="Google Shape;2427;p50"/>
          <p:cNvSpPr/>
          <p:nvPr/>
        </p:nvSpPr>
        <p:spPr>
          <a:xfrm>
            <a:off x="3824288"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board runs perception on both streams on one SoC2</a:t>
            </a:r>
            <a:endParaRPr/>
          </a:p>
        </p:txBody>
      </p:sp>
      <p:sp>
        <p:nvSpPr>
          <p:cNvPr id="2428" name="Google Shape;2428;p50"/>
          <p:cNvSpPr/>
          <p:nvPr/>
        </p:nvSpPr>
        <p:spPr>
          <a:xfrm>
            <a:off x="6162675"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50"/>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50"/>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50"/>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2432" name="Google Shape;2432;p50"/>
          <p:cNvSpPr/>
          <p:nvPr/>
        </p:nvSpPr>
        <p:spPr>
          <a:xfrm>
            <a:off x="6677025"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Fused output is returned to the customer's application</a:t>
            </a:r>
            <a:endParaRPr/>
          </a:p>
        </p:txBody>
      </p:sp>
      <p:sp>
        <p:nvSpPr>
          <p:cNvPr id="2433" name="Google Shape;2433;p50"/>
          <p:cNvSpPr/>
          <p:nvPr/>
        </p:nvSpPr>
        <p:spPr>
          <a:xfrm>
            <a:off x="9015413" y="1962150"/>
            <a:ext cx="2719388" cy="1171575"/>
          </a:xfrm>
          <a:prstGeom prst="roundRect">
            <a:avLst>
              <a:gd fmla="val 650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50"/>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50"/>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50"/>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2437" name="Google Shape;2437;p50"/>
          <p:cNvSpPr/>
          <p:nvPr/>
        </p:nvSpPr>
        <p:spPr>
          <a:xfrm>
            <a:off x="9529763" y="2152650"/>
            <a:ext cx="2033588" cy="619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Their system acts on it</a:t>
            </a:r>
            <a:endParaRPr/>
          </a:p>
        </p:txBody>
      </p:sp>
      <p:sp>
        <p:nvSpPr>
          <p:cNvPr id="2438" name="Google Shape;2438;p50"/>
          <p:cNvSpPr/>
          <p:nvPr/>
        </p:nvSpPr>
        <p:spPr>
          <a:xfrm>
            <a:off x="3186113" y="265271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50"/>
          <p:cNvSpPr/>
          <p:nvPr/>
        </p:nvSpPr>
        <p:spPr>
          <a:xfrm>
            <a:off x="6038850" y="265271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50"/>
          <p:cNvSpPr/>
          <p:nvPr/>
        </p:nvSpPr>
        <p:spPr>
          <a:xfrm>
            <a:off x="8891588" y="265271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50"/>
          <p:cNvSpPr/>
          <p:nvPr/>
        </p:nvSpPr>
        <p:spPr>
          <a:xfrm>
            <a:off x="457200" y="3724275"/>
            <a:ext cx="5638800" cy="1819275"/>
          </a:xfrm>
          <a:prstGeom prst="roundRect">
            <a:avLst>
              <a:gd fmla="val 418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50"/>
          <p:cNvSpPr/>
          <p:nvPr/>
        </p:nvSpPr>
        <p:spPr>
          <a:xfrm>
            <a:off x="457200" y="3724275"/>
            <a:ext cx="57150" cy="1819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50"/>
          <p:cNvSpPr/>
          <p:nvPr/>
        </p:nvSpPr>
        <p:spPr>
          <a:xfrm>
            <a:off x="685800" y="38957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2444" name="Google Shape;2444;p50"/>
          <p:cNvSpPr/>
          <p:nvPr/>
        </p:nvSpPr>
        <p:spPr>
          <a:xfrm>
            <a:off x="685800" y="4314825"/>
            <a:ext cx="5181600" cy="1057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Two channels on the same silicon. The step from one channel to two is where fusion starts to matter, and it is the first configuration that justifies the hardware transformer path rather than a general-purpose part.</a:t>
            </a:r>
            <a:endParaRPr/>
          </a:p>
        </p:txBody>
      </p:sp>
      <p:sp>
        <p:nvSpPr>
          <p:cNvPr id="2445" name="Google Shape;2445;p50"/>
          <p:cNvSpPr/>
          <p:nvPr/>
        </p:nvSpPr>
        <p:spPr>
          <a:xfrm>
            <a:off x="6248400" y="3724275"/>
            <a:ext cx="5486400" cy="1819275"/>
          </a:xfrm>
          <a:prstGeom prst="roundRect">
            <a:avLst>
              <a:gd fmla="val 418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50"/>
          <p:cNvSpPr/>
          <p:nvPr/>
        </p:nvSpPr>
        <p:spPr>
          <a:xfrm>
            <a:off x="6248400" y="3724275"/>
            <a:ext cx="57150" cy="1819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50"/>
          <p:cNvSpPr/>
          <p:nvPr/>
        </p:nvSpPr>
        <p:spPr>
          <a:xfrm>
            <a:off x="6477000" y="38957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2448" name="Google Shape;2448;p50"/>
          <p:cNvSpPr/>
          <p:nvPr/>
        </p:nvSpPr>
        <p:spPr>
          <a:xfrm>
            <a:off x="6477000" y="4314825"/>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same toolchain as the entry SKU; no additional certification path.</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3" name="Shape 2453"/>
        <p:cNvGrpSpPr/>
        <p:nvPr/>
      </p:nvGrpSpPr>
      <p:grpSpPr>
        <a:xfrm>
          <a:off x="0" y="0"/>
          <a:ext cx="0" cy="0"/>
          <a:chOff x="0" y="0"/>
          <a:chExt cx="0" cy="0"/>
        </a:xfrm>
      </p:grpSpPr>
      <p:sp>
        <p:nvSpPr>
          <p:cNvPr id="2454" name="Google Shape;2454;p5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51"/>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A100 COMPUTE BOX 2CH · C</a:t>
            </a:r>
            <a:endParaRPr/>
          </a:p>
        </p:txBody>
      </p:sp>
      <p:sp>
        <p:nvSpPr>
          <p:cNvPr id="2456" name="Google Shape;2456;p51"/>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2457" name="Google Shape;2457;p51"/>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Needing more than one view but not a full surround system.</a:t>
            </a:r>
            <a:endParaRPr/>
          </a:p>
        </p:txBody>
      </p:sp>
      <p:sp>
        <p:nvSpPr>
          <p:cNvPr id="2458" name="Google Shape;2458;p51"/>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51"/>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51"/>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461" name="Google Shape;2461;p51"/>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47</a:t>
            </a:r>
            <a:endParaRPr/>
          </a:p>
        </p:txBody>
      </p:sp>
      <p:sp>
        <p:nvSpPr>
          <p:cNvPr id="2462" name="Google Shape;2462;p51"/>
          <p:cNvSpPr/>
          <p:nvPr/>
        </p:nvSpPr>
        <p:spPr>
          <a:xfrm>
            <a:off x="457200" y="169545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51"/>
          <p:cNvSpPr/>
          <p:nvPr/>
        </p:nvSpPr>
        <p:spPr>
          <a:xfrm>
            <a:off x="457200" y="169545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51"/>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2465" name="Google Shape;2465;p51"/>
          <p:cNvSpPr/>
          <p:nvPr/>
        </p:nvSpPr>
        <p:spPr>
          <a:xfrm>
            <a:off x="685800" y="228600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Integrators building multi-camera perception without taking our full kit.</a:t>
            </a:r>
            <a:endParaRPr/>
          </a:p>
        </p:txBody>
      </p:sp>
      <p:sp>
        <p:nvSpPr>
          <p:cNvPr id="2466" name="Google Shape;2466;p51"/>
          <p:cNvSpPr/>
          <p:nvPr/>
        </p:nvSpPr>
        <p:spPr>
          <a:xfrm>
            <a:off x="6248400" y="169545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51"/>
          <p:cNvSpPr/>
          <p:nvPr/>
        </p:nvSpPr>
        <p:spPr>
          <a:xfrm>
            <a:off x="6248400" y="169545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51"/>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2469" name="Google Shape;2469;p51"/>
          <p:cNvSpPr/>
          <p:nvPr/>
        </p:nvSpPr>
        <p:spPr>
          <a:xfrm>
            <a:off x="6477000" y="2286000"/>
            <a:ext cx="50292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Direct and through electronics distribution.</a:t>
            </a:r>
            <a:endParaRPr/>
          </a:p>
        </p:txBody>
      </p:sp>
      <p:sp>
        <p:nvSpPr>
          <p:cNvPr id="2470" name="Google Shape;2470;p51"/>
          <p:cNvSpPr/>
          <p:nvPr/>
        </p:nvSpPr>
        <p:spPr>
          <a:xfrm>
            <a:off x="457200" y="3076575"/>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51"/>
          <p:cNvSpPr/>
          <p:nvPr/>
        </p:nvSpPr>
        <p:spPr>
          <a:xfrm>
            <a:off x="457200" y="3076575"/>
            <a:ext cx="57150" cy="12477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51"/>
          <p:cNvSpPr/>
          <p:nvPr/>
        </p:nvSpPr>
        <p:spPr>
          <a:xfrm>
            <a:off x="685800" y="32480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0.20% capture at FY2032</a:t>
            </a:r>
            <a:endParaRPr/>
          </a:p>
        </p:txBody>
      </p:sp>
      <p:sp>
        <p:nvSpPr>
          <p:cNvPr id="2473" name="Google Shape;2473;p51"/>
          <p:cNvSpPr/>
          <p:nvPr/>
        </p:nvSpPr>
        <p:spPr>
          <a:xfrm>
            <a:off x="685800" y="3667125"/>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Automotive edge-AI accelerator modules $4.8B (2025). Our FY2032 volume of 1,800 units is 0.20% of that pool.</a:t>
            </a:r>
            <a:endParaRPr/>
          </a:p>
        </p:txBody>
      </p:sp>
      <p:sp>
        <p:nvSpPr>
          <p:cNvPr id="2474" name="Google Shape;2474;p51"/>
          <p:cNvSpPr/>
          <p:nvPr/>
        </p:nvSpPr>
        <p:spPr>
          <a:xfrm>
            <a:off x="457200" y="44577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Dataintelo: $4.8B 2025 -&gt; $22.6B 2034, 21% CAGR. Capture rates are management assumptions; pool sizes are third-party published estimates.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9" name="Shape 2479"/>
        <p:cNvGrpSpPr/>
        <p:nvPr/>
      </p:nvGrpSpPr>
      <p:grpSpPr>
        <a:xfrm>
          <a:off x="0" y="0"/>
          <a:ext cx="0" cy="0"/>
          <a:chOff x="0" y="0"/>
          <a:chExt cx="0" cy="0"/>
        </a:xfrm>
      </p:grpSpPr>
      <p:sp>
        <p:nvSpPr>
          <p:cNvPr id="2480" name="Google Shape;2480;p52"/>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52"/>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A100 COMPUTE BOX 2CH · D</a:t>
            </a:r>
            <a:endParaRPr/>
          </a:p>
        </p:txBody>
      </p:sp>
      <p:sp>
        <p:nvSpPr>
          <p:cNvPr id="2482" name="Google Shape;2482;p52"/>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2483" name="Google Shape;2483;p52"/>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₹28.8 Cr at FY2032 — 2.5% of group revenue, at 89% gross margin.</a:t>
            </a:r>
            <a:endParaRPr/>
          </a:p>
        </p:txBody>
      </p:sp>
      <p:sp>
        <p:nvSpPr>
          <p:cNvPr id="2484" name="Google Shape;2484;p52"/>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52"/>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52"/>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487" name="Google Shape;2487;p52"/>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48</a:t>
            </a:r>
            <a:endParaRPr/>
          </a:p>
        </p:txBody>
      </p:sp>
      <p:sp>
        <p:nvSpPr>
          <p:cNvPr id="2488" name="Google Shape;2488;p52"/>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52"/>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1,800</a:t>
            </a:r>
            <a:endParaRPr/>
          </a:p>
        </p:txBody>
      </p:sp>
      <p:sp>
        <p:nvSpPr>
          <p:cNvPr id="2490" name="Google Shape;2490;p52"/>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2491" name="Google Shape;2491;p52"/>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52"/>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₹28.8 Cr</a:t>
            </a:r>
            <a:endParaRPr/>
          </a:p>
        </p:txBody>
      </p:sp>
      <p:sp>
        <p:nvSpPr>
          <p:cNvPr id="2493" name="Google Shape;2493;p52"/>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2494" name="Google Shape;2494;p52"/>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52"/>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2.5%</a:t>
            </a:r>
            <a:endParaRPr/>
          </a:p>
        </p:txBody>
      </p:sp>
      <p:sp>
        <p:nvSpPr>
          <p:cNvPr id="2496" name="Google Shape;2496;p52"/>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2497" name="Google Shape;2497;p52"/>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52"/>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89%</a:t>
            </a:r>
            <a:endParaRPr/>
          </a:p>
        </p:txBody>
      </p:sp>
      <p:sp>
        <p:nvSpPr>
          <p:cNvPr id="2499" name="Google Shape;2499;p52"/>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2500" name="Google Shape;2500;p52"/>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2501" name="Google Shape;2501;p52"/>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52"/>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2503" name="Google Shape;2503;p52"/>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2504" name="Google Shape;2504;p52"/>
          <p:cNvSpPr/>
          <p:nvPr/>
        </p:nvSpPr>
        <p:spPr>
          <a:xfrm>
            <a:off x="1336675" y="4222951"/>
            <a:ext cx="746125" cy="44249"/>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52"/>
          <p:cNvSpPr/>
          <p:nvPr/>
        </p:nvSpPr>
        <p:spPr>
          <a:xfrm>
            <a:off x="1279525" y="3994351"/>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113</a:t>
            </a:r>
            <a:endParaRPr/>
          </a:p>
        </p:txBody>
      </p:sp>
      <p:sp>
        <p:nvSpPr>
          <p:cNvPr id="2506" name="Google Shape;2506;p52"/>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2507" name="Google Shape;2507;p52"/>
          <p:cNvSpPr/>
          <p:nvPr/>
        </p:nvSpPr>
        <p:spPr>
          <a:xfrm>
            <a:off x="2216150" y="4179094"/>
            <a:ext cx="746125" cy="8810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52"/>
          <p:cNvSpPr/>
          <p:nvPr/>
        </p:nvSpPr>
        <p:spPr>
          <a:xfrm>
            <a:off x="2159000" y="3950494"/>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225</a:t>
            </a:r>
            <a:endParaRPr/>
          </a:p>
        </p:txBody>
      </p:sp>
      <p:sp>
        <p:nvSpPr>
          <p:cNvPr id="2509" name="Google Shape;2509;p52"/>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2510" name="Google Shape;2510;p52"/>
          <p:cNvSpPr/>
          <p:nvPr/>
        </p:nvSpPr>
        <p:spPr>
          <a:xfrm>
            <a:off x="3095625" y="4090988"/>
            <a:ext cx="746125" cy="176213"/>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52"/>
          <p:cNvSpPr/>
          <p:nvPr/>
        </p:nvSpPr>
        <p:spPr>
          <a:xfrm>
            <a:off x="3038475" y="3862388"/>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450</a:t>
            </a:r>
            <a:endParaRPr/>
          </a:p>
        </p:txBody>
      </p:sp>
      <p:sp>
        <p:nvSpPr>
          <p:cNvPr id="2512" name="Google Shape;2512;p52"/>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2513" name="Google Shape;2513;p52"/>
          <p:cNvSpPr/>
          <p:nvPr/>
        </p:nvSpPr>
        <p:spPr>
          <a:xfrm>
            <a:off x="3975100" y="3914775"/>
            <a:ext cx="746125" cy="35242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52"/>
          <p:cNvSpPr/>
          <p:nvPr/>
        </p:nvSpPr>
        <p:spPr>
          <a:xfrm>
            <a:off x="3917950" y="368617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900</a:t>
            </a:r>
            <a:endParaRPr/>
          </a:p>
        </p:txBody>
      </p:sp>
      <p:sp>
        <p:nvSpPr>
          <p:cNvPr id="2515" name="Google Shape;2515;p52"/>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2516" name="Google Shape;2516;p52"/>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52"/>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1,800</a:t>
            </a:r>
            <a:endParaRPr/>
          </a:p>
        </p:txBody>
      </p:sp>
      <p:sp>
        <p:nvSpPr>
          <p:cNvPr id="2518" name="Google Shape;2518;p52"/>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2519" name="Google Shape;2519;p52"/>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2520" name="Google Shape;2520;p52"/>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52"/>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2522" name="Google Shape;2522;p52"/>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2523" name="Google Shape;2523;p52"/>
          <p:cNvSpPr/>
          <p:nvPr/>
        </p:nvSpPr>
        <p:spPr>
          <a:xfrm>
            <a:off x="7026275" y="4218590"/>
            <a:ext cx="835025" cy="48610"/>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52"/>
          <p:cNvSpPr/>
          <p:nvPr/>
        </p:nvSpPr>
        <p:spPr>
          <a:xfrm>
            <a:off x="6969125" y="398999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a:t>
            </a:r>
            <a:endParaRPr/>
          </a:p>
        </p:txBody>
      </p:sp>
      <p:sp>
        <p:nvSpPr>
          <p:cNvPr id="2525" name="Google Shape;2525;p52"/>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2526" name="Google Shape;2526;p52"/>
          <p:cNvSpPr/>
          <p:nvPr/>
        </p:nvSpPr>
        <p:spPr>
          <a:xfrm>
            <a:off x="7994650" y="4169979"/>
            <a:ext cx="835025" cy="97221"/>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52"/>
          <p:cNvSpPr/>
          <p:nvPr/>
        </p:nvSpPr>
        <p:spPr>
          <a:xfrm>
            <a:off x="7937500" y="3941379"/>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4</a:t>
            </a:r>
            <a:endParaRPr/>
          </a:p>
        </p:txBody>
      </p:sp>
      <p:sp>
        <p:nvSpPr>
          <p:cNvPr id="2528" name="Google Shape;2528;p52"/>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2529" name="Google Shape;2529;p52"/>
          <p:cNvSpPr/>
          <p:nvPr/>
        </p:nvSpPr>
        <p:spPr>
          <a:xfrm>
            <a:off x="8963025" y="4097064"/>
            <a:ext cx="835025" cy="17013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52"/>
          <p:cNvSpPr/>
          <p:nvPr/>
        </p:nvSpPr>
        <p:spPr>
          <a:xfrm>
            <a:off x="8905875" y="3868464"/>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7</a:t>
            </a:r>
            <a:endParaRPr/>
          </a:p>
        </p:txBody>
      </p:sp>
      <p:sp>
        <p:nvSpPr>
          <p:cNvPr id="2531" name="Google Shape;2531;p52"/>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2532" name="Google Shape;2532;p52"/>
          <p:cNvSpPr/>
          <p:nvPr/>
        </p:nvSpPr>
        <p:spPr>
          <a:xfrm>
            <a:off x="9931400" y="3926928"/>
            <a:ext cx="835025" cy="340272"/>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3" name="Google Shape;2533;p52"/>
          <p:cNvSpPr/>
          <p:nvPr/>
        </p:nvSpPr>
        <p:spPr>
          <a:xfrm>
            <a:off x="9874250" y="3698328"/>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14</a:t>
            </a:r>
            <a:endParaRPr/>
          </a:p>
        </p:txBody>
      </p:sp>
      <p:sp>
        <p:nvSpPr>
          <p:cNvPr id="2534" name="Google Shape;2534;p52"/>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2535" name="Google Shape;2535;p52"/>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52"/>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29</a:t>
            </a:r>
            <a:endParaRPr/>
          </a:p>
        </p:txBody>
      </p:sp>
      <p:sp>
        <p:nvSpPr>
          <p:cNvPr id="2537" name="Google Shape;2537;p52"/>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2538" name="Google Shape;2538;p52"/>
          <p:cNvSpPr/>
          <p:nvPr/>
        </p:nvSpPr>
        <p:spPr>
          <a:xfrm>
            <a:off x="457200" y="449580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52"/>
          <p:cNvSpPr/>
          <p:nvPr/>
        </p:nvSpPr>
        <p:spPr>
          <a:xfrm>
            <a:off x="457200" y="4495800"/>
            <a:ext cx="57150" cy="1247775"/>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52"/>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2541" name="Google Shape;2541;p52"/>
          <p:cNvSpPr/>
          <p:nvPr/>
        </p:nvSpPr>
        <p:spPr>
          <a:xfrm>
            <a:off x="685800" y="508635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volume centre of the compute line: twice the channels at roughly double the price, at ₹1.60 L.</a:t>
            </a:r>
            <a:endParaRPr/>
          </a:p>
        </p:txBody>
      </p:sp>
      <p:sp>
        <p:nvSpPr>
          <p:cNvPr id="2542" name="Google Shape;2542;p52"/>
          <p:cNvSpPr/>
          <p:nvPr/>
        </p:nvSpPr>
        <p:spPr>
          <a:xfrm>
            <a:off x="6248400" y="449580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52"/>
          <p:cNvSpPr/>
          <p:nvPr/>
        </p:nvSpPr>
        <p:spPr>
          <a:xfrm>
            <a:off x="6248400" y="449580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52"/>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2545" name="Google Shape;2545;p52"/>
          <p:cNvSpPr/>
          <p:nvPr/>
        </p:nvSpPr>
        <p:spPr>
          <a:xfrm>
            <a:off x="6477000" y="508635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same toolchain as the entry SKU; no additional certification path.</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0" name="Shape 2550"/>
        <p:cNvGrpSpPr/>
        <p:nvPr/>
      </p:nvGrpSpPr>
      <p:grpSpPr>
        <a:xfrm>
          <a:off x="0" y="0"/>
          <a:ext cx="0" cy="0"/>
          <a:chOff x="0" y="0"/>
          <a:chExt cx="0" cy="0"/>
        </a:xfrm>
      </p:grpSpPr>
      <p:sp>
        <p:nvSpPr>
          <p:cNvPr id="2551" name="Google Shape;2551;p53"/>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53"/>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A100 COMPUTE BOX 4CH PCIE · A</a:t>
            </a:r>
            <a:endParaRPr/>
          </a:p>
        </p:txBody>
      </p:sp>
      <p:sp>
        <p:nvSpPr>
          <p:cNvPr id="2553" name="Google Shape;2553;p53"/>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2554" name="Google Shape;2554;p53"/>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PCIe card carrying the SoC2 with four camera inputs, for a host system.</a:t>
            </a:r>
            <a:endParaRPr/>
          </a:p>
        </p:txBody>
      </p:sp>
      <p:sp>
        <p:nvSpPr>
          <p:cNvPr id="2555" name="Google Shape;2555;p53"/>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53"/>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53"/>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558" name="Google Shape;2558;p53"/>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49</a:t>
            </a:r>
            <a:endParaRPr/>
          </a:p>
        </p:txBody>
      </p:sp>
      <p:sp>
        <p:nvSpPr>
          <p:cNvPr id="2559" name="Google Shape;2559;p53"/>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53"/>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₹3.00 L</a:t>
            </a:r>
            <a:endParaRPr/>
          </a:p>
        </p:txBody>
      </p:sp>
      <p:sp>
        <p:nvSpPr>
          <p:cNvPr id="2561" name="Google Shape;2561;p53"/>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2562" name="Google Shape;2562;p53"/>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53"/>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Systems</a:t>
            </a:r>
            <a:endParaRPr/>
          </a:p>
        </p:txBody>
      </p:sp>
      <p:sp>
        <p:nvSpPr>
          <p:cNvPr id="2564" name="Google Shape;2564;p53"/>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2565" name="Google Shape;2565;p53"/>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53"/>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Compute</a:t>
            </a:r>
            <a:endParaRPr/>
          </a:p>
        </p:txBody>
      </p:sp>
      <p:sp>
        <p:nvSpPr>
          <p:cNvPr id="2567" name="Google Shape;2567;p53"/>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2568" name="Google Shape;2568;p53"/>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53"/>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FY2028</a:t>
            </a:r>
            <a:endParaRPr/>
          </a:p>
        </p:txBody>
      </p:sp>
      <p:sp>
        <p:nvSpPr>
          <p:cNvPr id="2570" name="Google Shape;2570;p53"/>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2571" name="Google Shape;2571;p53"/>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2572" name="Google Shape;2572;p53"/>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53"/>
          <p:cNvSpPr/>
          <p:nvPr/>
        </p:nvSpPr>
        <p:spPr>
          <a:xfrm>
            <a:off x="457200"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53"/>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2575" name="Google Shape;2575;p53"/>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Four-channel SoC2 PCIe card</a:t>
            </a:r>
            <a:endParaRPr/>
          </a:p>
        </p:txBody>
      </p:sp>
      <p:sp>
        <p:nvSpPr>
          <p:cNvPr id="2576" name="Google Shape;2576;p53"/>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53"/>
          <p:cNvSpPr/>
          <p:nvPr/>
        </p:nvSpPr>
        <p:spPr>
          <a:xfrm>
            <a:off x="3309938"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53"/>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2579" name="Google Shape;2579;p53"/>
          <p:cNvSpPr/>
          <p:nvPr/>
        </p:nvSpPr>
        <p:spPr>
          <a:xfrm>
            <a:off x="3462338"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Camera input harnessing</a:t>
            </a:r>
            <a:endParaRPr/>
          </a:p>
        </p:txBody>
      </p:sp>
      <p:sp>
        <p:nvSpPr>
          <p:cNvPr id="2580" name="Google Shape;2580;p53"/>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53"/>
          <p:cNvSpPr/>
          <p:nvPr/>
        </p:nvSpPr>
        <p:spPr>
          <a:xfrm>
            <a:off x="6162675"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53"/>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2583" name="Google Shape;2583;p53"/>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SDK and model toolchain</a:t>
            </a:r>
            <a:endParaRPr/>
          </a:p>
        </p:txBody>
      </p:sp>
      <p:sp>
        <p:nvSpPr>
          <p:cNvPr id="2584" name="Google Shape;2584;p53"/>
          <p:cNvSpPr/>
          <p:nvPr/>
        </p:nvSpPr>
        <p:spPr>
          <a:xfrm>
            <a:off x="457200" y="4686300"/>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53"/>
          <p:cNvSpPr/>
          <p:nvPr/>
        </p:nvSpPr>
        <p:spPr>
          <a:xfrm>
            <a:off x="457200" y="4686300"/>
            <a:ext cx="57150" cy="1247775"/>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53"/>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2587" name="Google Shape;2587;p53"/>
          <p:cNvSpPr/>
          <p:nvPr/>
        </p:nvSpPr>
        <p:spPr>
          <a:xfrm>
            <a:off x="685800" y="5276850"/>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A100 compute box 4ch +SDK (PCIe) sells at ₹3.00 L into the silicon &amp; compute surface. The highest-priced compute SKU at ₹3.00 L, and the closest the module line gets to being a full system.</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2" name="Shape 2592"/>
        <p:cNvGrpSpPr/>
        <p:nvPr/>
      </p:nvGrpSpPr>
      <p:grpSpPr>
        <a:xfrm>
          <a:off x="0" y="0"/>
          <a:ext cx="0" cy="0"/>
          <a:chOff x="0" y="0"/>
          <a:chExt cx="0" cy="0"/>
        </a:xfrm>
      </p:grpSpPr>
      <p:sp>
        <p:nvSpPr>
          <p:cNvPr id="2593" name="Google Shape;2593;p54"/>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54"/>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A100 COMPUTE BOX 4CH PCIE · B</a:t>
            </a:r>
            <a:endParaRPr/>
          </a:p>
        </p:txBody>
      </p:sp>
      <p:sp>
        <p:nvSpPr>
          <p:cNvPr id="2595" name="Google Shape;2595;p54"/>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2596" name="Google Shape;2596;p54"/>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2597" name="Google Shape;2597;p54"/>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54"/>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54"/>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600" name="Google Shape;2600;p54"/>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50</a:t>
            </a:r>
            <a:endParaRPr/>
          </a:p>
        </p:txBody>
      </p:sp>
      <p:sp>
        <p:nvSpPr>
          <p:cNvPr id="2601" name="Google Shape;2601;p54"/>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2602" name="Google Shape;2602;p54"/>
          <p:cNvSpPr/>
          <p:nvPr/>
        </p:nvSpPr>
        <p:spPr>
          <a:xfrm>
            <a:off x="457200"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54"/>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54"/>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54"/>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2606" name="Google Shape;2606;p54"/>
          <p:cNvSpPr/>
          <p:nvPr/>
        </p:nvSpPr>
        <p:spPr>
          <a:xfrm>
            <a:off x="971550"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Four cameras give full surround coverage</a:t>
            </a:r>
            <a:endParaRPr/>
          </a:p>
        </p:txBody>
      </p:sp>
      <p:sp>
        <p:nvSpPr>
          <p:cNvPr id="2607" name="Google Shape;2607;p54"/>
          <p:cNvSpPr/>
          <p:nvPr/>
        </p:nvSpPr>
        <p:spPr>
          <a:xfrm>
            <a:off x="3309938"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54"/>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54"/>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54"/>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2611" name="Google Shape;2611;p54"/>
          <p:cNvSpPr/>
          <p:nvPr/>
        </p:nvSpPr>
        <p:spPr>
          <a:xfrm>
            <a:off x="3824288"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card runs perception across all four streams</a:t>
            </a:r>
            <a:endParaRPr/>
          </a:p>
        </p:txBody>
      </p:sp>
      <p:sp>
        <p:nvSpPr>
          <p:cNvPr id="2612" name="Google Shape;2612;p54"/>
          <p:cNvSpPr/>
          <p:nvPr/>
        </p:nvSpPr>
        <p:spPr>
          <a:xfrm>
            <a:off x="6162675" y="1962150"/>
            <a:ext cx="2719388" cy="1171575"/>
          </a:xfrm>
          <a:prstGeom prst="roundRect">
            <a:avLst>
              <a:gd fmla="val 650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54"/>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54"/>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54"/>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2616" name="Google Shape;2616;p54"/>
          <p:cNvSpPr/>
          <p:nvPr/>
        </p:nvSpPr>
        <p:spPr>
          <a:xfrm>
            <a:off x="6677025" y="2152650"/>
            <a:ext cx="2033588" cy="619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Results go to the host over PCIe</a:t>
            </a:r>
            <a:endParaRPr/>
          </a:p>
        </p:txBody>
      </p:sp>
      <p:sp>
        <p:nvSpPr>
          <p:cNvPr id="2617" name="Google Shape;2617;p54"/>
          <p:cNvSpPr/>
          <p:nvPr/>
        </p:nvSpPr>
        <p:spPr>
          <a:xfrm>
            <a:off x="9015413"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54"/>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54"/>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54"/>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2621" name="Google Shape;2621;p54"/>
          <p:cNvSpPr/>
          <p:nvPr/>
        </p:nvSpPr>
        <p:spPr>
          <a:xfrm>
            <a:off x="9529763"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host system builds its own product on top</a:t>
            </a:r>
            <a:endParaRPr/>
          </a:p>
        </p:txBody>
      </p:sp>
      <p:sp>
        <p:nvSpPr>
          <p:cNvPr id="2622" name="Google Shape;2622;p54"/>
          <p:cNvSpPr/>
          <p:nvPr/>
        </p:nvSpPr>
        <p:spPr>
          <a:xfrm>
            <a:off x="3186113" y="255746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54"/>
          <p:cNvSpPr/>
          <p:nvPr/>
        </p:nvSpPr>
        <p:spPr>
          <a:xfrm>
            <a:off x="6038850" y="255746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54"/>
          <p:cNvSpPr/>
          <p:nvPr/>
        </p:nvSpPr>
        <p:spPr>
          <a:xfrm>
            <a:off x="8891588" y="255746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54"/>
          <p:cNvSpPr/>
          <p:nvPr/>
        </p:nvSpPr>
        <p:spPr>
          <a:xfrm>
            <a:off x="457200" y="3533775"/>
            <a:ext cx="5638800" cy="1819275"/>
          </a:xfrm>
          <a:prstGeom prst="roundRect">
            <a:avLst>
              <a:gd fmla="val 418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54"/>
          <p:cNvSpPr/>
          <p:nvPr/>
        </p:nvSpPr>
        <p:spPr>
          <a:xfrm>
            <a:off x="457200" y="3533775"/>
            <a:ext cx="57150" cy="1819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54"/>
          <p:cNvSpPr/>
          <p:nvPr/>
        </p:nvSpPr>
        <p:spPr>
          <a:xfrm>
            <a:off x="685800" y="37052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2628" name="Google Shape;2628;p54"/>
          <p:cNvSpPr/>
          <p:nvPr/>
        </p:nvSpPr>
        <p:spPr>
          <a:xfrm>
            <a:off x="685800" y="4124325"/>
            <a:ext cx="5181600" cy="1057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Four channels on a PCIe card, carrying the memory bandwidth the cube geometry needs: each compute cube runs its own local DMA against an eight-bank L2, which is what keeps utilisation high instead of starving on a single global DMA.</a:t>
            </a:r>
            <a:endParaRPr/>
          </a:p>
        </p:txBody>
      </p:sp>
      <p:sp>
        <p:nvSpPr>
          <p:cNvPr id="2629" name="Google Shape;2629;p54"/>
          <p:cNvSpPr/>
          <p:nvPr/>
        </p:nvSpPr>
        <p:spPr>
          <a:xfrm>
            <a:off x="6248400" y="3533775"/>
            <a:ext cx="5486400" cy="1819275"/>
          </a:xfrm>
          <a:prstGeom prst="roundRect">
            <a:avLst>
              <a:gd fmla="val 418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54"/>
          <p:cNvSpPr/>
          <p:nvPr/>
        </p:nvSpPr>
        <p:spPr>
          <a:xfrm>
            <a:off x="6248400" y="3533775"/>
            <a:ext cx="57150" cy="1819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54"/>
          <p:cNvSpPr/>
          <p:nvPr/>
        </p:nvSpPr>
        <p:spPr>
          <a:xfrm>
            <a:off x="6477000" y="37052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2632" name="Google Shape;2632;p54"/>
          <p:cNvSpPr/>
          <p:nvPr/>
        </p:nvSpPr>
        <p:spPr>
          <a:xfrm>
            <a:off x="6477000" y="4124325"/>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Host thermal and power budget, which constrains which customers can take it.</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7" name="Shape 2637"/>
        <p:cNvGrpSpPr/>
        <p:nvPr/>
      </p:nvGrpSpPr>
      <p:grpSpPr>
        <a:xfrm>
          <a:off x="0" y="0"/>
          <a:ext cx="0" cy="0"/>
          <a:chOff x="0" y="0"/>
          <a:chExt cx="0" cy="0"/>
        </a:xfrm>
      </p:grpSpPr>
      <p:sp>
        <p:nvSpPr>
          <p:cNvPr id="2638" name="Google Shape;2638;p55"/>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55"/>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A100 COMPUTE BOX 4CH PCIE · C</a:t>
            </a:r>
            <a:endParaRPr/>
          </a:p>
        </p:txBody>
      </p:sp>
      <p:sp>
        <p:nvSpPr>
          <p:cNvPr id="2640" name="Google Shape;2640;p55"/>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2641" name="Google Shape;2641;p55"/>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Full surround perception with the compute inside the customer's own architecture.</a:t>
            </a:r>
            <a:endParaRPr/>
          </a:p>
        </p:txBody>
      </p:sp>
      <p:sp>
        <p:nvSpPr>
          <p:cNvPr id="2642" name="Google Shape;2642;p55"/>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55"/>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55"/>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645" name="Google Shape;2645;p55"/>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51</a:t>
            </a:r>
            <a:endParaRPr/>
          </a:p>
        </p:txBody>
      </p:sp>
      <p:sp>
        <p:nvSpPr>
          <p:cNvPr id="2646" name="Google Shape;2646;p55"/>
          <p:cNvSpPr/>
          <p:nvPr/>
        </p:nvSpPr>
        <p:spPr>
          <a:xfrm>
            <a:off x="457200" y="169545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55"/>
          <p:cNvSpPr/>
          <p:nvPr/>
        </p:nvSpPr>
        <p:spPr>
          <a:xfrm>
            <a:off x="457200" y="169545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55"/>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2649" name="Google Shape;2649;p55"/>
          <p:cNvSpPr/>
          <p:nvPr/>
        </p:nvSpPr>
        <p:spPr>
          <a:xfrm>
            <a:off x="685800" y="228600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OEMs and integrators running complete multi-camera stacks on their own platform.</a:t>
            </a:r>
            <a:endParaRPr/>
          </a:p>
        </p:txBody>
      </p:sp>
      <p:sp>
        <p:nvSpPr>
          <p:cNvPr id="2650" name="Google Shape;2650;p55"/>
          <p:cNvSpPr/>
          <p:nvPr/>
        </p:nvSpPr>
        <p:spPr>
          <a:xfrm>
            <a:off x="6248400" y="169545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55"/>
          <p:cNvSpPr/>
          <p:nvPr/>
        </p:nvSpPr>
        <p:spPr>
          <a:xfrm>
            <a:off x="6248400" y="169545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55"/>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2653" name="Google Shape;2653;p55"/>
          <p:cNvSpPr/>
          <p:nvPr/>
        </p:nvSpPr>
        <p:spPr>
          <a:xfrm>
            <a:off x="6477000" y="2286000"/>
            <a:ext cx="50292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Direct design-in with larger integrators.</a:t>
            </a:r>
            <a:endParaRPr/>
          </a:p>
        </p:txBody>
      </p:sp>
      <p:sp>
        <p:nvSpPr>
          <p:cNvPr id="2654" name="Google Shape;2654;p55"/>
          <p:cNvSpPr/>
          <p:nvPr/>
        </p:nvSpPr>
        <p:spPr>
          <a:xfrm>
            <a:off x="457200" y="3076575"/>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55"/>
          <p:cNvSpPr/>
          <p:nvPr/>
        </p:nvSpPr>
        <p:spPr>
          <a:xfrm>
            <a:off x="457200" y="3076575"/>
            <a:ext cx="57150" cy="12477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55"/>
          <p:cNvSpPr/>
          <p:nvPr/>
        </p:nvSpPr>
        <p:spPr>
          <a:xfrm>
            <a:off x="685800" y="32480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0.20% capture at FY2032</a:t>
            </a:r>
            <a:endParaRPr/>
          </a:p>
        </p:txBody>
      </p:sp>
      <p:sp>
        <p:nvSpPr>
          <p:cNvPr id="2657" name="Google Shape;2657;p55"/>
          <p:cNvSpPr/>
          <p:nvPr/>
        </p:nvSpPr>
        <p:spPr>
          <a:xfrm>
            <a:off x="685800" y="3667125"/>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Automotive edge-AI accelerator modules $4.8B (2025). Our FY2032 volume of 1,200 units is 0.20% of that pool.</a:t>
            </a:r>
            <a:endParaRPr/>
          </a:p>
        </p:txBody>
      </p:sp>
      <p:sp>
        <p:nvSpPr>
          <p:cNvPr id="2658" name="Google Shape;2658;p55"/>
          <p:cNvSpPr/>
          <p:nvPr/>
        </p:nvSpPr>
        <p:spPr>
          <a:xfrm>
            <a:off x="457200" y="44577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Dataintelo: $4.8B 2025 -&gt; $22.6B 2034, 21% CAGR. Capture rates are management assumptions; pool sizes are third-party published estimates.</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3" name="Shape 2663"/>
        <p:cNvGrpSpPr/>
        <p:nvPr/>
      </p:nvGrpSpPr>
      <p:grpSpPr>
        <a:xfrm>
          <a:off x="0" y="0"/>
          <a:ext cx="0" cy="0"/>
          <a:chOff x="0" y="0"/>
          <a:chExt cx="0" cy="0"/>
        </a:xfrm>
      </p:grpSpPr>
      <p:sp>
        <p:nvSpPr>
          <p:cNvPr id="2664" name="Google Shape;2664;p56"/>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56"/>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A100 COMPUTE BOX 4CH PCIE · D</a:t>
            </a:r>
            <a:endParaRPr/>
          </a:p>
        </p:txBody>
      </p:sp>
      <p:sp>
        <p:nvSpPr>
          <p:cNvPr id="2666" name="Google Shape;2666;p56"/>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2667" name="Google Shape;2667;p56"/>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₹36.0 Cr at FY2032 — 3.2% of group revenue, at 89% gross margin.</a:t>
            </a:r>
            <a:endParaRPr/>
          </a:p>
        </p:txBody>
      </p:sp>
      <p:sp>
        <p:nvSpPr>
          <p:cNvPr id="2668" name="Google Shape;2668;p56"/>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56"/>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56"/>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671" name="Google Shape;2671;p56"/>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52</a:t>
            </a:r>
            <a:endParaRPr/>
          </a:p>
        </p:txBody>
      </p:sp>
      <p:sp>
        <p:nvSpPr>
          <p:cNvPr id="2672" name="Google Shape;2672;p56"/>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56"/>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1,200</a:t>
            </a:r>
            <a:endParaRPr/>
          </a:p>
        </p:txBody>
      </p:sp>
      <p:sp>
        <p:nvSpPr>
          <p:cNvPr id="2674" name="Google Shape;2674;p56"/>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2675" name="Google Shape;2675;p56"/>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56"/>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₹36.0 Cr</a:t>
            </a:r>
            <a:endParaRPr/>
          </a:p>
        </p:txBody>
      </p:sp>
      <p:sp>
        <p:nvSpPr>
          <p:cNvPr id="2677" name="Google Shape;2677;p56"/>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2678" name="Google Shape;2678;p56"/>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56"/>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3.2%</a:t>
            </a:r>
            <a:endParaRPr/>
          </a:p>
        </p:txBody>
      </p:sp>
      <p:sp>
        <p:nvSpPr>
          <p:cNvPr id="2680" name="Google Shape;2680;p56"/>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2681" name="Google Shape;2681;p56"/>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56"/>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89%</a:t>
            </a:r>
            <a:endParaRPr/>
          </a:p>
        </p:txBody>
      </p:sp>
      <p:sp>
        <p:nvSpPr>
          <p:cNvPr id="2683" name="Google Shape;2683;p56"/>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2684" name="Google Shape;2684;p56"/>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2685" name="Google Shape;2685;p56"/>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56"/>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2687" name="Google Shape;2687;p56"/>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2688" name="Google Shape;2688;p56"/>
          <p:cNvSpPr/>
          <p:nvPr/>
        </p:nvSpPr>
        <p:spPr>
          <a:xfrm>
            <a:off x="1336675" y="4223147"/>
            <a:ext cx="746125" cy="44053"/>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56"/>
          <p:cNvSpPr/>
          <p:nvPr/>
        </p:nvSpPr>
        <p:spPr>
          <a:xfrm>
            <a:off x="1279525" y="3994547"/>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75</a:t>
            </a:r>
            <a:endParaRPr/>
          </a:p>
        </p:txBody>
      </p:sp>
      <p:sp>
        <p:nvSpPr>
          <p:cNvPr id="2690" name="Google Shape;2690;p56"/>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2691" name="Google Shape;2691;p56"/>
          <p:cNvSpPr/>
          <p:nvPr/>
        </p:nvSpPr>
        <p:spPr>
          <a:xfrm>
            <a:off x="2216150" y="4179094"/>
            <a:ext cx="746125" cy="8810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56"/>
          <p:cNvSpPr/>
          <p:nvPr/>
        </p:nvSpPr>
        <p:spPr>
          <a:xfrm>
            <a:off x="2159000" y="3950494"/>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150</a:t>
            </a:r>
            <a:endParaRPr/>
          </a:p>
        </p:txBody>
      </p:sp>
      <p:sp>
        <p:nvSpPr>
          <p:cNvPr id="2693" name="Google Shape;2693;p56"/>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2694" name="Google Shape;2694;p56"/>
          <p:cNvSpPr/>
          <p:nvPr/>
        </p:nvSpPr>
        <p:spPr>
          <a:xfrm>
            <a:off x="3095625" y="4090988"/>
            <a:ext cx="746125" cy="176213"/>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56"/>
          <p:cNvSpPr/>
          <p:nvPr/>
        </p:nvSpPr>
        <p:spPr>
          <a:xfrm>
            <a:off x="3038475" y="3862388"/>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300</a:t>
            </a:r>
            <a:endParaRPr/>
          </a:p>
        </p:txBody>
      </p:sp>
      <p:sp>
        <p:nvSpPr>
          <p:cNvPr id="2696" name="Google Shape;2696;p56"/>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2697" name="Google Shape;2697;p56"/>
          <p:cNvSpPr/>
          <p:nvPr/>
        </p:nvSpPr>
        <p:spPr>
          <a:xfrm>
            <a:off x="3975100" y="3914775"/>
            <a:ext cx="746125" cy="35242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56"/>
          <p:cNvSpPr/>
          <p:nvPr/>
        </p:nvSpPr>
        <p:spPr>
          <a:xfrm>
            <a:off x="3917950" y="368617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600</a:t>
            </a:r>
            <a:endParaRPr/>
          </a:p>
        </p:txBody>
      </p:sp>
      <p:sp>
        <p:nvSpPr>
          <p:cNvPr id="2699" name="Google Shape;2699;p56"/>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2700" name="Google Shape;2700;p56"/>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56"/>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1,200</a:t>
            </a:r>
            <a:endParaRPr/>
          </a:p>
        </p:txBody>
      </p:sp>
      <p:sp>
        <p:nvSpPr>
          <p:cNvPr id="2702" name="Google Shape;2702;p56"/>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2703" name="Google Shape;2703;p56"/>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2704" name="Google Shape;2704;p56"/>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56"/>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2706" name="Google Shape;2706;p56"/>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2707" name="Google Shape;2707;p56"/>
          <p:cNvSpPr/>
          <p:nvPr/>
        </p:nvSpPr>
        <p:spPr>
          <a:xfrm>
            <a:off x="7026275" y="4228042"/>
            <a:ext cx="835025" cy="39158"/>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56"/>
          <p:cNvSpPr/>
          <p:nvPr/>
        </p:nvSpPr>
        <p:spPr>
          <a:xfrm>
            <a:off x="6969125" y="3999442"/>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a:t>
            </a:r>
            <a:endParaRPr/>
          </a:p>
        </p:txBody>
      </p:sp>
      <p:sp>
        <p:nvSpPr>
          <p:cNvPr id="2709" name="Google Shape;2709;p56"/>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2710" name="Google Shape;2710;p56"/>
          <p:cNvSpPr/>
          <p:nvPr/>
        </p:nvSpPr>
        <p:spPr>
          <a:xfrm>
            <a:off x="7994650" y="4169304"/>
            <a:ext cx="835025" cy="9789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56"/>
          <p:cNvSpPr/>
          <p:nvPr/>
        </p:nvSpPr>
        <p:spPr>
          <a:xfrm>
            <a:off x="7937500" y="3940704"/>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5</a:t>
            </a:r>
            <a:endParaRPr/>
          </a:p>
        </p:txBody>
      </p:sp>
      <p:sp>
        <p:nvSpPr>
          <p:cNvPr id="2712" name="Google Shape;2712;p56"/>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2713" name="Google Shape;2713;p56"/>
          <p:cNvSpPr/>
          <p:nvPr/>
        </p:nvSpPr>
        <p:spPr>
          <a:xfrm>
            <a:off x="8963025" y="4090988"/>
            <a:ext cx="835025" cy="176213"/>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56"/>
          <p:cNvSpPr/>
          <p:nvPr/>
        </p:nvSpPr>
        <p:spPr>
          <a:xfrm>
            <a:off x="8905875" y="3862388"/>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9</a:t>
            </a:r>
            <a:endParaRPr/>
          </a:p>
        </p:txBody>
      </p:sp>
      <p:sp>
        <p:nvSpPr>
          <p:cNvPr id="2715" name="Google Shape;2715;p56"/>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2716" name="Google Shape;2716;p56"/>
          <p:cNvSpPr/>
          <p:nvPr/>
        </p:nvSpPr>
        <p:spPr>
          <a:xfrm>
            <a:off x="9931400" y="3914775"/>
            <a:ext cx="835025" cy="35242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56"/>
          <p:cNvSpPr/>
          <p:nvPr/>
        </p:nvSpPr>
        <p:spPr>
          <a:xfrm>
            <a:off x="9874250" y="368617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18</a:t>
            </a:r>
            <a:endParaRPr/>
          </a:p>
        </p:txBody>
      </p:sp>
      <p:sp>
        <p:nvSpPr>
          <p:cNvPr id="2718" name="Google Shape;2718;p56"/>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2719" name="Google Shape;2719;p56"/>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56"/>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36</a:t>
            </a:r>
            <a:endParaRPr/>
          </a:p>
        </p:txBody>
      </p:sp>
      <p:sp>
        <p:nvSpPr>
          <p:cNvPr id="2721" name="Google Shape;2721;p56"/>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2722" name="Google Shape;2722;p56"/>
          <p:cNvSpPr/>
          <p:nvPr/>
        </p:nvSpPr>
        <p:spPr>
          <a:xfrm>
            <a:off x="457200" y="4495800"/>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56"/>
          <p:cNvSpPr/>
          <p:nvPr/>
        </p:nvSpPr>
        <p:spPr>
          <a:xfrm>
            <a:off x="457200" y="4495800"/>
            <a:ext cx="57150" cy="1438275"/>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56"/>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2725" name="Google Shape;2725;p56"/>
          <p:cNvSpPr/>
          <p:nvPr/>
        </p:nvSpPr>
        <p:spPr>
          <a:xfrm>
            <a:off x="685800" y="5086350"/>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highest-priced compute SKU at ₹3.00 L, and the closest the module line gets to being a full system.</a:t>
            </a:r>
            <a:endParaRPr/>
          </a:p>
        </p:txBody>
      </p:sp>
      <p:sp>
        <p:nvSpPr>
          <p:cNvPr id="2726" name="Google Shape;2726;p56"/>
          <p:cNvSpPr/>
          <p:nvPr/>
        </p:nvSpPr>
        <p:spPr>
          <a:xfrm>
            <a:off x="6248400" y="4495800"/>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56"/>
          <p:cNvSpPr/>
          <p:nvPr/>
        </p:nvSpPr>
        <p:spPr>
          <a:xfrm>
            <a:off x="6248400" y="4495800"/>
            <a:ext cx="57150" cy="1438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56"/>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2729" name="Google Shape;2729;p56"/>
          <p:cNvSpPr/>
          <p:nvPr/>
        </p:nvSpPr>
        <p:spPr>
          <a:xfrm>
            <a:off x="6477000" y="508635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Host thermal and power budget, which constrains which customers can take it.</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4" name="Shape 2734"/>
        <p:cNvGrpSpPr/>
        <p:nvPr/>
      </p:nvGrpSpPr>
      <p:grpSpPr>
        <a:xfrm>
          <a:off x="0" y="0"/>
          <a:ext cx="0" cy="0"/>
          <a:chOff x="0" y="0"/>
          <a:chExt cx="0" cy="0"/>
        </a:xfrm>
      </p:grpSpPr>
      <p:sp>
        <p:nvSpPr>
          <p:cNvPr id="2735" name="Google Shape;2735;p57"/>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57"/>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T100 AI LICENCE · A</a:t>
            </a:r>
            <a:endParaRPr/>
          </a:p>
        </p:txBody>
      </p:sp>
      <p:sp>
        <p:nvSpPr>
          <p:cNvPr id="2737" name="Google Shape;2737;p57"/>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2738" name="Google Shape;2738;p57"/>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Not hardware: a licence to the trained perception models and the toolchain around them.</a:t>
            </a:r>
            <a:endParaRPr/>
          </a:p>
        </p:txBody>
      </p:sp>
      <p:sp>
        <p:nvSpPr>
          <p:cNvPr id="2739" name="Google Shape;2739;p57"/>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57"/>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57"/>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742" name="Google Shape;2742;p57"/>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53</a:t>
            </a:r>
            <a:endParaRPr/>
          </a:p>
        </p:txBody>
      </p:sp>
      <p:sp>
        <p:nvSpPr>
          <p:cNvPr id="2743" name="Google Shape;2743;p57"/>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57"/>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375"/>
              <a:buFont typeface="Georgia"/>
              <a:buNone/>
            </a:pPr>
            <a:r>
              <a:rPr b="1" lang="en-US" sz="3375">
                <a:solidFill>
                  <a:srgbClr val="00758F"/>
                </a:solidFill>
                <a:latin typeface="Georgia"/>
                <a:ea typeface="Georgia"/>
                <a:cs typeface="Georgia"/>
                <a:sym typeface="Georgia"/>
              </a:rPr>
              <a:t>₹100.00 L</a:t>
            </a:r>
            <a:endParaRPr/>
          </a:p>
        </p:txBody>
      </p:sp>
      <p:sp>
        <p:nvSpPr>
          <p:cNvPr id="2745" name="Google Shape;2745;p57"/>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2746" name="Google Shape;2746;p57"/>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57"/>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2175"/>
              <a:buFont typeface="Georgia"/>
              <a:buNone/>
            </a:pPr>
            <a:r>
              <a:rPr b="1" lang="en-US" sz="2175">
                <a:solidFill>
                  <a:srgbClr val="0A6E70"/>
                </a:solidFill>
                <a:latin typeface="Georgia"/>
                <a:ea typeface="Georgia"/>
                <a:cs typeface="Georgia"/>
                <a:sym typeface="Georgia"/>
              </a:rPr>
              <a:t>Semiconductors</a:t>
            </a:r>
            <a:endParaRPr/>
          </a:p>
        </p:txBody>
      </p:sp>
      <p:sp>
        <p:nvSpPr>
          <p:cNvPr id="2748" name="Google Shape;2748;p57"/>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2749" name="Google Shape;2749;p57"/>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57"/>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Outdoor</a:t>
            </a:r>
            <a:endParaRPr/>
          </a:p>
        </p:txBody>
      </p:sp>
      <p:sp>
        <p:nvSpPr>
          <p:cNvPr id="2751" name="Google Shape;2751;p57"/>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2752" name="Google Shape;2752;p57"/>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57"/>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FY2029</a:t>
            </a:r>
            <a:endParaRPr/>
          </a:p>
        </p:txBody>
      </p:sp>
      <p:sp>
        <p:nvSpPr>
          <p:cNvPr id="2754" name="Google Shape;2754;p57"/>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2755" name="Google Shape;2755;p57"/>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2756" name="Google Shape;2756;p57"/>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57"/>
          <p:cNvSpPr/>
          <p:nvPr/>
        </p:nvSpPr>
        <p:spPr>
          <a:xfrm>
            <a:off x="457200"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57"/>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2759" name="Google Shape;2759;p57"/>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Trained India-road perception models</a:t>
            </a:r>
            <a:endParaRPr/>
          </a:p>
        </p:txBody>
      </p:sp>
      <p:sp>
        <p:nvSpPr>
          <p:cNvPr id="2760" name="Google Shape;2760;p57"/>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57"/>
          <p:cNvSpPr/>
          <p:nvPr/>
        </p:nvSpPr>
        <p:spPr>
          <a:xfrm>
            <a:off x="3309938"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57"/>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2763" name="Google Shape;2763;p57"/>
          <p:cNvSpPr/>
          <p:nvPr/>
        </p:nvSpPr>
        <p:spPr>
          <a:xfrm>
            <a:off x="3462338"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Toolchain and deployment runtime</a:t>
            </a:r>
            <a:endParaRPr/>
          </a:p>
        </p:txBody>
      </p:sp>
      <p:sp>
        <p:nvSpPr>
          <p:cNvPr id="2764" name="Google Shape;2764;p57"/>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57"/>
          <p:cNvSpPr/>
          <p:nvPr/>
        </p:nvSpPr>
        <p:spPr>
          <a:xfrm>
            <a:off x="6162675" y="3295650"/>
            <a:ext cx="2719388"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57"/>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2767" name="Google Shape;2767;p57"/>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Update stream and support</a:t>
            </a:r>
            <a:endParaRPr/>
          </a:p>
        </p:txBody>
      </p:sp>
      <p:sp>
        <p:nvSpPr>
          <p:cNvPr id="2768" name="Google Shape;2768;p57"/>
          <p:cNvSpPr/>
          <p:nvPr/>
        </p:nvSpPr>
        <p:spPr>
          <a:xfrm>
            <a:off x="457200" y="4686300"/>
            <a:ext cx="11277600" cy="1438275"/>
          </a:xfrm>
          <a:prstGeom prst="roundRect">
            <a:avLst>
              <a:gd fmla="val 5298"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57"/>
          <p:cNvSpPr/>
          <p:nvPr/>
        </p:nvSpPr>
        <p:spPr>
          <a:xfrm>
            <a:off x="457200" y="4686300"/>
            <a:ext cx="57150" cy="1438275"/>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57"/>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2771" name="Google Shape;2771;p57"/>
          <p:cNvSpPr/>
          <p:nvPr/>
        </p:nvSpPr>
        <p:spPr>
          <a:xfrm>
            <a:off x="685800" y="5276850"/>
            <a:ext cx="108204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T100 AI licence (SaaS) sells at ₹100.00 L into the silicon &amp; compute surface. ₹50 Cr on pure margin with no unit cost — but no separately sized demand pool exists behind it, so treat it as optionality rather than base case.</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6" name="Shape 2776"/>
        <p:cNvGrpSpPr/>
        <p:nvPr/>
      </p:nvGrpSpPr>
      <p:grpSpPr>
        <a:xfrm>
          <a:off x="0" y="0"/>
          <a:ext cx="0" cy="0"/>
          <a:chOff x="0" y="0"/>
          <a:chExt cx="0" cy="0"/>
        </a:xfrm>
      </p:grpSpPr>
      <p:sp>
        <p:nvSpPr>
          <p:cNvPr id="2777" name="Google Shape;2777;p58"/>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58"/>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T100 AI LICENCE · B</a:t>
            </a:r>
            <a:endParaRPr/>
          </a:p>
        </p:txBody>
      </p:sp>
      <p:sp>
        <p:nvSpPr>
          <p:cNvPr id="2779" name="Google Shape;2779;p58"/>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2780" name="Google Shape;2780;p58"/>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2781" name="Google Shape;2781;p58"/>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58"/>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58"/>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784" name="Google Shape;2784;p58"/>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54</a:t>
            </a:r>
            <a:endParaRPr/>
          </a:p>
        </p:txBody>
      </p:sp>
      <p:sp>
        <p:nvSpPr>
          <p:cNvPr id="2785" name="Google Shape;2785;p58"/>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2786" name="Google Shape;2786;p58"/>
          <p:cNvSpPr/>
          <p:nvPr/>
        </p:nvSpPr>
        <p:spPr>
          <a:xfrm>
            <a:off x="457200"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58"/>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58"/>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58"/>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2790" name="Google Shape;2790;p58"/>
          <p:cNvSpPr/>
          <p:nvPr/>
        </p:nvSpPr>
        <p:spPr>
          <a:xfrm>
            <a:off x="971550"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customer runs their own hardware and their own sensors</a:t>
            </a:r>
            <a:endParaRPr/>
          </a:p>
        </p:txBody>
      </p:sp>
      <p:sp>
        <p:nvSpPr>
          <p:cNvPr id="2791" name="Google Shape;2791;p58"/>
          <p:cNvSpPr/>
          <p:nvPr/>
        </p:nvSpPr>
        <p:spPr>
          <a:xfrm>
            <a:off x="3309938"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58"/>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58"/>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58"/>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2795" name="Google Shape;2795;p58"/>
          <p:cNvSpPr/>
          <p:nvPr/>
        </p:nvSpPr>
        <p:spPr>
          <a:xfrm>
            <a:off x="3824288"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Our models do the perception work inside their runtime</a:t>
            </a:r>
            <a:endParaRPr/>
          </a:p>
        </p:txBody>
      </p:sp>
      <p:sp>
        <p:nvSpPr>
          <p:cNvPr id="2796" name="Google Shape;2796;p58"/>
          <p:cNvSpPr/>
          <p:nvPr/>
        </p:nvSpPr>
        <p:spPr>
          <a:xfrm>
            <a:off x="6162675" y="1962150"/>
            <a:ext cx="2719388" cy="1171575"/>
          </a:xfrm>
          <a:prstGeom prst="roundRect">
            <a:avLst>
              <a:gd fmla="val 650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58"/>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58"/>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58"/>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2800" name="Google Shape;2800;p58"/>
          <p:cNvSpPr/>
          <p:nvPr/>
        </p:nvSpPr>
        <p:spPr>
          <a:xfrm>
            <a:off x="6677025" y="2152650"/>
            <a:ext cx="2033588" cy="619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Their system decides and acts</a:t>
            </a:r>
            <a:endParaRPr/>
          </a:p>
        </p:txBody>
      </p:sp>
      <p:sp>
        <p:nvSpPr>
          <p:cNvPr id="2801" name="Google Shape;2801;p58"/>
          <p:cNvSpPr/>
          <p:nvPr/>
        </p:nvSpPr>
        <p:spPr>
          <a:xfrm>
            <a:off x="9015413"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58"/>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58"/>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58"/>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2805" name="Google Shape;2805;p58"/>
          <p:cNvSpPr/>
          <p:nvPr/>
        </p:nvSpPr>
        <p:spPr>
          <a:xfrm>
            <a:off x="9529763"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They ship under their own brand, with our perception inside</a:t>
            </a:r>
            <a:endParaRPr/>
          </a:p>
        </p:txBody>
      </p:sp>
      <p:sp>
        <p:nvSpPr>
          <p:cNvPr id="2806" name="Google Shape;2806;p58"/>
          <p:cNvSpPr/>
          <p:nvPr/>
        </p:nvSpPr>
        <p:spPr>
          <a:xfrm>
            <a:off x="3186113" y="265271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58"/>
          <p:cNvSpPr/>
          <p:nvPr/>
        </p:nvSpPr>
        <p:spPr>
          <a:xfrm>
            <a:off x="6038850" y="265271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58"/>
          <p:cNvSpPr/>
          <p:nvPr/>
        </p:nvSpPr>
        <p:spPr>
          <a:xfrm>
            <a:off x="8891588" y="2652713"/>
            <a:ext cx="114300" cy="171450"/>
          </a:xfrm>
          <a:prstGeom prst="rightArrow">
            <a:avLst>
              <a:gd fmla="val 50000" name="adj1"/>
              <a:gd fmla="val 50000" name="adj2"/>
            </a:avLst>
          </a:prstGeom>
          <a:solidFill>
            <a:srgbClr val="0A9396"/>
          </a:solidFill>
          <a:ln cap="flat" cmpd="sng" w="9525">
            <a:solidFill>
              <a:srgbClr val="0A93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58"/>
          <p:cNvSpPr/>
          <p:nvPr/>
        </p:nvSpPr>
        <p:spPr>
          <a:xfrm>
            <a:off x="457200" y="3724275"/>
            <a:ext cx="56388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58"/>
          <p:cNvSpPr/>
          <p:nvPr/>
        </p:nvSpPr>
        <p:spPr>
          <a:xfrm>
            <a:off x="457200" y="3724275"/>
            <a:ext cx="57150" cy="1628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58"/>
          <p:cNvSpPr/>
          <p:nvPr/>
        </p:nvSpPr>
        <p:spPr>
          <a:xfrm>
            <a:off x="685800" y="38957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2812" name="Google Shape;2812;p58"/>
          <p:cNvSpPr/>
          <p:nvPr/>
        </p:nvSpPr>
        <p:spPr>
          <a:xfrm>
            <a:off x="685800" y="4314825"/>
            <a:ext cx="5181600" cy="866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licence sells the model and toolchain without the board. It is the only line that carries no bill of materials at all, which is why it prices on value rather than on cost.</a:t>
            </a:r>
            <a:endParaRPr/>
          </a:p>
        </p:txBody>
      </p:sp>
      <p:sp>
        <p:nvSpPr>
          <p:cNvPr id="2813" name="Google Shape;2813;p58"/>
          <p:cNvSpPr/>
          <p:nvPr/>
        </p:nvSpPr>
        <p:spPr>
          <a:xfrm>
            <a:off x="6248400" y="3724275"/>
            <a:ext cx="54864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58"/>
          <p:cNvSpPr/>
          <p:nvPr/>
        </p:nvSpPr>
        <p:spPr>
          <a:xfrm>
            <a:off x="6248400" y="3724275"/>
            <a:ext cx="57150" cy="1628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58"/>
          <p:cNvSpPr/>
          <p:nvPr/>
        </p:nvSpPr>
        <p:spPr>
          <a:xfrm>
            <a:off x="6477000" y="38957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2816" name="Google Shape;2816;p58"/>
          <p:cNvSpPr/>
          <p:nvPr/>
        </p:nvSpPr>
        <p:spPr>
          <a:xfrm>
            <a:off x="6477000" y="4314825"/>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defensible model advantage and a signed licence; neither is evidenced yet.</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1" name="Shape 2821"/>
        <p:cNvGrpSpPr/>
        <p:nvPr/>
      </p:nvGrpSpPr>
      <p:grpSpPr>
        <a:xfrm>
          <a:off x="0" y="0"/>
          <a:ext cx="0" cy="0"/>
          <a:chOff x="0" y="0"/>
          <a:chExt cx="0" cy="0"/>
        </a:xfrm>
      </p:grpSpPr>
      <p:sp>
        <p:nvSpPr>
          <p:cNvPr id="2822" name="Google Shape;2822;p59"/>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59"/>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T100 AI LICENCE · C</a:t>
            </a:r>
            <a:endParaRPr/>
          </a:p>
        </p:txBody>
      </p:sp>
      <p:sp>
        <p:nvSpPr>
          <p:cNvPr id="2824" name="Google Shape;2824;p59"/>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2825" name="Google Shape;2825;p59"/>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Wanting perception tuned for Indian road conditions without building the dataset themselves.</a:t>
            </a:r>
            <a:endParaRPr/>
          </a:p>
        </p:txBody>
      </p:sp>
      <p:sp>
        <p:nvSpPr>
          <p:cNvPr id="2826" name="Google Shape;2826;p59"/>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59"/>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59"/>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829" name="Google Shape;2829;p59"/>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55</a:t>
            </a:r>
            <a:endParaRPr/>
          </a:p>
        </p:txBody>
      </p:sp>
      <p:sp>
        <p:nvSpPr>
          <p:cNvPr id="2830" name="Google Shape;2830;p59"/>
          <p:cNvSpPr/>
          <p:nvPr/>
        </p:nvSpPr>
        <p:spPr>
          <a:xfrm>
            <a:off x="457200" y="169545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59"/>
          <p:cNvSpPr/>
          <p:nvPr/>
        </p:nvSpPr>
        <p:spPr>
          <a:xfrm>
            <a:off x="457200" y="169545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59"/>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2833" name="Google Shape;2833;p59"/>
          <p:cNvSpPr/>
          <p:nvPr/>
        </p:nvSpPr>
        <p:spPr>
          <a:xfrm>
            <a:off x="685800" y="228600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OEMs and platform partners who want the India-road stack without our silicon.</a:t>
            </a:r>
            <a:endParaRPr/>
          </a:p>
        </p:txBody>
      </p:sp>
      <p:sp>
        <p:nvSpPr>
          <p:cNvPr id="2834" name="Google Shape;2834;p59"/>
          <p:cNvSpPr/>
          <p:nvPr/>
        </p:nvSpPr>
        <p:spPr>
          <a:xfrm>
            <a:off x="6248400" y="169545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59"/>
          <p:cNvSpPr/>
          <p:nvPr/>
        </p:nvSpPr>
        <p:spPr>
          <a:xfrm>
            <a:off x="6248400" y="169545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59"/>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2837" name="Google Shape;2837;p59"/>
          <p:cNvSpPr/>
          <p:nvPr/>
        </p:nvSpPr>
        <p:spPr>
          <a:xfrm>
            <a:off x="6477000" y="2286000"/>
            <a:ext cx="50292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Direct licensing, negotiated per engagement.</a:t>
            </a:r>
            <a:endParaRPr/>
          </a:p>
        </p:txBody>
      </p:sp>
      <p:sp>
        <p:nvSpPr>
          <p:cNvPr id="2838" name="Google Shape;2838;p59"/>
          <p:cNvSpPr/>
          <p:nvPr/>
        </p:nvSpPr>
        <p:spPr>
          <a:xfrm>
            <a:off x="457200" y="3076575"/>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59"/>
          <p:cNvSpPr/>
          <p:nvPr/>
        </p:nvSpPr>
        <p:spPr>
          <a:xfrm>
            <a:off x="457200" y="3076575"/>
            <a:ext cx="57150" cy="1247775"/>
          </a:xfrm>
          <a:prstGeom prst="rect">
            <a:avLst/>
          </a:prstGeom>
          <a:solidFill>
            <a:srgbClr val="6B728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59"/>
          <p:cNvSpPr/>
          <p:nvPr/>
        </p:nvSpPr>
        <p:spPr>
          <a:xfrm>
            <a:off x="685800" y="32480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none separately sized</a:t>
            </a:r>
            <a:endParaRPr/>
          </a:p>
        </p:txBody>
      </p:sp>
      <p:sp>
        <p:nvSpPr>
          <p:cNvPr id="2841" name="Google Shape;2841;p59"/>
          <p:cNvSpPr/>
          <p:nvPr/>
        </p:nvSpPr>
        <p:spPr>
          <a:xfrm>
            <a:off x="685800" y="3667125"/>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No separately sized demand pool is modelled for this line. Treat its revenue as optionality rather than base case.</a:t>
            </a:r>
            <a:endParaRPr/>
          </a:p>
        </p:txBody>
      </p:sp>
      <p:sp>
        <p:nvSpPr>
          <p:cNvPr id="2842" name="Google Shape;2842;p59"/>
          <p:cNvSpPr/>
          <p:nvPr/>
        </p:nvSpPr>
        <p:spPr>
          <a:xfrm>
            <a:off x="457200" y="44577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no sized pool in the demand schedule. Capture rates are management assumptions; pool sizes are third-party published estimates.</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7" name="Shape 2847"/>
        <p:cNvGrpSpPr/>
        <p:nvPr/>
      </p:nvGrpSpPr>
      <p:grpSpPr>
        <a:xfrm>
          <a:off x="0" y="0"/>
          <a:ext cx="0" cy="0"/>
          <a:chOff x="0" y="0"/>
          <a:chExt cx="0" cy="0"/>
        </a:xfrm>
      </p:grpSpPr>
      <p:sp>
        <p:nvSpPr>
          <p:cNvPr id="2848" name="Google Shape;2848;p60"/>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60"/>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T100 AI LICENCE · D</a:t>
            </a:r>
            <a:endParaRPr/>
          </a:p>
        </p:txBody>
      </p:sp>
      <p:sp>
        <p:nvSpPr>
          <p:cNvPr id="2850" name="Google Shape;2850;p60"/>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2851" name="Google Shape;2851;p60"/>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₹50.0 Cr at FY2032 — 4.4% of group revenue, at 94% gross margin.</a:t>
            </a:r>
            <a:endParaRPr/>
          </a:p>
        </p:txBody>
      </p:sp>
      <p:sp>
        <p:nvSpPr>
          <p:cNvPr id="2852" name="Google Shape;2852;p60"/>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60"/>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60"/>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855" name="Google Shape;2855;p60"/>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56</a:t>
            </a:r>
            <a:endParaRPr/>
          </a:p>
        </p:txBody>
      </p:sp>
      <p:sp>
        <p:nvSpPr>
          <p:cNvPr id="2856" name="Google Shape;2856;p60"/>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7" name="Google Shape;2857;p60"/>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50</a:t>
            </a:r>
            <a:endParaRPr/>
          </a:p>
        </p:txBody>
      </p:sp>
      <p:sp>
        <p:nvSpPr>
          <p:cNvPr id="2858" name="Google Shape;2858;p60"/>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2859" name="Google Shape;2859;p60"/>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60"/>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₹50.0 Cr</a:t>
            </a:r>
            <a:endParaRPr/>
          </a:p>
        </p:txBody>
      </p:sp>
      <p:sp>
        <p:nvSpPr>
          <p:cNvPr id="2861" name="Google Shape;2861;p60"/>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2862" name="Google Shape;2862;p60"/>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60"/>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4.4%</a:t>
            </a:r>
            <a:endParaRPr/>
          </a:p>
        </p:txBody>
      </p:sp>
      <p:sp>
        <p:nvSpPr>
          <p:cNvPr id="2864" name="Google Shape;2864;p60"/>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2865" name="Google Shape;2865;p60"/>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60"/>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94%</a:t>
            </a:r>
            <a:endParaRPr/>
          </a:p>
        </p:txBody>
      </p:sp>
      <p:sp>
        <p:nvSpPr>
          <p:cNvPr id="2867" name="Google Shape;2867;p60"/>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2868" name="Google Shape;2868;p60"/>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2869" name="Google Shape;2869;p60"/>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60"/>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2871" name="Google Shape;2871;p60"/>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2872" name="Google Shape;2872;p60"/>
          <p:cNvSpPr/>
          <p:nvPr/>
        </p:nvSpPr>
        <p:spPr>
          <a:xfrm>
            <a:off x="1336675"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60"/>
          <p:cNvSpPr/>
          <p:nvPr/>
        </p:nvSpPr>
        <p:spPr>
          <a:xfrm>
            <a:off x="1279525"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2874" name="Google Shape;2874;p60"/>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2875" name="Google Shape;2875;p60"/>
          <p:cNvSpPr/>
          <p:nvPr/>
        </p:nvSpPr>
        <p:spPr>
          <a:xfrm>
            <a:off x="221615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60"/>
          <p:cNvSpPr/>
          <p:nvPr/>
        </p:nvSpPr>
        <p:spPr>
          <a:xfrm>
            <a:off x="215900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a:t>
            </a:r>
            <a:endParaRPr/>
          </a:p>
        </p:txBody>
      </p:sp>
      <p:sp>
        <p:nvSpPr>
          <p:cNvPr id="2877" name="Google Shape;2877;p60"/>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2878" name="Google Shape;2878;p60"/>
          <p:cNvSpPr/>
          <p:nvPr/>
        </p:nvSpPr>
        <p:spPr>
          <a:xfrm>
            <a:off x="3095625" y="4182618"/>
            <a:ext cx="746125" cy="84582"/>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60"/>
          <p:cNvSpPr/>
          <p:nvPr/>
        </p:nvSpPr>
        <p:spPr>
          <a:xfrm>
            <a:off x="3038475" y="3954018"/>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6</a:t>
            </a:r>
            <a:endParaRPr/>
          </a:p>
        </p:txBody>
      </p:sp>
      <p:sp>
        <p:nvSpPr>
          <p:cNvPr id="2880" name="Google Shape;2880;p60"/>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2881" name="Google Shape;2881;p60"/>
          <p:cNvSpPr/>
          <p:nvPr/>
        </p:nvSpPr>
        <p:spPr>
          <a:xfrm>
            <a:off x="3975100" y="4013454"/>
            <a:ext cx="746125" cy="25374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2" name="Google Shape;2882;p60"/>
          <p:cNvSpPr/>
          <p:nvPr/>
        </p:nvSpPr>
        <p:spPr>
          <a:xfrm>
            <a:off x="3917950" y="3784854"/>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18</a:t>
            </a:r>
            <a:endParaRPr/>
          </a:p>
        </p:txBody>
      </p:sp>
      <p:sp>
        <p:nvSpPr>
          <p:cNvPr id="2883" name="Google Shape;2883;p60"/>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2884" name="Google Shape;2884;p60"/>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5" name="Google Shape;2885;p60"/>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50</a:t>
            </a:r>
            <a:endParaRPr/>
          </a:p>
        </p:txBody>
      </p:sp>
      <p:sp>
        <p:nvSpPr>
          <p:cNvPr id="2886" name="Google Shape;2886;p60"/>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2887" name="Google Shape;2887;p60"/>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2888" name="Google Shape;2888;p60"/>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60"/>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2890" name="Google Shape;2890;p60"/>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2891" name="Google Shape;2891;p60"/>
          <p:cNvSpPr/>
          <p:nvPr/>
        </p:nvSpPr>
        <p:spPr>
          <a:xfrm>
            <a:off x="7026275"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2" name="Google Shape;2892;p60"/>
          <p:cNvSpPr/>
          <p:nvPr/>
        </p:nvSpPr>
        <p:spPr>
          <a:xfrm>
            <a:off x="6969125"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2893" name="Google Shape;2893;p60"/>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2894" name="Google Shape;2894;p60"/>
          <p:cNvSpPr/>
          <p:nvPr/>
        </p:nvSpPr>
        <p:spPr>
          <a:xfrm>
            <a:off x="799465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60"/>
          <p:cNvSpPr/>
          <p:nvPr/>
        </p:nvSpPr>
        <p:spPr>
          <a:xfrm>
            <a:off x="793750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a:t>
            </a:r>
            <a:endParaRPr/>
          </a:p>
        </p:txBody>
      </p:sp>
      <p:sp>
        <p:nvSpPr>
          <p:cNvPr id="2896" name="Google Shape;2896;p60"/>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2897" name="Google Shape;2897;p60"/>
          <p:cNvSpPr/>
          <p:nvPr/>
        </p:nvSpPr>
        <p:spPr>
          <a:xfrm>
            <a:off x="8963025" y="4182618"/>
            <a:ext cx="835025" cy="84582"/>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8" name="Google Shape;2898;p60"/>
          <p:cNvSpPr/>
          <p:nvPr/>
        </p:nvSpPr>
        <p:spPr>
          <a:xfrm>
            <a:off x="8905875" y="3954018"/>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6</a:t>
            </a:r>
            <a:endParaRPr/>
          </a:p>
        </p:txBody>
      </p:sp>
      <p:sp>
        <p:nvSpPr>
          <p:cNvPr id="2899" name="Google Shape;2899;p60"/>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2900" name="Google Shape;2900;p60"/>
          <p:cNvSpPr/>
          <p:nvPr/>
        </p:nvSpPr>
        <p:spPr>
          <a:xfrm>
            <a:off x="9931400" y="4013454"/>
            <a:ext cx="835025" cy="25374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1" name="Google Shape;2901;p60"/>
          <p:cNvSpPr/>
          <p:nvPr/>
        </p:nvSpPr>
        <p:spPr>
          <a:xfrm>
            <a:off x="9874250" y="3784854"/>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18</a:t>
            </a:r>
            <a:endParaRPr/>
          </a:p>
        </p:txBody>
      </p:sp>
      <p:sp>
        <p:nvSpPr>
          <p:cNvPr id="2902" name="Google Shape;2902;p60"/>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2903" name="Google Shape;2903;p60"/>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60"/>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50</a:t>
            </a:r>
            <a:endParaRPr/>
          </a:p>
        </p:txBody>
      </p:sp>
      <p:sp>
        <p:nvSpPr>
          <p:cNvPr id="2905" name="Google Shape;2905;p60"/>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2906" name="Google Shape;2906;p60"/>
          <p:cNvSpPr/>
          <p:nvPr/>
        </p:nvSpPr>
        <p:spPr>
          <a:xfrm>
            <a:off x="457200" y="4495800"/>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7" name="Google Shape;2907;p60"/>
          <p:cNvSpPr/>
          <p:nvPr/>
        </p:nvSpPr>
        <p:spPr>
          <a:xfrm>
            <a:off x="457200" y="4495800"/>
            <a:ext cx="57150" cy="1438275"/>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8" name="Google Shape;2908;p60"/>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2909" name="Google Shape;2909;p60"/>
          <p:cNvSpPr/>
          <p:nvPr/>
        </p:nvSpPr>
        <p:spPr>
          <a:xfrm>
            <a:off x="685800" y="5086350"/>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₹50 Cr on pure margin with no unit cost — but no separately sized demand pool exists behind it, so treat it as optionality rather than base case.</a:t>
            </a:r>
            <a:endParaRPr/>
          </a:p>
        </p:txBody>
      </p:sp>
      <p:sp>
        <p:nvSpPr>
          <p:cNvPr id="2910" name="Google Shape;2910;p60"/>
          <p:cNvSpPr/>
          <p:nvPr/>
        </p:nvSpPr>
        <p:spPr>
          <a:xfrm>
            <a:off x="6248400" y="4495800"/>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1" name="Google Shape;2911;p60"/>
          <p:cNvSpPr/>
          <p:nvPr/>
        </p:nvSpPr>
        <p:spPr>
          <a:xfrm>
            <a:off x="6248400" y="4495800"/>
            <a:ext cx="57150" cy="1438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60"/>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2913" name="Google Shape;2913;p60"/>
          <p:cNvSpPr/>
          <p:nvPr/>
        </p:nvSpPr>
        <p:spPr>
          <a:xfrm>
            <a:off x="6477000" y="508635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defensible model advantage and a signed licence; neither is evidenced yet.</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8" name="Shape 2918"/>
        <p:cNvGrpSpPr/>
        <p:nvPr/>
      </p:nvGrpSpPr>
      <p:grpSpPr>
        <a:xfrm>
          <a:off x="0" y="0"/>
          <a:ext cx="0" cy="0"/>
          <a:chOff x="0" y="0"/>
          <a:chExt cx="0" cy="0"/>
        </a:xfrm>
      </p:grpSpPr>
      <p:sp>
        <p:nvSpPr>
          <p:cNvPr id="2919" name="Google Shape;2919;p61"/>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61"/>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61"/>
          <p:cNvSpPr/>
          <p:nvPr/>
        </p:nvSpPr>
        <p:spPr>
          <a:xfrm>
            <a:off x="0" y="0"/>
            <a:ext cx="12192000"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61"/>
          <p:cNvSpPr/>
          <p:nvPr/>
        </p:nvSpPr>
        <p:spPr>
          <a:xfrm>
            <a:off x="914400" y="2381250"/>
            <a:ext cx="6667500"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B4D8"/>
              </a:buClr>
              <a:buSzPts val="975"/>
              <a:buFont typeface="Arial"/>
              <a:buNone/>
            </a:pPr>
            <a:r>
              <a:rPr b="1" lang="en-US" sz="975">
                <a:solidFill>
                  <a:srgbClr val="00B4D8"/>
                </a:solidFill>
                <a:latin typeface="Arial"/>
                <a:ea typeface="Arial"/>
                <a:cs typeface="Arial"/>
                <a:sym typeface="Arial"/>
              </a:rPr>
              <a:t>PART THREE</a:t>
            </a:r>
            <a:endParaRPr/>
          </a:p>
        </p:txBody>
      </p:sp>
      <p:sp>
        <p:nvSpPr>
          <p:cNvPr id="2923" name="Google Shape;2923;p61"/>
          <p:cNvSpPr/>
          <p:nvPr/>
        </p:nvSpPr>
        <p:spPr>
          <a:xfrm>
            <a:off x="914400" y="2781300"/>
            <a:ext cx="1257300" cy="285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61"/>
          <p:cNvSpPr/>
          <p:nvPr/>
        </p:nvSpPr>
        <p:spPr>
          <a:xfrm>
            <a:off x="914400" y="3143250"/>
            <a:ext cx="9525000"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525"/>
              <a:buFont typeface="Georgia"/>
              <a:buNone/>
            </a:pPr>
            <a:r>
              <a:rPr b="1" lang="en-US" sz="3525">
                <a:solidFill>
                  <a:srgbClr val="FFFFFF"/>
                </a:solidFill>
                <a:latin typeface="Georgia"/>
                <a:ea typeface="Georgia"/>
                <a:cs typeface="Georgia"/>
                <a:sym typeface="Georgia"/>
              </a:rPr>
              <a:t>Fleet &amp; mobility</a:t>
            </a:r>
            <a:endParaRPr/>
          </a:p>
        </p:txBody>
      </p:sp>
      <p:sp>
        <p:nvSpPr>
          <p:cNvPr id="2925" name="Google Shape;2925;p61"/>
          <p:cNvSpPr/>
          <p:nvPr/>
        </p:nvSpPr>
        <p:spPr>
          <a:xfrm>
            <a:off x="914400" y="4210050"/>
            <a:ext cx="9525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1275"/>
              <a:buFont typeface="Arial"/>
              <a:buNone/>
            </a:pPr>
            <a:r>
              <a:rPr lang="en-US" sz="1275">
                <a:solidFill>
                  <a:srgbClr val="8FA2B7"/>
                </a:solidFill>
                <a:latin typeface="Arial"/>
                <a:ea typeface="Arial"/>
                <a:cs typeface="Arial"/>
                <a:sym typeface="Arial"/>
              </a:rPr>
              <a:t>₹88.7 Cr · 7.9% of FY2032 · 2 SKUs · Highest revenue per unit we sell</a:t>
            </a:r>
            <a:endParaRPr/>
          </a:p>
        </p:txBody>
      </p:sp>
      <p:sp>
        <p:nvSpPr>
          <p:cNvPr id="2926" name="Google Shape;2926;p61"/>
          <p:cNvSpPr/>
          <p:nvPr/>
        </p:nvSpPr>
        <p:spPr>
          <a:xfrm>
            <a:off x="457200" y="6486525"/>
            <a:ext cx="11277600" cy="9525"/>
          </a:xfrm>
          <a:prstGeom prst="rect">
            <a:avLst/>
          </a:prstGeom>
          <a:solidFill>
            <a:srgbClr val="233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61"/>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825"/>
              <a:buFont typeface="Arial"/>
              <a:buNone/>
            </a:pPr>
            <a:r>
              <a:rPr b="1" lang="en-US" sz="825">
                <a:solidFill>
                  <a:srgbClr val="8FA2B7"/>
                </a:solidFill>
                <a:latin typeface="Arial"/>
                <a:ea typeface="Arial"/>
                <a:cs typeface="Arial"/>
                <a:sym typeface="Arial"/>
              </a:rPr>
              <a:t>DEEPGRID SEMI · PRODUCT LINES · MANAGEMENT PROJECTIONS</a:t>
            </a:r>
            <a:endParaRPr/>
          </a:p>
        </p:txBody>
      </p:sp>
      <p:sp>
        <p:nvSpPr>
          <p:cNvPr id="2928" name="Google Shape;2928;p61"/>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8FA2B7"/>
              </a:buClr>
              <a:buSzPts val="825"/>
              <a:buFont typeface="Arial"/>
              <a:buNone/>
            </a:pPr>
            <a:r>
              <a:rPr b="1" lang="en-US" sz="825">
                <a:solidFill>
                  <a:srgbClr val="8FA2B7"/>
                </a:solidFill>
                <a:latin typeface="Arial"/>
                <a:ea typeface="Arial"/>
                <a:cs typeface="Arial"/>
                <a:sym typeface="Arial"/>
              </a:rPr>
              <a:t>57</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3" name="Shape 2933"/>
        <p:cNvGrpSpPr/>
        <p:nvPr/>
      </p:nvGrpSpPr>
      <p:grpSpPr>
        <a:xfrm>
          <a:off x="0" y="0"/>
          <a:ext cx="0" cy="0"/>
          <a:chOff x="0" y="0"/>
          <a:chExt cx="0" cy="0"/>
        </a:xfrm>
      </p:grpSpPr>
      <p:sp>
        <p:nvSpPr>
          <p:cNvPr id="2934" name="Google Shape;2934;p62"/>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62"/>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AUTONOMOUS TAAS · A</a:t>
            </a:r>
            <a:endParaRPr/>
          </a:p>
        </p:txBody>
      </p:sp>
      <p:sp>
        <p:nvSpPr>
          <p:cNvPr id="2936" name="Google Shape;2936;p62"/>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2937" name="Google Shape;2937;p62"/>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Not a product sold to a customer: a vehicle we own, operated under contract on a fixed route.</a:t>
            </a:r>
            <a:endParaRPr/>
          </a:p>
        </p:txBody>
      </p:sp>
      <p:sp>
        <p:nvSpPr>
          <p:cNvPr id="2938" name="Google Shape;2938;p62"/>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62"/>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0" name="Google Shape;2940;p62"/>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941" name="Google Shape;2941;p62"/>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58</a:t>
            </a:r>
            <a:endParaRPr/>
          </a:p>
        </p:txBody>
      </p:sp>
      <p:sp>
        <p:nvSpPr>
          <p:cNvPr id="2942" name="Google Shape;2942;p62"/>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62"/>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₹66.00 L</a:t>
            </a:r>
            <a:endParaRPr/>
          </a:p>
        </p:txBody>
      </p:sp>
      <p:sp>
        <p:nvSpPr>
          <p:cNvPr id="2944" name="Google Shape;2944;p62"/>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2945" name="Google Shape;2945;p62"/>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62"/>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Systems</a:t>
            </a:r>
            <a:endParaRPr/>
          </a:p>
        </p:txBody>
      </p:sp>
      <p:sp>
        <p:nvSpPr>
          <p:cNvPr id="2947" name="Google Shape;2947;p62"/>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2948" name="Google Shape;2948;p62"/>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62"/>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Outdoor</a:t>
            </a:r>
            <a:endParaRPr/>
          </a:p>
        </p:txBody>
      </p:sp>
      <p:sp>
        <p:nvSpPr>
          <p:cNvPr id="2950" name="Google Shape;2950;p62"/>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2951" name="Google Shape;2951;p62"/>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62"/>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FY2028</a:t>
            </a:r>
            <a:endParaRPr/>
          </a:p>
        </p:txBody>
      </p:sp>
      <p:sp>
        <p:nvSpPr>
          <p:cNvPr id="2953" name="Google Shape;2953;p62"/>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2954" name="Google Shape;2954;p62"/>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2955" name="Google Shape;2955;p62"/>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6" name="Google Shape;2956;p62"/>
          <p:cNvSpPr/>
          <p:nvPr/>
        </p:nvSpPr>
        <p:spPr>
          <a:xfrm>
            <a:off x="457200" y="3295650"/>
            <a:ext cx="2719388" cy="3810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7" name="Google Shape;2957;p62"/>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2958" name="Google Shape;2958;p62"/>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Vehicle with the full AD2 sensor set</a:t>
            </a:r>
            <a:endParaRPr/>
          </a:p>
        </p:txBody>
      </p:sp>
      <p:sp>
        <p:nvSpPr>
          <p:cNvPr id="2959" name="Google Shape;2959;p62"/>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62"/>
          <p:cNvSpPr/>
          <p:nvPr/>
        </p:nvSpPr>
        <p:spPr>
          <a:xfrm>
            <a:off x="3309938" y="3295650"/>
            <a:ext cx="2719388" cy="3810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62"/>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2962" name="Google Shape;2962;p62"/>
          <p:cNvSpPr/>
          <p:nvPr/>
        </p:nvSpPr>
        <p:spPr>
          <a:xfrm>
            <a:off x="3462338" y="3638550"/>
            <a:ext cx="2414588"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autonomy stack</a:t>
            </a:r>
            <a:endParaRPr/>
          </a:p>
        </p:txBody>
      </p:sp>
      <p:sp>
        <p:nvSpPr>
          <p:cNvPr id="2963" name="Google Shape;2963;p62"/>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62"/>
          <p:cNvSpPr/>
          <p:nvPr/>
        </p:nvSpPr>
        <p:spPr>
          <a:xfrm>
            <a:off x="6162675" y="3295650"/>
            <a:ext cx="2719388" cy="3810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62"/>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2966" name="Google Shape;2966;p62"/>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Remote operations and monitoring link</a:t>
            </a:r>
            <a:endParaRPr/>
          </a:p>
        </p:txBody>
      </p:sp>
      <p:sp>
        <p:nvSpPr>
          <p:cNvPr id="2967" name="Google Shape;2967;p62"/>
          <p:cNvSpPr/>
          <p:nvPr/>
        </p:nvSpPr>
        <p:spPr>
          <a:xfrm>
            <a:off x="9015413"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62"/>
          <p:cNvSpPr/>
          <p:nvPr/>
        </p:nvSpPr>
        <p:spPr>
          <a:xfrm>
            <a:off x="9015413" y="3295650"/>
            <a:ext cx="2719388" cy="3810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62"/>
          <p:cNvSpPr/>
          <p:nvPr/>
        </p:nvSpPr>
        <p:spPr>
          <a:xfrm>
            <a:off x="9167813"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04</a:t>
            </a:r>
            <a:endParaRPr/>
          </a:p>
        </p:txBody>
      </p:sp>
      <p:sp>
        <p:nvSpPr>
          <p:cNvPr id="2970" name="Google Shape;2970;p62"/>
          <p:cNvSpPr/>
          <p:nvPr/>
        </p:nvSpPr>
        <p:spPr>
          <a:xfrm>
            <a:off x="9167813"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Service contract and route commissioning</a:t>
            </a:r>
            <a:endParaRPr/>
          </a:p>
        </p:txBody>
      </p:sp>
      <p:sp>
        <p:nvSpPr>
          <p:cNvPr id="2971" name="Google Shape;2971;p62"/>
          <p:cNvSpPr/>
          <p:nvPr/>
        </p:nvSpPr>
        <p:spPr>
          <a:xfrm>
            <a:off x="457200" y="4686300"/>
            <a:ext cx="11277600" cy="1438275"/>
          </a:xfrm>
          <a:prstGeom prst="roundRect">
            <a:avLst>
              <a:gd fmla="val 5298"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2" name="Google Shape;2972;p62"/>
          <p:cNvSpPr/>
          <p:nvPr/>
        </p:nvSpPr>
        <p:spPr>
          <a:xfrm>
            <a:off x="457200" y="4686300"/>
            <a:ext cx="57150" cy="1438275"/>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3" name="Google Shape;2973;p62"/>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2974" name="Google Shape;2974;p62"/>
          <p:cNvSpPr/>
          <p:nvPr/>
        </p:nvSpPr>
        <p:spPr>
          <a:xfrm>
            <a:off x="685800" y="5276850"/>
            <a:ext cx="108204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Autonomous TaaS sells at ₹66.00 L into the fleet &amp; mobility surface. Highest revenue per unit in the portfolio at ₹66 lakh a vehicle, and the only line where we capture the operating margin rather than a hardware margin.</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9" name="Shape 2979"/>
        <p:cNvGrpSpPr/>
        <p:nvPr/>
      </p:nvGrpSpPr>
      <p:grpSpPr>
        <a:xfrm>
          <a:off x="0" y="0"/>
          <a:ext cx="0" cy="0"/>
          <a:chOff x="0" y="0"/>
          <a:chExt cx="0" cy="0"/>
        </a:xfrm>
      </p:grpSpPr>
      <p:sp>
        <p:nvSpPr>
          <p:cNvPr id="2980" name="Google Shape;2980;p63"/>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1" name="Google Shape;2981;p63"/>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AUTONOMOUS TAAS · B</a:t>
            </a:r>
            <a:endParaRPr/>
          </a:p>
        </p:txBody>
      </p:sp>
      <p:sp>
        <p:nvSpPr>
          <p:cNvPr id="2982" name="Google Shape;2982;p63"/>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2983" name="Google Shape;2983;p63"/>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2984" name="Google Shape;2984;p63"/>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5" name="Google Shape;2985;p63"/>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63"/>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2987" name="Google Shape;2987;p63"/>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59</a:t>
            </a:r>
            <a:endParaRPr/>
          </a:p>
        </p:txBody>
      </p:sp>
      <p:sp>
        <p:nvSpPr>
          <p:cNvPr id="2988" name="Google Shape;2988;p63"/>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2989" name="Google Shape;2989;p63"/>
          <p:cNvSpPr/>
          <p:nvPr/>
        </p:nvSpPr>
        <p:spPr>
          <a:xfrm>
            <a:off x="457200"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63"/>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63"/>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63"/>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2993" name="Google Shape;2993;p63"/>
          <p:cNvSpPr/>
          <p:nvPr/>
        </p:nvSpPr>
        <p:spPr>
          <a:xfrm>
            <a:off x="971550"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vehicle's full sensor set reads a route we have already surveyed</a:t>
            </a:r>
            <a:endParaRPr/>
          </a:p>
        </p:txBody>
      </p:sp>
      <p:sp>
        <p:nvSpPr>
          <p:cNvPr id="2994" name="Google Shape;2994;p63"/>
          <p:cNvSpPr/>
          <p:nvPr/>
        </p:nvSpPr>
        <p:spPr>
          <a:xfrm>
            <a:off x="3309938"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5" name="Google Shape;2995;p63"/>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6" name="Google Shape;2996;p63"/>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7" name="Google Shape;2997;p63"/>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2998" name="Google Shape;2998;p63"/>
          <p:cNvSpPr/>
          <p:nvPr/>
        </p:nvSpPr>
        <p:spPr>
          <a:xfrm>
            <a:off x="3824288"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runs the autonomy stack against that route model</a:t>
            </a:r>
            <a:endParaRPr/>
          </a:p>
        </p:txBody>
      </p:sp>
      <p:sp>
        <p:nvSpPr>
          <p:cNvPr id="2999" name="Google Shape;2999;p63"/>
          <p:cNvSpPr/>
          <p:nvPr/>
        </p:nvSpPr>
        <p:spPr>
          <a:xfrm>
            <a:off x="6162675" y="1962150"/>
            <a:ext cx="2719388" cy="1743075"/>
          </a:xfrm>
          <a:prstGeom prst="roundRect">
            <a:avLst>
              <a:gd fmla="val 4372"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0" name="Google Shape;3000;p63"/>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p63"/>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2" name="Google Shape;3002;p63"/>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3003" name="Google Shape;3003;p63"/>
          <p:cNvSpPr/>
          <p:nvPr/>
        </p:nvSpPr>
        <p:spPr>
          <a:xfrm>
            <a:off x="6677025" y="2152650"/>
            <a:ext cx="2033588" cy="1190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Fleet logic schedules, routes and hands off to a remote operator when needed</a:t>
            </a:r>
            <a:endParaRPr/>
          </a:p>
        </p:txBody>
      </p:sp>
      <p:sp>
        <p:nvSpPr>
          <p:cNvPr id="3004" name="Google Shape;3004;p63"/>
          <p:cNvSpPr/>
          <p:nvPr/>
        </p:nvSpPr>
        <p:spPr>
          <a:xfrm>
            <a:off x="9015413"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5" name="Google Shape;3005;p63"/>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6" name="Google Shape;3006;p63"/>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7" name="Google Shape;3007;p63"/>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3008" name="Google Shape;3008;p63"/>
          <p:cNvSpPr/>
          <p:nvPr/>
        </p:nvSpPr>
        <p:spPr>
          <a:xfrm>
            <a:off x="9529763"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vehicle drives, and the customer is billed per trip or per tonne</a:t>
            </a:r>
            <a:endParaRPr/>
          </a:p>
        </p:txBody>
      </p:sp>
      <p:sp>
        <p:nvSpPr>
          <p:cNvPr id="3009" name="Google Shape;3009;p63"/>
          <p:cNvSpPr/>
          <p:nvPr/>
        </p:nvSpPr>
        <p:spPr>
          <a:xfrm>
            <a:off x="3186113" y="2747963"/>
            <a:ext cx="114300" cy="171450"/>
          </a:xfrm>
          <a:prstGeom prst="rightArrow">
            <a:avLst>
              <a:gd fmla="val 50000" name="adj1"/>
              <a:gd fmla="val 50000" name="adj2"/>
            </a:avLst>
          </a:prstGeom>
          <a:solidFill>
            <a:srgbClr val="8DB4D4"/>
          </a:solidFill>
          <a:ln cap="flat" cmpd="sng" w="9525">
            <a:solidFill>
              <a:srgbClr val="8DB4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0" name="Google Shape;3010;p63"/>
          <p:cNvSpPr/>
          <p:nvPr/>
        </p:nvSpPr>
        <p:spPr>
          <a:xfrm>
            <a:off x="6038850" y="2747963"/>
            <a:ext cx="114300" cy="171450"/>
          </a:xfrm>
          <a:prstGeom prst="rightArrow">
            <a:avLst>
              <a:gd fmla="val 50000" name="adj1"/>
              <a:gd fmla="val 50000" name="adj2"/>
            </a:avLst>
          </a:prstGeom>
          <a:solidFill>
            <a:srgbClr val="8DB4D4"/>
          </a:solidFill>
          <a:ln cap="flat" cmpd="sng" w="9525">
            <a:solidFill>
              <a:srgbClr val="8DB4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1" name="Google Shape;3011;p63"/>
          <p:cNvSpPr/>
          <p:nvPr/>
        </p:nvSpPr>
        <p:spPr>
          <a:xfrm>
            <a:off x="8891588" y="2747963"/>
            <a:ext cx="114300" cy="171450"/>
          </a:xfrm>
          <a:prstGeom prst="rightArrow">
            <a:avLst>
              <a:gd fmla="val 50000" name="adj1"/>
              <a:gd fmla="val 50000" name="adj2"/>
            </a:avLst>
          </a:prstGeom>
          <a:solidFill>
            <a:srgbClr val="8DB4D4"/>
          </a:solidFill>
          <a:ln cap="flat" cmpd="sng" w="9525">
            <a:solidFill>
              <a:srgbClr val="8DB4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2" name="Google Shape;3012;p63"/>
          <p:cNvSpPr/>
          <p:nvPr/>
        </p:nvSpPr>
        <p:spPr>
          <a:xfrm>
            <a:off x="457200" y="3914775"/>
            <a:ext cx="56388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3" name="Google Shape;3013;p63"/>
          <p:cNvSpPr/>
          <p:nvPr/>
        </p:nvSpPr>
        <p:spPr>
          <a:xfrm>
            <a:off x="457200" y="3914775"/>
            <a:ext cx="57150" cy="1628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4" name="Google Shape;3014;p63"/>
          <p:cNvSpPr/>
          <p:nvPr/>
        </p:nvSpPr>
        <p:spPr>
          <a:xfrm>
            <a:off x="685800" y="40862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3015" name="Google Shape;3015;p63"/>
          <p:cNvSpPr/>
          <p:nvPr/>
        </p:nvSpPr>
        <p:spPr>
          <a:xfrm>
            <a:off x="685800" y="4505325"/>
            <a:ext cx="5181600" cy="866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SoC2 stage is common to every SKU: it is the same perception compute under different firmware. For Autonomous TaaS it runs stage two of the chain above.</a:t>
            </a:r>
            <a:endParaRPr/>
          </a:p>
        </p:txBody>
      </p:sp>
      <p:sp>
        <p:nvSpPr>
          <p:cNvPr id="3016" name="Google Shape;3016;p63"/>
          <p:cNvSpPr/>
          <p:nvPr/>
        </p:nvSpPr>
        <p:spPr>
          <a:xfrm>
            <a:off x="6248400" y="3914775"/>
            <a:ext cx="54864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7" name="Google Shape;3017;p63"/>
          <p:cNvSpPr/>
          <p:nvPr/>
        </p:nvSpPr>
        <p:spPr>
          <a:xfrm>
            <a:off x="6248400" y="3914775"/>
            <a:ext cx="57150" cy="1628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8" name="Google Shape;3018;p63"/>
          <p:cNvSpPr/>
          <p:nvPr/>
        </p:nvSpPr>
        <p:spPr>
          <a:xfrm>
            <a:off x="6477000" y="40862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3019" name="Google Shape;3019;p63"/>
          <p:cNvSpPr/>
          <p:nvPr/>
        </p:nvSpPr>
        <p:spPr>
          <a:xfrm>
            <a:off x="6477000" y="4505325"/>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Asset finance against the trucks, not the equity round, plus route-level regulatory permission.</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4" name="Shape 3024"/>
        <p:cNvGrpSpPr/>
        <p:nvPr/>
      </p:nvGrpSpPr>
      <p:grpSpPr>
        <a:xfrm>
          <a:off x="0" y="0"/>
          <a:ext cx="0" cy="0"/>
          <a:chOff x="0" y="0"/>
          <a:chExt cx="0" cy="0"/>
        </a:xfrm>
      </p:grpSpPr>
      <p:sp>
        <p:nvSpPr>
          <p:cNvPr id="3025" name="Google Shape;3025;p64"/>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6" name="Google Shape;3026;p64"/>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AUTONOMOUS TAAS · C</a:t>
            </a:r>
            <a:endParaRPr/>
          </a:p>
        </p:txBody>
      </p:sp>
      <p:sp>
        <p:nvSpPr>
          <p:cNvPr id="3027" name="Google Shape;3027;p64"/>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3028" name="Google Shape;3028;p64"/>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Cost per tonne-kilometre against a driven alternative, plus driver availability.</a:t>
            </a:r>
            <a:endParaRPr/>
          </a:p>
        </p:txBody>
      </p:sp>
      <p:sp>
        <p:nvSpPr>
          <p:cNvPr id="3029" name="Google Shape;3029;p64"/>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0" name="Google Shape;3030;p64"/>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1" name="Google Shape;3031;p64"/>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032" name="Google Shape;3032;p64"/>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60</a:t>
            </a:r>
            <a:endParaRPr/>
          </a:p>
        </p:txBody>
      </p:sp>
      <p:sp>
        <p:nvSpPr>
          <p:cNvPr id="3033" name="Google Shape;3033;p64"/>
          <p:cNvSpPr/>
          <p:nvPr/>
        </p:nvSpPr>
        <p:spPr>
          <a:xfrm>
            <a:off x="457200" y="169545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4" name="Google Shape;3034;p64"/>
          <p:cNvSpPr/>
          <p:nvPr/>
        </p:nvSpPr>
        <p:spPr>
          <a:xfrm>
            <a:off x="457200" y="169545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5" name="Google Shape;3035;p64"/>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3036" name="Google Shape;3036;p64"/>
          <p:cNvSpPr/>
          <p:nvPr/>
        </p:nvSpPr>
        <p:spPr>
          <a:xfrm>
            <a:off x="685800" y="228600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Logistics operators on fixed, repeatable routes where an autonomous lane can be proven.</a:t>
            </a:r>
            <a:endParaRPr/>
          </a:p>
        </p:txBody>
      </p:sp>
      <p:sp>
        <p:nvSpPr>
          <p:cNvPr id="3037" name="Google Shape;3037;p64"/>
          <p:cNvSpPr/>
          <p:nvPr/>
        </p:nvSpPr>
        <p:spPr>
          <a:xfrm>
            <a:off x="6248400" y="169545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8" name="Google Shape;3038;p64"/>
          <p:cNvSpPr/>
          <p:nvPr/>
        </p:nvSpPr>
        <p:spPr>
          <a:xfrm>
            <a:off x="6248400" y="169545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9" name="Google Shape;3039;p64"/>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3040" name="Google Shape;3040;p64"/>
          <p:cNvSpPr/>
          <p:nvPr/>
        </p:nvSpPr>
        <p:spPr>
          <a:xfrm>
            <a:off x="6477000" y="228600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Direct commercial contracts, one route at a time.</a:t>
            </a:r>
            <a:endParaRPr/>
          </a:p>
        </p:txBody>
      </p:sp>
      <p:sp>
        <p:nvSpPr>
          <p:cNvPr id="3041" name="Google Shape;3041;p64"/>
          <p:cNvSpPr/>
          <p:nvPr/>
        </p:nvSpPr>
        <p:spPr>
          <a:xfrm>
            <a:off x="457200" y="3076575"/>
            <a:ext cx="11277600" cy="1057275"/>
          </a:xfrm>
          <a:prstGeom prst="roundRect">
            <a:avLst>
              <a:gd fmla="val 72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2" name="Google Shape;3042;p64"/>
          <p:cNvSpPr/>
          <p:nvPr/>
        </p:nvSpPr>
        <p:spPr>
          <a:xfrm>
            <a:off x="457200" y="3076575"/>
            <a:ext cx="57150" cy="10572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3" name="Google Shape;3043;p64"/>
          <p:cNvSpPr/>
          <p:nvPr/>
        </p:nvSpPr>
        <p:spPr>
          <a:xfrm>
            <a:off x="685800" y="32480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0.01% capture at FY2032</a:t>
            </a:r>
            <a:endParaRPr/>
          </a:p>
        </p:txBody>
      </p:sp>
      <p:sp>
        <p:nvSpPr>
          <p:cNvPr id="3044" name="Google Shape;3044;p64"/>
          <p:cNvSpPr/>
          <p:nvPr/>
        </p:nvSpPr>
        <p:spPr>
          <a:xfrm>
            <a:off x="685800" y="3667125"/>
            <a:ext cx="108204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India trucking 0.6-0.8M units/yr; fleet ops. Our FY2032 volume of 100 units is 0.01% of that pool.</a:t>
            </a:r>
            <a:endParaRPr/>
          </a:p>
        </p:txBody>
      </p:sp>
      <p:sp>
        <p:nvSpPr>
          <p:cNvPr id="3045" name="Google Shape;3045;p64"/>
          <p:cNvSpPr/>
          <p:nvPr/>
        </p:nvSpPr>
        <p:spPr>
          <a:xfrm>
            <a:off x="457200" y="42672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Mobility Foresights; TheGlobalEconomy 952k CV. Capture rates are management assumptions; pool sizes are third-party published estimates.</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0" name="Shape 3050"/>
        <p:cNvGrpSpPr/>
        <p:nvPr/>
      </p:nvGrpSpPr>
      <p:grpSpPr>
        <a:xfrm>
          <a:off x="0" y="0"/>
          <a:ext cx="0" cy="0"/>
          <a:chOff x="0" y="0"/>
          <a:chExt cx="0" cy="0"/>
        </a:xfrm>
      </p:grpSpPr>
      <p:sp>
        <p:nvSpPr>
          <p:cNvPr id="3051" name="Google Shape;3051;p65"/>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2" name="Google Shape;3052;p65"/>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AUTONOMOUS TAAS · D</a:t>
            </a:r>
            <a:endParaRPr/>
          </a:p>
        </p:txBody>
      </p:sp>
      <p:sp>
        <p:nvSpPr>
          <p:cNvPr id="3053" name="Google Shape;3053;p65"/>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3054" name="Google Shape;3054;p65"/>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₹66.0 Cr at FY2032 — 5.8% of group revenue, at 89% gross margin.</a:t>
            </a:r>
            <a:endParaRPr/>
          </a:p>
        </p:txBody>
      </p:sp>
      <p:sp>
        <p:nvSpPr>
          <p:cNvPr id="3055" name="Google Shape;3055;p65"/>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6" name="Google Shape;3056;p65"/>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7" name="Google Shape;3057;p65"/>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058" name="Google Shape;3058;p65"/>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61</a:t>
            </a:r>
            <a:endParaRPr/>
          </a:p>
        </p:txBody>
      </p:sp>
      <p:sp>
        <p:nvSpPr>
          <p:cNvPr id="3059" name="Google Shape;3059;p65"/>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0" name="Google Shape;3060;p65"/>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100</a:t>
            </a:r>
            <a:endParaRPr/>
          </a:p>
        </p:txBody>
      </p:sp>
      <p:sp>
        <p:nvSpPr>
          <p:cNvPr id="3061" name="Google Shape;3061;p65"/>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3062" name="Google Shape;3062;p65"/>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3" name="Google Shape;3063;p65"/>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₹66.0 Cr</a:t>
            </a:r>
            <a:endParaRPr/>
          </a:p>
        </p:txBody>
      </p:sp>
      <p:sp>
        <p:nvSpPr>
          <p:cNvPr id="3064" name="Google Shape;3064;p65"/>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3065" name="Google Shape;3065;p65"/>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6" name="Google Shape;3066;p65"/>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5.8%</a:t>
            </a:r>
            <a:endParaRPr/>
          </a:p>
        </p:txBody>
      </p:sp>
      <p:sp>
        <p:nvSpPr>
          <p:cNvPr id="3067" name="Google Shape;3067;p65"/>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3068" name="Google Shape;3068;p65"/>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9" name="Google Shape;3069;p65"/>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89%</a:t>
            </a:r>
            <a:endParaRPr/>
          </a:p>
        </p:txBody>
      </p:sp>
      <p:sp>
        <p:nvSpPr>
          <p:cNvPr id="3070" name="Google Shape;3070;p65"/>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3071" name="Google Shape;3071;p65"/>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3072" name="Google Shape;3072;p65"/>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3" name="Google Shape;3073;p65"/>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3074" name="Google Shape;3074;p65"/>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3075" name="Google Shape;3075;p65"/>
          <p:cNvSpPr/>
          <p:nvPr/>
        </p:nvSpPr>
        <p:spPr>
          <a:xfrm>
            <a:off x="1336675" y="4231958"/>
            <a:ext cx="746125" cy="35243"/>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6" name="Google Shape;3076;p65"/>
          <p:cNvSpPr/>
          <p:nvPr/>
        </p:nvSpPr>
        <p:spPr>
          <a:xfrm>
            <a:off x="1279525" y="4003358"/>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5</a:t>
            </a:r>
            <a:endParaRPr/>
          </a:p>
        </p:txBody>
      </p:sp>
      <p:sp>
        <p:nvSpPr>
          <p:cNvPr id="3077" name="Google Shape;3077;p65"/>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3078" name="Google Shape;3078;p65"/>
          <p:cNvSpPr/>
          <p:nvPr/>
        </p:nvSpPr>
        <p:spPr>
          <a:xfrm>
            <a:off x="2216150" y="4196715"/>
            <a:ext cx="746125" cy="7048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9" name="Google Shape;3079;p65"/>
          <p:cNvSpPr/>
          <p:nvPr/>
        </p:nvSpPr>
        <p:spPr>
          <a:xfrm>
            <a:off x="2159000" y="396811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10</a:t>
            </a:r>
            <a:endParaRPr/>
          </a:p>
        </p:txBody>
      </p:sp>
      <p:sp>
        <p:nvSpPr>
          <p:cNvPr id="3080" name="Google Shape;3080;p65"/>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3081" name="Google Shape;3081;p65"/>
          <p:cNvSpPr/>
          <p:nvPr/>
        </p:nvSpPr>
        <p:spPr>
          <a:xfrm>
            <a:off x="3095625" y="4090988"/>
            <a:ext cx="746125" cy="176213"/>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2" name="Google Shape;3082;p65"/>
          <p:cNvSpPr/>
          <p:nvPr/>
        </p:nvSpPr>
        <p:spPr>
          <a:xfrm>
            <a:off x="3038475" y="3862388"/>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25</a:t>
            </a:r>
            <a:endParaRPr/>
          </a:p>
        </p:txBody>
      </p:sp>
      <p:sp>
        <p:nvSpPr>
          <p:cNvPr id="3083" name="Google Shape;3083;p65"/>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3084" name="Google Shape;3084;p65"/>
          <p:cNvSpPr/>
          <p:nvPr/>
        </p:nvSpPr>
        <p:spPr>
          <a:xfrm>
            <a:off x="3975100" y="3914775"/>
            <a:ext cx="746125" cy="35242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65"/>
          <p:cNvSpPr/>
          <p:nvPr/>
        </p:nvSpPr>
        <p:spPr>
          <a:xfrm>
            <a:off x="3917950" y="368617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50</a:t>
            </a:r>
            <a:endParaRPr/>
          </a:p>
        </p:txBody>
      </p:sp>
      <p:sp>
        <p:nvSpPr>
          <p:cNvPr id="3086" name="Google Shape;3086;p65"/>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3087" name="Google Shape;3087;p65"/>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65"/>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100</a:t>
            </a:r>
            <a:endParaRPr/>
          </a:p>
        </p:txBody>
      </p:sp>
      <p:sp>
        <p:nvSpPr>
          <p:cNvPr id="3089" name="Google Shape;3089;p65"/>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3090" name="Google Shape;3090;p65"/>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3091" name="Google Shape;3091;p65"/>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2" name="Google Shape;3092;p65"/>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3093" name="Google Shape;3093;p65"/>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3094" name="Google Shape;3094;p65"/>
          <p:cNvSpPr/>
          <p:nvPr/>
        </p:nvSpPr>
        <p:spPr>
          <a:xfrm>
            <a:off x="7026275" y="4235161"/>
            <a:ext cx="835025" cy="32039"/>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5" name="Google Shape;3095;p65"/>
          <p:cNvSpPr/>
          <p:nvPr/>
        </p:nvSpPr>
        <p:spPr>
          <a:xfrm>
            <a:off x="6969125" y="4006561"/>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a:t>
            </a:r>
            <a:endParaRPr/>
          </a:p>
        </p:txBody>
      </p:sp>
      <p:sp>
        <p:nvSpPr>
          <p:cNvPr id="3096" name="Google Shape;3096;p65"/>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3097" name="Google Shape;3097;p65"/>
          <p:cNvSpPr/>
          <p:nvPr/>
        </p:nvSpPr>
        <p:spPr>
          <a:xfrm>
            <a:off x="7994650" y="4192443"/>
            <a:ext cx="835025" cy="74757"/>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8" name="Google Shape;3098;p65"/>
          <p:cNvSpPr/>
          <p:nvPr/>
        </p:nvSpPr>
        <p:spPr>
          <a:xfrm>
            <a:off x="7937500" y="3963843"/>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7</a:t>
            </a:r>
            <a:endParaRPr/>
          </a:p>
        </p:txBody>
      </p:sp>
      <p:sp>
        <p:nvSpPr>
          <p:cNvPr id="3099" name="Google Shape;3099;p65"/>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3100" name="Google Shape;3100;p65"/>
          <p:cNvSpPr/>
          <p:nvPr/>
        </p:nvSpPr>
        <p:spPr>
          <a:xfrm>
            <a:off x="8963025" y="4085648"/>
            <a:ext cx="835025" cy="181552"/>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65"/>
          <p:cNvSpPr/>
          <p:nvPr/>
        </p:nvSpPr>
        <p:spPr>
          <a:xfrm>
            <a:off x="8905875" y="3857048"/>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17</a:t>
            </a:r>
            <a:endParaRPr/>
          </a:p>
        </p:txBody>
      </p:sp>
      <p:sp>
        <p:nvSpPr>
          <p:cNvPr id="3102" name="Google Shape;3102;p65"/>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3103" name="Google Shape;3103;p65"/>
          <p:cNvSpPr/>
          <p:nvPr/>
        </p:nvSpPr>
        <p:spPr>
          <a:xfrm>
            <a:off x="9931400" y="3914775"/>
            <a:ext cx="835025" cy="35242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4" name="Google Shape;3104;p65"/>
          <p:cNvSpPr/>
          <p:nvPr/>
        </p:nvSpPr>
        <p:spPr>
          <a:xfrm>
            <a:off x="9874250" y="368617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33</a:t>
            </a:r>
            <a:endParaRPr/>
          </a:p>
        </p:txBody>
      </p:sp>
      <p:sp>
        <p:nvSpPr>
          <p:cNvPr id="3105" name="Google Shape;3105;p65"/>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3106" name="Google Shape;3106;p65"/>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7" name="Google Shape;3107;p65"/>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66</a:t>
            </a:r>
            <a:endParaRPr/>
          </a:p>
        </p:txBody>
      </p:sp>
      <p:sp>
        <p:nvSpPr>
          <p:cNvPr id="3108" name="Google Shape;3108;p65"/>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3109" name="Google Shape;3109;p65"/>
          <p:cNvSpPr/>
          <p:nvPr/>
        </p:nvSpPr>
        <p:spPr>
          <a:xfrm>
            <a:off x="457200" y="4495800"/>
            <a:ext cx="56388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0" name="Google Shape;3110;p65"/>
          <p:cNvSpPr/>
          <p:nvPr/>
        </p:nvSpPr>
        <p:spPr>
          <a:xfrm>
            <a:off x="457200" y="4495800"/>
            <a:ext cx="57150" cy="1628775"/>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1" name="Google Shape;3111;p65"/>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3112" name="Google Shape;3112;p65"/>
          <p:cNvSpPr/>
          <p:nvPr/>
        </p:nvSpPr>
        <p:spPr>
          <a:xfrm>
            <a:off x="685800" y="5086350"/>
            <a:ext cx="5181600" cy="866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Highest revenue per unit in the portfolio at ₹66 lakh a vehicle, and the only line where we capture the operating margin rather than a hardware margin.</a:t>
            </a:r>
            <a:endParaRPr/>
          </a:p>
        </p:txBody>
      </p:sp>
      <p:sp>
        <p:nvSpPr>
          <p:cNvPr id="3113" name="Google Shape;3113;p65"/>
          <p:cNvSpPr/>
          <p:nvPr/>
        </p:nvSpPr>
        <p:spPr>
          <a:xfrm>
            <a:off x="6248400" y="4495800"/>
            <a:ext cx="54864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4" name="Google Shape;3114;p65"/>
          <p:cNvSpPr/>
          <p:nvPr/>
        </p:nvSpPr>
        <p:spPr>
          <a:xfrm>
            <a:off x="6248400" y="4495800"/>
            <a:ext cx="57150" cy="1628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5" name="Google Shape;3115;p65"/>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3116" name="Google Shape;3116;p65"/>
          <p:cNvSpPr/>
          <p:nvPr/>
        </p:nvSpPr>
        <p:spPr>
          <a:xfrm>
            <a:off x="6477000" y="5086350"/>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Asset finance against the trucks, not the equity round, plus route-level regulatory permission.</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1" name="Shape 3121"/>
        <p:cNvGrpSpPr/>
        <p:nvPr/>
      </p:nvGrpSpPr>
      <p:grpSpPr>
        <a:xfrm>
          <a:off x="0" y="0"/>
          <a:ext cx="0" cy="0"/>
          <a:chOff x="0" y="0"/>
          <a:chExt cx="0" cy="0"/>
        </a:xfrm>
      </p:grpSpPr>
      <p:sp>
        <p:nvSpPr>
          <p:cNvPr id="3122" name="Google Shape;3122;p66"/>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3" name="Google Shape;3123;p66"/>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SEAPORT AGV · A</a:t>
            </a:r>
            <a:endParaRPr/>
          </a:p>
        </p:txBody>
      </p:sp>
      <p:sp>
        <p:nvSpPr>
          <p:cNvPr id="3124" name="Google Shape;3124;p66"/>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3125" name="Google Shape;3125;p66"/>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An autonomous container-yard vehicle operating inside a port perimeter.</a:t>
            </a:r>
            <a:endParaRPr/>
          </a:p>
        </p:txBody>
      </p:sp>
      <p:sp>
        <p:nvSpPr>
          <p:cNvPr id="3126" name="Google Shape;3126;p66"/>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7" name="Google Shape;3127;p66"/>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8" name="Google Shape;3128;p66"/>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129" name="Google Shape;3129;p66"/>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62</a:t>
            </a:r>
            <a:endParaRPr/>
          </a:p>
        </p:txBody>
      </p:sp>
      <p:sp>
        <p:nvSpPr>
          <p:cNvPr id="3130" name="Google Shape;3130;p66"/>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1" name="Google Shape;3131;p66"/>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₹45.30 L</a:t>
            </a:r>
            <a:endParaRPr/>
          </a:p>
        </p:txBody>
      </p:sp>
      <p:sp>
        <p:nvSpPr>
          <p:cNvPr id="3132" name="Google Shape;3132;p66"/>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3133" name="Google Shape;3133;p66"/>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4" name="Google Shape;3134;p66"/>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Systems</a:t>
            </a:r>
            <a:endParaRPr/>
          </a:p>
        </p:txBody>
      </p:sp>
      <p:sp>
        <p:nvSpPr>
          <p:cNvPr id="3135" name="Google Shape;3135;p66"/>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3136" name="Google Shape;3136;p66"/>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7" name="Google Shape;3137;p66"/>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Indoor</a:t>
            </a:r>
            <a:endParaRPr/>
          </a:p>
        </p:txBody>
      </p:sp>
      <p:sp>
        <p:nvSpPr>
          <p:cNvPr id="3138" name="Google Shape;3138;p66"/>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3139" name="Google Shape;3139;p66"/>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0" name="Google Shape;3140;p66"/>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FY2028</a:t>
            </a:r>
            <a:endParaRPr/>
          </a:p>
        </p:txBody>
      </p:sp>
      <p:sp>
        <p:nvSpPr>
          <p:cNvPr id="3141" name="Google Shape;3141;p66"/>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3142" name="Google Shape;3142;p66"/>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3143" name="Google Shape;3143;p66"/>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4" name="Google Shape;3144;p66"/>
          <p:cNvSpPr/>
          <p:nvPr/>
        </p:nvSpPr>
        <p:spPr>
          <a:xfrm>
            <a:off x="457200" y="3295650"/>
            <a:ext cx="2719388" cy="3810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5" name="Google Shape;3145;p66"/>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3146" name="Google Shape;3146;p66"/>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Vehicle platform with surround sensing</a:t>
            </a:r>
            <a:endParaRPr/>
          </a:p>
        </p:txBody>
      </p:sp>
      <p:sp>
        <p:nvSpPr>
          <p:cNvPr id="3147" name="Google Shape;3147;p66"/>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8" name="Google Shape;3148;p66"/>
          <p:cNvSpPr/>
          <p:nvPr/>
        </p:nvSpPr>
        <p:spPr>
          <a:xfrm>
            <a:off x="3309938" y="3295650"/>
            <a:ext cx="2719388" cy="3810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9" name="Google Shape;3149;p66"/>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3150" name="Google Shape;3150;p66"/>
          <p:cNvSpPr/>
          <p:nvPr/>
        </p:nvSpPr>
        <p:spPr>
          <a:xfrm>
            <a:off x="3462338"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compute and autonomy stack</a:t>
            </a:r>
            <a:endParaRPr/>
          </a:p>
        </p:txBody>
      </p:sp>
      <p:sp>
        <p:nvSpPr>
          <p:cNvPr id="3151" name="Google Shape;3151;p66"/>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2" name="Google Shape;3152;p66"/>
          <p:cNvSpPr/>
          <p:nvPr/>
        </p:nvSpPr>
        <p:spPr>
          <a:xfrm>
            <a:off x="6162675" y="3295650"/>
            <a:ext cx="2719388" cy="3810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3" name="Google Shape;3153;p66"/>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3154" name="Google Shape;3154;p66"/>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Yard-management system integration</a:t>
            </a:r>
            <a:endParaRPr/>
          </a:p>
        </p:txBody>
      </p:sp>
      <p:sp>
        <p:nvSpPr>
          <p:cNvPr id="3155" name="Google Shape;3155;p66"/>
          <p:cNvSpPr/>
          <p:nvPr/>
        </p:nvSpPr>
        <p:spPr>
          <a:xfrm>
            <a:off x="9015413"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6" name="Google Shape;3156;p66"/>
          <p:cNvSpPr/>
          <p:nvPr/>
        </p:nvSpPr>
        <p:spPr>
          <a:xfrm>
            <a:off x="9015413" y="3295650"/>
            <a:ext cx="2719388" cy="3810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7" name="Google Shape;3157;p66"/>
          <p:cNvSpPr/>
          <p:nvPr/>
        </p:nvSpPr>
        <p:spPr>
          <a:xfrm>
            <a:off x="9167813"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04</a:t>
            </a:r>
            <a:endParaRPr/>
          </a:p>
        </p:txBody>
      </p:sp>
      <p:sp>
        <p:nvSpPr>
          <p:cNvPr id="3158" name="Google Shape;3158;p66"/>
          <p:cNvSpPr/>
          <p:nvPr/>
        </p:nvSpPr>
        <p:spPr>
          <a:xfrm>
            <a:off x="9167813"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Commissioning and site survey</a:t>
            </a:r>
            <a:endParaRPr/>
          </a:p>
        </p:txBody>
      </p:sp>
      <p:sp>
        <p:nvSpPr>
          <p:cNvPr id="3159" name="Google Shape;3159;p66"/>
          <p:cNvSpPr/>
          <p:nvPr/>
        </p:nvSpPr>
        <p:spPr>
          <a:xfrm>
            <a:off x="457200" y="4686300"/>
            <a:ext cx="11277600" cy="1438275"/>
          </a:xfrm>
          <a:prstGeom prst="roundRect">
            <a:avLst>
              <a:gd fmla="val 5298"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0" name="Google Shape;3160;p66"/>
          <p:cNvSpPr/>
          <p:nvPr/>
        </p:nvSpPr>
        <p:spPr>
          <a:xfrm>
            <a:off x="457200" y="4686300"/>
            <a:ext cx="57150" cy="1438275"/>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1" name="Google Shape;3161;p66"/>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3162" name="Google Shape;3162;p66"/>
          <p:cNvSpPr/>
          <p:nvPr/>
        </p:nvSpPr>
        <p:spPr>
          <a:xfrm>
            <a:off x="685800" y="5276850"/>
            <a:ext cx="108204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Seaport AGV (port autonomy) sells at ₹45.30 L into the fleet &amp; mobility surface. Small in units, material in revenue at ₹45.3 lakh each, and the line with the most concrete external proof: a live order at Vizag Container Terminal.</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7" name="Shape 3167"/>
        <p:cNvGrpSpPr/>
        <p:nvPr/>
      </p:nvGrpSpPr>
      <p:grpSpPr>
        <a:xfrm>
          <a:off x="0" y="0"/>
          <a:ext cx="0" cy="0"/>
          <a:chOff x="0" y="0"/>
          <a:chExt cx="0" cy="0"/>
        </a:xfrm>
      </p:grpSpPr>
      <p:sp>
        <p:nvSpPr>
          <p:cNvPr id="3168" name="Google Shape;3168;p67"/>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9" name="Google Shape;3169;p67"/>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SEAPORT AGV · B</a:t>
            </a:r>
            <a:endParaRPr/>
          </a:p>
        </p:txBody>
      </p:sp>
      <p:sp>
        <p:nvSpPr>
          <p:cNvPr id="3170" name="Google Shape;3170;p67"/>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3171" name="Google Shape;3171;p67"/>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3172" name="Google Shape;3172;p67"/>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3" name="Google Shape;3173;p67"/>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4" name="Google Shape;3174;p67"/>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175" name="Google Shape;3175;p67"/>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63</a:t>
            </a:r>
            <a:endParaRPr/>
          </a:p>
        </p:txBody>
      </p:sp>
      <p:sp>
        <p:nvSpPr>
          <p:cNvPr id="3176" name="Google Shape;3176;p67"/>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3177" name="Google Shape;3177;p67"/>
          <p:cNvSpPr/>
          <p:nvPr/>
        </p:nvSpPr>
        <p:spPr>
          <a:xfrm>
            <a:off x="457200" y="1962150"/>
            <a:ext cx="2719388" cy="1743075"/>
          </a:xfrm>
          <a:prstGeom prst="roundRect">
            <a:avLst>
              <a:gd fmla="val 4372"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8" name="Google Shape;3178;p67"/>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9" name="Google Shape;3179;p67"/>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0" name="Google Shape;3180;p67"/>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3181" name="Google Shape;3181;p67"/>
          <p:cNvSpPr/>
          <p:nvPr/>
        </p:nvSpPr>
        <p:spPr>
          <a:xfrm>
            <a:off x="971550" y="2152650"/>
            <a:ext cx="2033588" cy="1190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Surround sensing reads containers, cranes, lanes and people in the yard</a:t>
            </a:r>
            <a:endParaRPr/>
          </a:p>
        </p:txBody>
      </p:sp>
      <p:sp>
        <p:nvSpPr>
          <p:cNvPr id="3182" name="Google Shape;3182;p67"/>
          <p:cNvSpPr/>
          <p:nvPr/>
        </p:nvSpPr>
        <p:spPr>
          <a:xfrm>
            <a:off x="3309938"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3" name="Google Shape;3183;p67"/>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4" name="Google Shape;3184;p67"/>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5" name="Google Shape;3185;p67"/>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3186" name="Google Shape;3186;p67"/>
          <p:cNvSpPr/>
          <p:nvPr/>
        </p:nvSpPr>
        <p:spPr>
          <a:xfrm>
            <a:off x="3824288"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localises against the yard map and tracks moving obstacles</a:t>
            </a:r>
            <a:endParaRPr/>
          </a:p>
        </p:txBody>
      </p:sp>
      <p:sp>
        <p:nvSpPr>
          <p:cNvPr id="3187" name="Google Shape;3187;p67"/>
          <p:cNvSpPr/>
          <p:nvPr/>
        </p:nvSpPr>
        <p:spPr>
          <a:xfrm>
            <a:off x="6162675" y="1962150"/>
            <a:ext cx="2719388" cy="1743075"/>
          </a:xfrm>
          <a:prstGeom prst="roundRect">
            <a:avLst>
              <a:gd fmla="val 4372"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8" name="Google Shape;3188;p67"/>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9" name="Google Shape;3189;p67"/>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0" name="Google Shape;3190;p67"/>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3191" name="Google Shape;3191;p67"/>
          <p:cNvSpPr/>
          <p:nvPr/>
        </p:nvSpPr>
        <p:spPr>
          <a:xfrm>
            <a:off x="6677025" y="2152650"/>
            <a:ext cx="2033588" cy="1190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Planner sequences the pick, the move and the drop against the yard schedule</a:t>
            </a:r>
            <a:endParaRPr/>
          </a:p>
        </p:txBody>
      </p:sp>
      <p:sp>
        <p:nvSpPr>
          <p:cNvPr id="3192" name="Google Shape;3192;p67"/>
          <p:cNvSpPr/>
          <p:nvPr/>
        </p:nvSpPr>
        <p:spPr>
          <a:xfrm>
            <a:off x="9015413"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3" name="Google Shape;3193;p67"/>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4" name="Google Shape;3194;p67"/>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5" name="Google Shape;3195;p67"/>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3196" name="Google Shape;3196;p67"/>
          <p:cNvSpPr/>
          <p:nvPr/>
        </p:nvSpPr>
        <p:spPr>
          <a:xfrm>
            <a:off x="9529763"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vehicle executes and reports back to the terminal system</a:t>
            </a:r>
            <a:endParaRPr/>
          </a:p>
        </p:txBody>
      </p:sp>
      <p:sp>
        <p:nvSpPr>
          <p:cNvPr id="3197" name="Google Shape;3197;p67"/>
          <p:cNvSpPr/>
          <p:nvPr/>
        </p:nvSpPr>
        <p:spPr>
          <a:xfrm>
            <a:off x="3186113" y="2747963"/>
            <a:ext cx="114300" cy="171450"/>
          </a:xfrm>
          <a:prstGeom prst="rightArrow">
            <a:avLst>
              <a:gd fmla="val 50000" name="adj1"/>
              <a:gd fmla="val 50000" name="adj2"/>
            </a:avLst>
          </a:prstGeom>
          <a:solidFill>
            <a:srgbClr val="8DB4D4"/>
          </a:solidFill>
          <a:ln cap="flat" cmpd="sng" w="9525">
            <a:solidFill>
              <a:srgbClr val="8DB4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8" name="Google Shape;3198;p67"/>
          <p:cNvSpPr/>
          <p:nvPr/>
        </p:nvSpPr>
        <p:spPr>
          <a:xfrm>
            <a:off x="6038850" y="2747963"/>
            <a:ext cx="114300" cy="171450"/>
          </a:xfrm>
          <a:prstGeom prst="rightArrow">
            <a:avLst>
              <a:gd fmla="val 50000" name="adj1"/>
              <a:gd fmla="val 50000" name="adj2"/>
            </a:avLst>
          </a:prstGeom>
          <a:solidFill>
            <a:srgbClr val="8DB4D4"/>
          </a:solidFill>
          <a:ln cap="flat" cmpd="sng" w="9525">
            <a:solidFill>
              <a:srgbClr val="8DB4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9" name="Google Shape;3199;p67"/>
          <p:cNvSpPr/>
          <p:nvPr/>
        </p:nvSpPr>
        <p:spPr>
          <a:xfrm>
            <a:off x="8891588" y="2747963"/>
            <a:ext cx="114300" cy="171450"/>
          </a:xfrm>
          <a:prstGeom prst="rightArrow">
            <a:avLst>
              <a:gd fmla="val 50000" name="adj1"/>
              <a:gd fmla="val 50000" name="adj2"/>
            </a:avLst>
          </a:prstGeom>
          <a:solidFill>
            <a:srgbClr val="8DB4D4"/>
          </a:solidFill>
          <a:ln cap="flat" cmpd="sng" w="9525">
            <a:solidFill>
              <a:srgbClr val="8DB4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0" name="Google Shape;3200;p67"/>
          <p:cNvSpPr/>
          <p:nvPr/>
        </p:nvSpPr>
        <p:spPr>
          <a:xfrm>
            <a:off x="457200" y="3914775"/>
            <a:ext cx="5638800" cy="2009775"/>
          </a:xfrm>
          <a:prstGeom prst="roundRect">
            <a:avLst>
              <a:gd fmla="val 3791"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1" name="Google Shape;3201;p67"/>
          <p:cNvSpPr/>
          <p:nvPr/>
        </p:nvSpPr>
        <p:spPr>
          <a:xfrm>
            <a:off x="457200" y="3914775"/>
            <a:ext cx="57150" cy="2009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2" name="Google Shape;3202;p67"/>
          <p:cNvSpPr/>
          <p:nvPr/>
        </p:nvSpPr>
        <p:spPr>
          <a:xfrm>
            <a:off x="685800" y="40862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3203" name="Google Shape;3203;p67"/>
          <p:cNvSpPr/>
          <p:nvPr/>
        </p:nvSpPr>
        <p:spPr>
          <a:xfrm>
            <a:off x="685800" y="4505325"/>
            <a:ext cx="5181600" cy="1247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Under a quay crane, satellite positioning degrades exactly where precision matters most. Dynamic fusion on the SoC2 holds 7 cm in the open and 22 cm under the crane, where RTK-GNSS alone falls away — and that positioning is what makes crane-synchronised dispatch possible at all.</a:t>
            </a:r>
            <a:endParaRPr/>
          </a:p>
        </p:txBody>
      </p:sp>
      <p:sp>
        <p:nvSpPr>
          <p:cNvPr id="3204" name="Google Shape;3204;p67"/>
          <p:cNvSpPr/>
          <p:nvPr/>
        </p:nvSpPr>
        <p:spPr>
          <a:xfrm>
            <a:off x="6248400" y="3914775"/>
            <a:ext cx="5486400" cy="2009775"/>
          </a:xfrm>
          <a:prstGeom prst="roundRect">
            <a:avLst>
              <a:gd fmla="val 3791"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5" name="Google Shape;3205;p67"/>
          <p:cNvSpPr/>
          <p:nvPr/>
        </p:nvSpPr>
        <p:spPr>
          <a:xfrm>
            <a:off x="6248400" y="3914775"/>
            <a:ext cx="57150" cy="2009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6" name="Google Shape;3206;p67"/>
          <p:cNvSpPr/>
          <p:nvPr/>
        </p:nvSpPr>
        <p:spPr>
          <a:xfrm>
            <a:off x="6477000" y="40862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3207" name="Google Shape;3207;p67"/>
          <p:cNvSpPr/>
          <p:nvPr/>
        </p:nvSpPr>
        <p:spPr>
          <a:xfrm>
            <a:off x="6477000" y="4505325"/>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Terminal integration work and berth-level commissioning, which is slow and bespoke.</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2" name="Shape 3212"/>
        <p:cNvGrpSpPr/>
        <p:nvPr/>
      </p:nvGrpSpPr>
      <p:grpSpPr>
        <a:xfrm>
          <a:off x="0" y="0"/>
          <a:ext cx="0" cy="0"/>
          <a:chOff x="0" y="0"/>
          <a:chExt cx="0" cy="0"/>
        </a:xfrm>
      </p:grpSpPr>
      <p:sp>
        <p:nvSpPr>
          <p:cNvPr id="3213" name="Google Shape;3213;p68"/>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4" name="Google Shape;3214;p68"/>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SEAPORT AGV · C</a:t>
            </a:r>
            <a:endParaRPr/>
          </a:p>
        </p:txBody>
      </p:sp>
      <p:sp>
        <p:nvSpPr>
          <p:cNvPr id="3215" name="Google Shape;3215;p68"/>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3216" name="Google Shape;3216;p68"/>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Terminal throughput and labour cost inside a controlled, geofenced site.</a:t>
            </a:r>
            <a:endParaRPr/>
          </a:p>
        </p:txBody>
      </p:sp>
      <p:sp>
        <p:nvSpPr>
          <p:cNvPr id="3217" name="Google Shape;3217;p68"/>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8" name="Google Shape;3218;p68"/>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9" name="Google Shape;3219;p68"/>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220" name="Google Shape;3220;p68"/>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64</a:t>
            </a:r>
            <a:endParaRPr/>
          </a:p>
        </p:txBody>
      </p:sp>
      <p:sp>
        <p:nvSpPr>
          <p:cNvPr id="3221" name="Google Shape;3221;p68"/>
          <p:cNvSpPr/>
          <p:nvPr/>
        </p:nvSpPr>
        <p:spPr>
          <a:xfrm>
            <a:off x="457200" y="169545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2" name="Google Shape;3222;p68"/>
          <p:cNvSpPr/>
          <p:nvPr/>
        </p:nvSpPr>
        <p:spPr>
          <a:xfrm>
            <a:off x="457200" y="169545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3" name="Google Shape;3223;p68"/>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3224" name="Google Shape;3224;p68"/>
          <p:cNvSpPr/>
          <p:nvPr/>
        </p:nvSpPr>
        <p:spPr>
          <a:xfrm>
            <a:off x="685800" y="228600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Port and terminal operators automating container movement.</a:t>
            </a:r>
            <a:endParaRPr/>
          </a:p>
        </p:txBody>
      </p:sp>
      <p:sp>
        <p:nvSpPr>
          <p:cNvPr id="3225" name="Google Shape;3225;p68"/>
          <p:cNvSpPr/>
          <p:nvPr/>
        </p:nvSpPr>
        <p:spPr>
          <a:xfrm>
            <a:off x="6248400" y="169545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6" name="Google Shape;3226;p68"/>
          <p:cNvSpPr/>
          <p:nvPr/>
        </p:nvSpPr>
        <p:spPr>
          <a:xfrm>
            <a:off x="6248400" y="169545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7" name="Google Shape;3227;p68"/>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3228" name="Google Shape;3228;p68"/>
          <p:cNvSpPr/>
          <p:nvPr/>
        </p:nvSpPr>
        <p:spPr>
          <a:xfrm>
            <a:off x="6477000" y="228600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Direct to terminal operators, typically through a pilot berth first.</a:t>
            </a:r>
            <a:endParaRPr/>
          </a:p>
        </p:txBody>
      </p:sp>
      <p:sp>
        <p:nvSpPr>
          <p:cNvPr id="3229" name="Google Shape;3229;p68"/>
          <p:cNvSpPr/>
          <p:nvPr/>
        </p:nvSpPr>
        <p:spPr>
          <a:xfrm>
            <a:off x="457200" y="3076575"/>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0" name="Google Shape;3230;p68"/>
          <p:cNvSpPr/>
          <p:nvPr/>
        </p:nvSpPr>
        <p:spPr>
          <a:xfrm>
            <a:off x="457200" y="3076575"/>
            <a:ext cx="57150" cy="12477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1" name="Google Shape;3231;p68"/>
          <p:cNvSpPr/>
          <p:nvPr/>
        </p:nvSpPr>
        <p:spPr>
          <a:xfrm>
            <a:off x="685800" y="32480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0.02% capture at FY2032</a:t>
            </a:r>
            <a:endParaRPr/>
          </a:p>
        </p:txBody>
      </p:sp>
      <p:sp>
        <p:nvSpPr>
          <p:cNvPr id="3232" name="Google Shape;3232;p68"/>
          <p:cNvSpPr/>
          <p:nvPr/>
        </p:nvSpPr>
        <p:spPr>
          <a:xfrm>
            <a:off x="685800" y="3667125"/>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Automated container terminal market $10.95B (2024). Our FY2032 volume of 50 units is 0.02% of that pool.</a:t>
            </a:r>
            <a:endParaRPr/>
          </a:p>
        </p:txBody>
      </p:sp>
      <p:sp>
        <p:nvSpPr>
          <p:cNvPr id="3233" name="Google Shape;3233;p68"/>
          <p:cNvSpPr/>
          <p:nvPr/>
        </p:nvSpPr>
        <p:spPr>
          <a:xfrm>
            <a:off x="457200" y="44577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SNS Insider: $10.95B 2024 -&gt; $16.35B 2032, 5.2% CAGR. Capture rates are management assumptions; pool sizes are third-party published estimates.</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8" name="Shape 3238"/>
        <p:cNvGrpSpPr/>
        <p:nvPr/>
      </p:nvGrpSpPr>
      <p:grpSpPr>
        <a:xfrm>
          <a:off x="0" y="0"/>
          <a:ext cx="0" cy="0"/>
          <a:chOff x="0" y="0"/>
          <a:chExt cx="0" cy="0"/>
        </a:xfrm>
      </p:grpSpPr>
      <p:sp>
        <p:nvSpPr>
          <p:cNvPr id="3239" name="Google Shape;3239;p69"/>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0" name="Google Shape;3240;p69"/>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SEAPORT AGV · D</a:t>
            </a:r>
            <a:endParaRPr/>
          </a:p>
        </p:txBody>
      </p:sp>
      <p:sp>
        <p:nvSpPr>
          <p:cNvPr id="3241" name="Google Shape;3241;p69"/>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3242" name="Google Shape;3242;p69"/>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₹22.6 Cr at FY2032 — 2.0% of group revenue, at 89% gross margin.</a:t>
            </a:r>
            <a:endParaRPr/>
          </a:p>
        </p:txBody>
      </p:sp>
      <p:sp>
        <p:nvSpPr>
          <p:cNvPr id="3243" name="Google Shape;3243;p69"/>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4" name="Google Shape;3244;p69"/>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5" name="Google Shape;3245;p69"/>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246" name="Google Shape;3246;p69"/>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65</a:t>
            </a:r>
            <a:endParaRPr/>
          </a:p>
        </p:txBody>
      </p:sp>
      <p:sp>
        <p:nvSpPr>
          <p:cNvPr id="3247" name="Google Shape;3247;p69"/>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8" name="Google Shape;3248;p69"/>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50</a:t>
            </a:r>
            <a:endParaRPr/>
          </a:p>
        </p:txBody>
      </p:sp>
      <p:sp>
        <p:nvSpPr>
          <p:cNvPr id="3249" name="Google Shape;3249;p69"/>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3250" name="Google Shape;3250;p69"/>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1" name="Google Shape;3251;p69"/>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₹22.6 Cr</a:t>
            </a:r>
            <a:endParaRPr/>
          </a:p>
        </p:txBody>
      </p:sp>
      <p:sp>
        <p:nvSpPr>
          <p:cNvPr id="3252" name="Google Shape;3252;p69"/>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3253" name="Google Shape;3253;p69"/>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4" name="Google Shape;3254;p69"/>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2.0%</a:t>
            </a:r>
            <a:endParaRPr/>
          </a:p>
        </p:txBody>
      </p:sp>
      <p:sp>
        <p:nvSpPr>
          <p:cNvPr id="3255" name="Google Shape;3255;p69"/>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3256" name="Google Shape;3256;p69"/>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7" name="Google Shape;3257;p69"/>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89%</a:t>
            </a:r>
            <a:endParaRPr/>
          </a:p>
        </p:txBody>
      </p:sp>
      <p:sp>
        <p:nvSpPr>
          <p:cNvPr id="3258" name="Google Shape;3258;p69"/>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3259" name="Google Shape;3259;p69"/>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3260" name="Google Shape;3260;p69"/>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1" name="Google Shape;3261;p69"/>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3262" name="Google Shape;3262;p69"/>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3263" name="Google Shape;3263;p69"/>
          <p:cNvSpPr/>
          <p:nvPr/>
        </p:nvSpPr>
        <p:spPr>
          <a:xfrm>
            <a:off x="1336675"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4" name="Google Shape;3264;p69"/>
          <p:cNvSpPr/>
          <p:nvPr/>
        </p:nvSpPr>
        <p:spPr>
          <a:xfrm>
            <a:off x="1279525"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a:t>
            </a:r>
            <a:endParaRPr/>
          </a:p>
        </p:txBody>
      </p:sp>
      <p:sp>
        <p:nvSpPr>
          <p:cNvPr id="3265" name="Google Shape;3265;p69"/>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3266" name="Google Shape;3266;p69"/>
          <p:cNvSpPr/>
          <p:nvPr/>
        </p:nvSpPr>
        <p:spPr>
          <a:xfrm>
            <a:off x="2216150" y="4196715"/>
            <a:ext cx="746125" cy="7048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7" name="Google Shape;3267;p69"/>
          <p:cNvSpPr/>
          <p:nvPr/>
        </p:nvSpPr>
        <p:spPr>
          <a:xfrm>
            <a:off x="2159000" y="396811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5</a:t>
            </a:r>
            <a:endParaRPr/>
          </a:p>
        </p:txBody>
      </p:sp>
      <p:sp>
        <p:nvSpPr>
          <p:cNvPr id="3268" name="Google Shape;3268;p69"/>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3269" name="Google Shape;3269;p69"/>
          <p:cNvSpPr/>
          <p:nvPr/>
        </p:nvSpPr>
        <p:spPr>
          <a:xfrm>
            <a:off x="3095625" y="4126230"/>
            <a:ext cx="746125" cy="140970"/>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0" name="Google Shape;3270;p69"/>
          <p:cNvSpPr/>
          <p:nvPr/>
        </p:nvSpPr>
        <p:spPr>
          <a:xfrm>
            <a:off x="3038475" y="389763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10</a:t>
            </a:r>
            <a:endParaRPr/>
          </a:p>
        </p:txBody>
      </p:sp>
      <p:sp>
        <p:nvSpPr>
          <p:cNvPr id="3271" name="Google Shape;3271;p69"/>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3272" name="Google Shape;3272;p69"/>
          <p:cNvSpPr/>
          <p:nvPr/>
        </p:nvSpPr>
        <p:spPr>
          <a:xfrm>
            <a:off x="3975100" y="4055745"/>
            <a:ext cx="746125" cy="21145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3" name="Google Shape;3273;p69"/>
          <p:cNvSpPr/>
          <p:nvPr/>
        </p:nvSpPr>
        <p:spPr>
          <a:xfrm>
            <a:off x="3917950" y="382714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15</a:t>
            </a:r>
            <a:endParaRPr/>
          </a:p>
        </p:txBody>
      </p:sp>
      <p:sp>
        <p:nvSpPr>
          <p:cNvPr id="3274" name="Google Shape;3274;p69"/>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3275" name="Google Shape;3275;p69"/>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6" name="Google Shape;3276;p69"/>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50</a:t>
            </a:r>
            <a:endParaRPr/>
          </a:p>
        </p:txBody>
      </p:sp>
      <p:sp>
        <p:nvSpPr>
          <p:cNvPr id="3277" name="Google Shape;3277;p69"/>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3278" name="Google Shape;3278;p69"/>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3279" name="Google Shape;3279;p69"/>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0" name="Google Shape;3280;p69"/>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3281" name="Google Shape;3281;p69"/>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3282" name="Google Shape;3282;p69"/>
          <p:cNvSpPr/>
          <p:nvPr/>
        </p:nvSpPr>
        <p:spPr>
          <a:xfrm>
            <a:off x="7026275" y="4236554"/>
            <a:ext cx="835025" cy="3064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3" name="Google Shape;3283;p69"/>
          <p:cNvSpPr/>
          <p:nvPr/>
        </p:nvSpPr>
        <p:spPr>
          <a:xfrm>
            <a:off x="6969125" y="4007954"/>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a:t>
            </a:r>
            <a:endParaRPr/>
          </a:p>
        </p:txBody>
      </p:sp>
      <p:sp>
        <p:nvSpPr>
          <p:cNvPr id="3284" name="Google Shape;3284;p69"/>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3285" name="Google Shape;3285;p69"/>
          <p:cNvSpPr/>
          <p:nvPr/>
        </p:nvSpPr>
        <p:spPr>
          <a:xfrm>
            <a:off x="7994650" y="4205909"/>
            <a:ext cx="835025" cy="61291"/>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6" name="Google Shape;3286;p69"/>
          <p:cNvSpPr/>
          <p:nvPr/>
        </p:nvSpPr>
        <p:spPr>
          <a:xfrm>
            <a:off x="7937500" y="3977309"/>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a:t>
            </a:r>
            <a:endParaRPr/>
          </a:p>
        </p:txBody>
      </p:sp>
      <p:sp>
        <p:nvSpPr>
          <p:cNvPr id="3287" name="Google Shape;3287;p69"/>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3288" name="Google Shape;3288;p69"/>
          <p:cNvSpPr/>
          <p:nvPr/>
        </p:nvSpPr>
        <p:spPr>
          <a:xfrm>
            <a:off x="8963025" y="4113972"/>
            <a:ext cx="835025" cy="153228"/>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9" name="Google Shape;3289;p69"/>
          <p:cNvSpPr/>
          <p:nvPr/>
        </p:nvSpPr>
        <p:spPr>
          <a:xfrm>
            <a:off x="8905875" y="3885372"/>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5</a:t>
            </a:r>
            <a:endParaRPr/>
          </a:p>
        </p:txBody>
      </p:sp>
      <p:sp>
        <p:nvSpPr>
          <p:cNvPr id="3290" name="Google Shape;3290;p69"/>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3291" name="Google Shape;3291;p69"/>
          <p:cNvSpPr/>
          <p:nvPr/>
        </p:nvSpPr>
        <p:spPr>
          <a:xfrm>
            <a:off x="9931400" y="4052680"/>
            <a:ext cx="835025" cy="214520"/>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2" name="Google Shape;3292;p69"/>
          <p:cNvSpPr/>
          <p:nvPr/>
        </p:nvSpPr>
        <p:spPr>
          <a:xfrm>
            <a:off x="9874250" y="382408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7</a:t>
            </a:r>
            <a:endParaRPr/>
          </a:p>
        </p:txBody>
      </p:sp>
      <p:sp>
        <p:nvSpPr>
          <p:cNvPr id="3293" name="Google Shape;3293;p69"/>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3294" name="Google Shape;3294;p69"/>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5" name="Google Shape;3295;p69"/>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23</a:t>
            </a:r>
            <a:endParaRPr/>
          </a:p>
        </p:txBody>
      </p:sp>
      <p:sp>
        <p:nvSpPr>
          <p:cNvPr id="3296" name="Google Shape;3296;p69"/>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3297" name="Google Shape;3297;p69"/>
          <p:cNvSpPr/>
          <p:nvPr/>
        </p:nvSpPr>
        <p:spPr>
          <a:xfrm>
            <a:off x="457200" y="4495800"/>
            <a:ext cx="56388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8" name="Google Shape;3298;p69"/>
          <p:cNvSpPr/>
          <p:nvPr/>
        </p:nvSpPr>
        <p:spPr>
          <a:xfrm>
            <a:off x="457200" y="4495800"/>
            <a:ext cx="57150" cy="1628775"/>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9" name="Google Shape;3299;p69"/>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3300" name="Google Shape;3300;p69"/>
          <p:cNvSpPr/>
          <p:nvPr/>
        </p:nvSpPr>
        <p:spPr>
          <a:xfrm>
            <a:off x="685800" y="5086350"/>
            <a:ext cx="5181600" cy="866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Small in units, material in revenue at ₹45.3 lakh each, and the line with the most concrete external proof: a live order at Vizag Container Terminal.</a:t>
            </a:r>
            <a:endParaRPr/>
          </a:p>
        </p:txBody>
      </p:sp>
      <p:sp>
        <p:nvSpPr>
          <p:cNvPr id="3301" name="Google Shape;3301;p69"/>
          <p:cNvSpPr/>
          <p:nvPr/>
        </p:nvSpPr>
        <p:spPr>
          <a:xfrm>
            <a:off x="6248400" y="4495800"/>
            <a:ext cx="54864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2" name="Google Shape;3302;p69"/>
          <p:cNvSpPr/>
          <p:nvPr/>
        </p:nvSpPr>
        <p:spPr>
          <a:xfrm>
            <a:off x="6248400" y="4495800"/>
            <a:ext cx="57150" cy="1628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3" name="Google Shape;3303;p69"/>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3304" name="Google Shape;3304;p69"/>
          <p:cNvSpPr/>
          <p:nvPr/>
        </p:nvSpPr>
        <p:spPr>
          <a:xfrm>
            <a:off x="6477000" y="508635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Terminal integration work and berth-level commissioning, which is slow and bespoke.</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9" name="Shape 3309"/>
        <p:cNvGrpSpPr/>
        <p:nvPr/>
      </p:nvGrpSpPr>
      <p:grpSpPr>
        <a:xfrm>
          <a:off x="0" y="0"/>
          <a:ext cx="0" cy="0"/>
          <a:chOff x="0" y="0"/>
          <a:chExt cx="0" cy="0"/>
        </a:xfrm>
      </p:grpSpPr>
      <p:sp>
        <p:nvSpPr>
          <p:cNvPr id="3310" name="Google Shape;3310;p70"/>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1" name="Google Shape;3311;p70"/>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SEAPORT AGV · E</a:t>
            </a:r>
            <a:endParaRPr/>
          </a:p>
        </p:txBody>
      </p:sp>
      <p:sp>
        <p:nvSpPr>
          <p:cNvPr id="3312" name="Google Shape;3312;p70"/>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Proven in a working simulator</a:t>
            </a:r>
            <a:endParaRPr/>
          </a:p>
        </p:txBody>
      </p:sp>
      <p:sp>
        <p:nvSpPr>
          <p:cNvPr id="3313" name="Google Shape;3313;p70"/>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PS18 · a working twin of a container terminal, proving the three things the programme asks for</a:t>
            </a:r>
            <a:endParaRPr/>
          </a:p>
        </p:txBody>
      </p:sp>
      <p:sp>
        <p:nvSpPr>
          <p:cNvPr id="3314" name="Google Shape;3314;p70"/>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5" name="Google Shape;3315;p70"/>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6" name="Google Shape;3316;p70"/>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317" name="Google Shape;3317;p70"/>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66</a:t>
            </a:r>
            <a:endParaRPr/>
          </a:p>
        </p:txBody>
      </p:sp>
      <p:sp>
        <p:nvSpPr>
          <p:cNvPr id="3318" name="Google Shape;3318;p70"/>
          <p:cNvSpPr/>
          <p:nvPr/>
        </p:nvSpPr>
        <p:spPr>
          <a:xfrm>
            <a:off x="457200" y="1695450"/>
            <a:ext cx="11277600" cy="590550"/>
          </a:xfrm>
          <a:prstGeom prst="roundRect">
            <a:avLst>
              <a:gd fmla="val 12903" name="adj"/>
            </a:avLst>
          </a:prstGeom>
          <a:solidFill>
            <a:srgbClr val="F4F8FE"/>
          </a:solidFill>
          <a:ln cap="flat" cmpd="sng" w="9525">
            <a:solidFill>
              <a:srgbClr val="8DB4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9" name="Google Shape;3319;p70"/>
          <p:cNvSpPr/>
          <p:nvPr/>
        </p:nvSpPr>
        <p:spPr>
          <a:xfrm>
            <a:off x="457200" y="1695450"/>
            <a:ext cx="47625" cy="59055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0" name="Google Shape;3320;p70"/>
          <p:cNvSpPr/>
          <p:nvPr/>
        </p:nvSpPr>
        <p:spPr>
          <a:xfrm>
            <a:off x="685800" y="182880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LIVE DEMONSTRATOR</a:t>
            </a:r>
            <a:endParaRPr/>
          </a:p>
        </p:txBody>
      </p:sp>
      <p:sp>
        <p:nvSpPr>
          <p:cNvPr id="3321" name="Google Shape;3321;p70"/>
          <p:cNvSpPr/>
          <p:nvPr/>
        </p:nvSpPr>
        <p:spPr>
          <a:xfrm>
            <a:off x="685800" y="2019300"/>
            <a:ext cx="85725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500"/>
              <a:buFont typeface="Georgia"/>
              <a:buNone/>
            </a:pPr>
            <a:r>
              <a:rPr b="1" lang="en-US" sz="1500">
                <a:solidFill>
                  <a:srgbClr val="0A1628"/>
                </a:solidFill>
                <a:latin typeface="Georgia"/>
                <a:ea typeface="Georgia"/>
                <a:cs typeface="Georgia"/>
                <a:sym typeface="Georgia"/>
              </a:rPr>
              <a:t>DGrid Yard OS · Live Terminal Twin</a:t>
            </a:r>
            <a:endParaRPr/>
          </a:p>
        </p:txBody>
      </p:sp>
      <p:sp>
        <p:nvSpPr>
          <p:cNvPr id="3322" name="Google Shape;3322;p70"/>
          <p:cNvSpPr/>
          <p:nvPr/>
        </p:nvSpPr>
        <p:spPr>
          <a:xfrm>
            <a:off x="457200" y="2495550"/>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3" name="Google Shape;3323;p70"/>
          <p:cNvSpPr/>
          <p:nvPr/>
        </p:nvSpPr>
        <p:spPr>
          <a:xfrm>
            <a:off x="457200" y="2495550"/>
            <a:ext cx="57150" cy="1438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4" name="Google Shape;3324;p70"/>
          <p:cNvSpPr/>
          <p:nvPr/>
        </p:nvSpPr>
        <p:spPr>
          <a:xfrm>
            <a:off x="685800" y="26670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Positioning</a:t>
            </a:r>
            <a:endParaRPr/>
          </a:p>
        </p:txBody>
      </p:sp>
      <p:sp>
        <p:nvSpPr>
          <p:cNvPr id="3325" name="Google Shape;3325;p70"/>
          <p:cNvSpPr/>
          <p:nvPr/>
        </p:nvSpPr>
        <p:spPr>
          <a:xfrm>
            <a:off x="685800" y="3086100"/>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Confidence bars for RTK-GNSS and Deepgrid fusion diverge as the vehicle enters the container canyon; fusion holds, GNSS does not.</a:t>
            </a:r>
            <a:endParaRPr/>
          </a:p>
        </p:txBody>
      </p:sp>
      <p:sp>
        <p:nvSpPr>
          <p:cNvPr id="3326" name="Google Shape;3326;p70"/>
          <p:cNvSpPr/>
          <p:nvPr/>
        </p:nvSpPr>
        <p:spPr>
          <a:xfrm>
            <a:off x="6248400" y="2495550"/>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7" name="Google Shape;3327;p70"/>
          <p:cNvSpPr/>
          <p:nvPr/>
        </p:nvSpPr>
        <p:spPr>
          <a:xfrm>
            <a:off x="6248400" y="2495550"/>
            <a:ext cx="57150" cy="1438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8" name="Google Shape;3328;p70"/>
          <p:cNvSpPr/>
          <p:nvPr/>
        </p:nvSpPr>
        <p:spPr>
          <a:xfrm>
            <a:off x="6477000" y="26670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Navigation</a:t>
            </a:r>
            <a:endParaRPr/>
          </a:p>
        </p:txBody>
      </p:sp>
      <p:sp>
        <p:nvSpPr>
          <p:cNvPr id="3329" name="Google Shape;3329;p70"/>
          <p:cNvSpPr/>
          <p:nvPr/>
        </p:nvSpPr>
        <p:spPr>
          <a:xfrm>
            <a:off x="6477000" y="308610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Congestion-aware routing between stacks with obstacle-safe stops in mixed traffic.</a:t>
            </a:r>
            <a:endParaRPr/>
          </a:p>
        </p:txBody>
      </p:sp>
      <p:sp>
        <p:nvSpPr>
          <p:cNvPr id="3330" name="Google Shape;3330;p70"/>
          <p:cNvSpPr/>
          <p:nvPr/>
        </p:nvSpPr>
        <p:spPr>
          <a:xfrm>
            <a:off x="457200" y="4067175"/>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1" name="Google Shape;3331;p70"/>
          <p:cNvSpPr/>
          <p:nvPr/>
        </p:nvSpPr>
        <p:spPr>
          <a:xfrm>
            <a:off x="457200" y="4067175"/>
            <a:ext cx="57150" cy="14382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2" name="Google Shape;3332;p70"/>
          <p:cNvSpPr/>
          <p:nvPr/>
        </p:nvSpPr>
        <p:spPr>
          <a:xfrm>
            <a:off x="685800" y="42386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Scheduling</a:t>
            </a:r>
            <a:endParaRPr/>
          </a:p>
        </p:txBody>
      </p:sp>
      <p:sp>
        <p:nvSpPr>
          <p:cNvPr id="3333" name="Google Shape;3333;p70"/>
          <p:cNvSpPr/>
          <p:nvPr/>
        </p:nvSpPr>
        <p:spPr>
          <a:xfrm>
            <a:off x="685800" y="4657725"/>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Toggle FIFO against predictive ETA and watch crane idle time collapse — the number a terminal operator is paid on.</a:t>
            </a:r>
            <a:endParaRPr/>
          </a:p>
        </p:txBody>
      </p:sp>
      <p:sp>
        <p:nvSpPr>
          <p:cNvPr id="3334" name="Google Shape;3334;p70"/>
          <p:cNvSpPr/>
          <p:nvPr/>
        </p:nvSpPr>
        <p:spPr>
          <a:xfrm>
            <a:off x="6248400" y="4067175"/>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5" name="Google Shape;3335;p70"/>
          <p:cNvSpPr/>
          <p:nvPr/>
        </p:nvSpPr>
        <p:spPr>
          <a:xfrm>
            <a:off x="6248400" y="4067175"/>
            <a:ext cx="57150" cy="14382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6" name="Google Shape;3336;p70"/>
          <p:cNvSpPr/>
          <p:nvPr/>
        </p:nvSpPr>
        <p:spPr>
          <a:xfrm>
            <a:off x="6477000" y="42386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Shadow mode first</a:t>
            </a:r>
            <a:endParaRPr/>
          </a:p>
        </p:txBody>
      </p:sp>
      <p:sp>
        <p:nvSpPr>
          <p:cNvPr id="3337" name="Google Shape;3337;p70"/>
          <p:cNvSpPr/>
          <p:nvPr/>
        </p:nvSpPr>
        <p:spPr>
          <a:xfrm>
            <a:off x="6477000" y="4657725"/>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It runs alongside the existing terminal system before it is given control, which is how a port actually adopts this.</a:t>
            </a:r>
            <a:endParaRPr/>
          </a:p>
        </p:txBody>
      </p:sp>
      <p:sp>
        <p:nvSpPr>
          <p:cNvPr id="3338" name="Google Shape;3338;p70"/>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The demonstrator runs the production perception stack against a simulated environment. It is evidence of the decision layer, not of a fielded deployment.</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3" name="Shape 3343"/>
        <p:cNvGrpSpPr/>
        <p:nvPr/>
      </p:nvGrpSpPr>
      <p:grpSpPr>
        <a:xfrm>
          <a:off x="0" y="0"/>
          <a:ext cx="0" cy="0"/>
          <a:chOff x="0" y="0"/>
          <a:chExt cx="0" cy="0"/>
        </a:xfrm>
      </p:grpSpPr>
      <p:sp>
        <p:nvSpPr>
          <p:cNvPr id="3344" name="Google Shape;3344;p7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5" name="Google Shape;3345;p71"/>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SEAPORT AGV · F</a:t>
            </a:r>
            <a:endParaRPr/>
          </a:p>
        </p:txBody>
      </p:sp>
      <p:sp>
        <p:nvSpPr>
          <p:cNvPr id="3346" name="Google Shape;3346;p71"/>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The simulator, running</a:t>
            </a:r>
            <a:endParaRPr/>
          </a:p>
        </p:txBody>
      </p:sp>
      <p:sp>
        <p:nvSpPr>
          <p:cNvPr id="3347" name="Google Shape;3347;p71"/>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DGrid Yard OS, recorded running. Quay discharge, then the container canyon, then peak mixed traffic.</a:t>
            </a:r>
            <a:endParaRPr/>
          </a:p>
        </p:txBody>
      </p:sp>
      <p:sp>
        <p:nvSpPr>
          <p:cNvPr id="3348" name="Google Shape;3348;p71"/>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9" name="Google Shape;3349;p71"/>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0" name="Google Shape;3350;p71"/>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351" name="Google Shape;3351;p71"/>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67</a:t>
            </a:r>
            <a:endParaRPr/>
          </a:p>
        </p:txBody>
      </p:sp>
      <p:sp>
        <p:nvSpPr>
          <p:cNvPr id="3352" name="Google Shape;3352;p71"/>
          <p:cNvSpPr/>
          <p:nvPr/>
        </p:nvSpPr>
        <p:spPr>
          <a:xfrm>
            <a:off x="419100" y="1562100"/>
            <a:ext cx="7696200" cy="4362450"/>
          </a:xfrm>
          <a:prstGeom prst="roundRect">
            <a:avLst>
              <a:gd fmla="val 1747" name="adj"/>
            </a:avLst>
          </a:prstGeom>
          <a:solidFill>
            <a:srgbClr val="0A1628"/>
          </a:solidFill>
          <a:ln cap="flat" cmpd="sng" w="9525">
            <a:solidFill>
              <a:srgbClr val="8DB4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3" name="Google Shape;3353;p71"/>
          <p:cNvSpPr/>
          <p:nvPr/>
        </p:nvSpPr>
        <p:spPr>
          <a:xfrm>
            <a:off x="8229600" y="1600200"/>
            <a:ext cx="3505200" cy="885825"/>
          </a:xfrm>
          <a:prstGeom prst="roundRect">
            <a:avLst>
              <a:gd fmla="val 8602"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4" name="Google Shape;3354;p71"/>
          <p:cNvSpPr/>
          <p:nvPr/>
        </p:nvSpPr>
        <p:spPr>
          <a:xfrm>
            <a:off x="8229600" y="1600200"/>
            <a:ext cx="38100" cy="8858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5" name="Google Shape;3355;p71"/>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confidence bars</a:t>
            </a:r>
            <a:endParaRPr/>
          </a:p>
        </p:txBody>
      </p:sp>
      <p:sp>
        <p:nvSpPr>
          <p:cNvPr id="3356" name="Google Shape;3356;p71"/>
          <p:cNvSpPr/>
          <p:nvPr/>
        </p:nvSpPr>
        <p:spPr>
          <a:xfrm>
            <a:off x="8420100" y="1914525"/>
            <a:ext cx="3124200" cy="5619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GNSS and fusion diverge entering the canyon. Fusion holds.</a:t>
            </a:r>
            <a:endParaRPr/>
          </a:p>
        </p:txBody>
      </p:sp>
      <p:sp>
        <p:nvSpPr>
          <p:cNvPr id="3357" name="Google Shape;3357;p71"/>
          <p:cNvSpPr/>
          <p:nvPr/>
        </p:nvSpPr>
        <p:spPr>
          <a:xfrm>
            <a:off x="8229600" y="25431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8" name="Google Shape;3358;p71"/>
          <p:cNvSpPr/>
          <p:nvPr/>
        </p:nvSpPr>
        <p:spPr>
          <a:xfrm>
            <a:off x="8229600" y="25431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9" name="Google Shape;3359;p71"/>
          <p:cNvSpPr/>
          <p:nvPr/>
        </p:nvSpPr>
        <p:spPr>
          <a:xfrm>
            <a:off x="8420100" y="26289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KPI strip</a:t>
            </a:r>
            <a:endParaRPr/>
          </a:p>
        </p:txBody>
      </p:sp>
      <p:sp>
        <p:nvSpPr>
          <p:cNvPr id="3360" name="Google Shape;3360;p71"/>
          <p:cNvSpPr/>
          <p:nvPr/>
        </p:nvSpPr>
        <p:spPr>
          <a:xfrm>
            <a:off x="8420100" y="28575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Positioning error open and under crane, ETA error, crane idle saved.</a:t>
            </a:r>
            <a:endParaRPr/>
          </a:p>
        </p:txBody>
      </p:sp>
      <p:sp>
        <p:nvSpPr>
          <p:cNvPr id="3361" name="Google Shape;3361;p71"/>
          <p:cNvSpPr/>
          <p:nvPr/>
        </p:nvSpPr>
        <p:spPr>
          <a:xfrm>
            <a:off x="8229600" y="367665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2" name="Google Shape;3362;p71"/>
          <p:cNvSpPr/>
          <p:nvPr/>
        </p:nvSpPr>
        <p:spPr>
          <a:xfrm>
            <a:off x="8229600" y="3676650"/>
            <a:ext cx="38100" cy="10763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3" name="Google Shape;3363;p71"/>
          <p:cNvSpPr/>
          <p:nvPr/>
        </p:nvSpPr>
        <p:spPr>
          <a:xfrm>
            <a:off x="8420100" y="37623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dispatch toggle</a:t>
            </a:r>
            <a:endParaRPr/>
          </a:p>
        </p:txBody>
      </p:sp>
      <p:sp>
        <p:nvSpPr>
          <p:cNvPr id="3364" name="Google Shape;3364;p71"/>
          <p:cNvSpPr/>
          <p:nvPr/>
        </p:nvSpPr>
        <p:spPr>
          <a:xfrm>
            <a:off x="8420100" y="399097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FIFO against predictive ETA, with crane idle moving in response.</a:t>
            </a:r>
            <a:endParaRPr/>
          </a:p>
        </p:txBody>
      </p:sp>
      <p:sp>
        <p:nvSpPr>
          <p:cNvPr id="3365" name="Google Shape;3365;p71"/>
          <p:cNvSpPr/>
          <p:nvPr/>
        </p:nvSpPr>
        <p:spPr>
          <a:xfrm>
            <a:off x="8229600" y="481012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6" name="Google Shape;3366;p71"/>
          <p:cNvSpPr/>
          <p:nvPr/>
        </p:nvSpPr>
        <p:spPr>
          <a:xfrm>
            <a:off x="8229600" y="4810125"/>
            <a:ext cx="38100" cy="10763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7" name="Google Shape;3367;p71"/>
          <p:cNvSpPr/>
          <p:nvPr/>
        </p:nvSpPr>
        <p:spPr>
          <a:xfrm>
            <a:off x="8420100" y="48958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Shadow mode</a:t>
            </a:r>
            <a:endParaRPr/>
          </a:p>
        </p:txBody>
      </p:sp>
      <p:sp>
        <p:nvSpPr>
          <p:cNvPr id="3368" name="Google Shape;3368;p71"/>
          <p:cNvSpPr/>
          <p:nvPr/>
        </p:nvSpPr>
        <p:spPr>
          <a:xfrm>
            <a:off x="8420100" y="512445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badge stays on. It advises the terminal before it is given control.</a:t>
            </a:r>
            <a:endParaRPr/>
          </a:p>
        </p:txBody>
      </p:sp>
      <p:sp>
        <p:nvSpPr>
          <p:cNvPr id="3369" name="Google Shape;3369;p71"/>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Recorded from the simulator itself; the clip plays in the deck. Simulation, not a fielded deployment.</a:t>
            </a:r>
            <a:endParaRPr/>
          </a:p>
        </p:txBody>
      </p:sp>
      <p:pic>
        <p:nvPicPr>
          <p:cNvPr id="3370" name="Google Shape;3370;p71">
            <a:hlinkClick r:id="" action="ppaction://media"/>
          </p:cNvPr>
          <p:cNvPicPr preferRelativeResize="0"/>
          <p:nvPr>
            <a:videoFile xmlns:r="http://schemas.openxmlformats.org/officeDocument/2006/relationships" r:link="rId3"/>
            <p:extLst>
              <p:ext uri="{DAA4B4D4-6D71-4841-9C94-3DE7FCFB9230}">
                <p14:media xmlns:p14="http://schemas.microsoft.com/office/powerpoint/2010/main" xmlns:r="http://schemas.openxmlformats.org/officeDocument/2006/relationships" r:embed="rIdMedia69"/>
              </p:ext>
            </p:extLst>
          </p:nvPr>
        </p:nvPicPr>
        <p:blipFill>
          <a:blip r:embed="rId4">
            <a:alphaModFix/>
          </a:blip>
          <a:stretch>
            <a:fillRect/>
          </a:stretch>
        </p:blipFill>
        <p:spPr>
          <a:xfrm>
            <a:off x="457454" y="1600200"/>
            <a:ext cx="7619188" cy="428579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70"/>
                                        </p:tgtEl>
                                        <p:attrNameLst>
                                          <p:attrName>style.visibility</p:attrName>
                                        </p:attrNameLst>
                                      </p:cBhvr>
                                      <p:to>
                                        <p:strVal val="visible"/>
                                      </p:to>
                                    </p:set>
                                    <p:animEffect filter="fade" transition="in">
                                      <p:cBhvr>
                                        <p:cTn dur="1000"/>
                                        <p:tgtEl>
                                          <p:spTgt spid="33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5" name="Shape 3375"/>
        <p:cNvGrpSpPr/>
        <p:nvPr/>
      </p:nvGrpSpPr>
      <p:grpSpPr>
        <a:xfrm>
          <a:off x="0" y="0"/>
          <a:ext cx="0" cy="0"/>
          <a:chOff x="0" y="0"/>
          <a:chExt cx="0" cy="0"/>
        </a:xfrm>
      </p:grpSpPr>
      <p:sp>
        <p:nvSpPr>
          <p:cNvPr id="3376" name="Google Shape;3376;p72"/>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7" name="Google Shape;3377;p72"/>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8" name="Google Shape;3378;p72"/>
          <p:cNvSpPr/>
          <p:nvPr/>
        </p:nvSpPr>
        <p:spPr>
          <a:xfrm>
            <a:off x="0" y="0"/>
            <a:ext cx="12192000"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9" name="Google Shape;3379;p72"/>
          <p:cNvSpPr/>
          <p:nvPr/>
        </p:nvSpPr>
        <p:spPr>
          <a:xfrm>
            <a:off x="914400" y="2381250"/>
            <a:ext cx="6667500"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B4D8"/>
              </a:buClr>
              <a:buSzPts val="975"/>
              <a:buFont typeface="Arial"/>
              <a:buNone/>
            </a:pPr>
            <a:r>
              <a:rPr b="1" lang="en-US" sz="975">
                <a:solidFill>
                  <a:srgbClr val="00B4D8"/>
                </a:solidFill>
                <a:latin typeface="Arial"/>
                <a:ea typeface="Arial"/>
                <a:cs typeface="Arial"/>
                <a:sym typeface="Arial"/>
              </a:rPr>
              <a:t>PART FOUR</a:t>
            </a:r>
            <a:endParaRPr/>
          </a:p>
        </p:txBody>
      </p:sp>
      <p:sp>
        <p:nvSpPr>
          <p:cNvPr id="3380" name="Google Shape;3380;p72"/>
          <p:cNvSpPr/>
          <p:nvPr/>
        </p:nvSpPr>
        <p:spPr>
          <a:xfrm>
            <a:off x="914400" y="2781300"/>
            <a:ext cx="1257300" cy="285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1" name="Google Shape;3381;p72"/>
          <p:cNvSpPr/>
          <p:nvPr/>
        </p:nvSpPr>
        <p:spPr>
          <a:xfrm>
            <a:off x="914400" y="3143250"/>
            <a:ext cx="9525000"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525"/>
              <a:buFont typeface="Georgia"/>
              <a:buNone/>
            </a:pPr>
            <a:r>
              <a:rPr b="1" lang="en-US" sz="3525">
                <a:solidFill>
                  <a:srgbClr val="FFFFFF"/>
                </a:solidFill>
                <a:latin typeface="Georgia"/>
                <a:ea typeface="Georgia"/>
                <a:cs typeface="Georgia"/>
                <a:sym typeface="Georgia"/>
              </a:rPr>
              <a:t>Sensors &amp; robotics</a:t>
            </a:r>
            <a:endParaRPr/>
          </a:p>
        </p:txBody>
      </p:sp>
      <p:sp>
        <p:nvSpPr>
          <p:cNvPr id="3382" name="Google Shape;3382;p72"/>
          <p:cNvSpPr/>
          <p:nvPr/>
        </p:nvSpPr>
        <p:spPr>
          <a:xfrm>
            <a:off x="914400" y="4210050"/>
            <a:ext cx="9525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1275"/>
              <a:buFont typeface="Arial"/>
              <a:buNone/>
            </a:pPr>
            <a:r>
              <a:rPr lang="en-US" sz="1275">
                <a:solidFill>
                  <a:srgbClr val="8FA2B7"/>
                </a:solidFill>
                <a:latin typeface="Arial"/>
                <a:ea typeface="Arial"/>
                <a:cs typeface="Arial"/>
                <a:sym typeface="Arial"/>
              </a:rPr>
              <a:t>₹83.5 Cr · 7.4% of FY2032 · 5 SKUs · Capability, channel and a second cycle</a:t>
            </a:r>
            <a:endParaRPr/>
          </a:p>
        </p:txBody>
      </p:sp>
      <p:sp>
        <p:nvSpPr>
          <p:cNvPr id="3383" name="Google Shape;3383;p72"/>
          <p:cNvSpPr/>
          <p:nvPr/>
        </p:nvSpPr>
        <p:spPr>
          <a:xfrm>
            <a:off x="457200" y="6486525"/>
            <a:ext cx="11277600" cy="9525"/>
          </a:xfrm>
          <a:prstGeom prst="rect">
            <a:avLst/>
          </a:prstGeom>
          <a:solidFill>
            <a:srgbClr val="233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4" name="Google Shape;3384;p72"/>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825"/>
              <a:buFont typeface="Arial"/>
              <a:buNone/>
            </a:pPr>
            <a:r>
              <a:rPr b="1" lang="en-US" sz="825">
                <a:solidFill>
                  <a:srgbClr val="8FA2B7"/>
                </a:solidFill>
                <a:latin typeface="Arial"/>
                <a:ea typeface="Arial"/>
                <a:cs typeface="Arial"/>
                <a:sym typeface="Arial"/>
              </a:rPr>
              <a:t>DEEPGRID SEMI · PRODUCT LINES · MANAGEMENT PROJECTIONS</a:t>
            </a:r>
            <a:endParaRPr/>
          </a:p>
        </p:txBody>
      </p:sp>
      <p:sp>
        <p:nvSpPr>
          <p:cNvPr id="3385" name="Google Shape;3385;p72"/>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8FA2B7"/>
              </a:buClr>
              <a:buSzPts val="825"/>
              <a:buFont typeface="Arial"/>
              <a:buNone/>
            </a:pPr>
            <a:r>
              <a:rPr b="1" lang="en-US" sz="825">
                <a:solidFill>
                  <a:srgbClr val="8FA2B7"/>
                </a:solidFill>
                <a:latin typeface="Arial"/>
                <a:ea typeface="Arial"/>
                <a:cs typeface="Arial"/>
                <a:sym typeface="Arial"/>
              </a:rPr>
              <a:t>68</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0" name="Shape 3390"/>
        <p:cNvGrpSpPr/>
        <p:nvPr/>
      </p:nvGrpSpPr>
      <p:grpSpPr>
        <a:xfrm>
          <a:off x="0" y="0"/>
          <a:ext cx="0" cy="0"/>
          <a:chOff x="0" y="0"/>
          <a:chExt cx="0" cy="0"/>
        </a:xfrm>
      </p:grpSpPr>
      <p:sp>
        <p:nvSpPr>
          <p:cNvPr id="3391" name="Google Shape;3391;p73"/>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2" name="Google Shape;3392;p73"/>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THERMAL CAMERA · A</a:t>
            </a:r>
            <a:endParaRPr/>
          </a:p>
        </p:txBody>
      </p:sp>
      <p:sp>
        <p:nvSpPr>
          <p:cNvPr id="3393" name="Google Shape;3393;p73"/>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3394" name="Google Shape;3394;p73"/>
          <p:cNvSpPr/>
          <p:nvPr/>
        </p:nvSpPr>
        <p:spPr>
          <a:xfrm>
            <a:off x="457200" y="1009650"/>
            <a:ext cx="108585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bolt-on long-wave infrared camera pod with its own lens and heater, feeding the existing compute box.</a:t>
            </a:r>
            <a:endParaRPr/>
          </a:p>
        </p:txBody>
      </p:sp>
      <p:sp>
        <p:nvSpPr>
          <p:cNvPr id="3395" name="Google Shape;3395;p73"/>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6" name="Google Shape;3396;p73"/>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7" name="Google Shape;3397;p73"/>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398" name="Google Shape;3398;p73"/>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69</a:t>
            </a:r>
            <a:endParaRPr/>
          </a:p>
        </p:txBody>
      </p:sp>
      <p:sp>
        <p:nvSpPr>
          <p:cNvPr id="3399" name="Google Shape;3399;p73"/>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0" name="Google Shape;3400;p73"/>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₹50,000</a:t>
            </a:r>
            <a:endParaRPr/>
          </a:p>
        </p:txBody>
      </p:sp>
      <p:sp>
        <p:nvSpPr>
          <p:cNvPr id="3401" name="Google Shape;3401;p73"/>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3402" name="Google Shape;3402;p73"/>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3" name="Google Shape;3403;p73"/>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Sensors</a:t>
            </a:r>
            <a:endParaRPr/>
          </a:p>
        </p:txBody>
      </p:sp>
      <p:sp>
        <p:nvSpPr>
          <p:cNvPr id="3404" name="Google Shape;3404;p73"/>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3405" name="Google Shape;3405;p73"/>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6" name="Google Shape;3406;p73"/>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Outdoor</a:t>
            </a:r>
            <a:endParaRPr/>
          </a:p>
        </p:txBody>
      </p:sp>
      <p:sp>
        <p:nvSpPr>
          <p:cNvPr id="3407" name="Google Shape;3407;p73"/>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3408" name="Google Shape;3408;p73"/>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9" name="Google Shape;3409;p73"/>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FY2027</a:t>
            </a:r>
            <a:endParaRPr/>
          </a:p>
        </p:txBody>
      </p:sp>
      <p:sp>
        <p:nvSpPr>
          <p:cNvPr id="3410" name="Google Shape;3410;p73"/>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3411" name="Google Shape;3411;p73"/>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3412" name="Google Shape;3412;p73"/>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3" name="Google Shape;3413;p73"/>
          <p:cNvSpPr/>
          <p:nvPr/>
        </p:nvSpPr>
        <p:spPr>
          <a:xfrm>
            <a:off x="457200"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4" name="Google Shape;3414;p73"/>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3415" name="Google Shape;3415;p73"/>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LWIR thermal sensor and lens</a:t>
            </a:r>
            <a:endParaRPr/>
          </a:p>
        </p:txBody>
      </p:sp>
      <p:sp>
        <p:nvSpPr>
          <p:cNvPr id="3416" name="Google Shape;3416;p73"/>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7" name="Google Shape;3417;p73"/>
          <p:cNvSpPr/>
          <p:nvPr/>
        </p:nvSpPr>
        <p:spPr>
          <a:xfrm>
            <a:off x="3309938"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8" name="Google Shape;3418;p73"/>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3419" name="Google Shape;3419;p73"/>
          <p:cNvSpPr/>
          <p:nvPr/>
        </p:nvSpPr>
        <p:spPr>
          <a:xfrm>
            <a:off x="3462338"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Weatherised housing with lens heater</a:t>
            </a:r>
            <a:endParaRPr/>
          </a:p>
        </p:txBody>
      </p:sp>
      <p:sp>
        <p:nvSpPr>
          <p:cNvPr id="3420" name="Google Shape;3420;p73"/>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1" name="Google Shape;3421;p73"/>
          <p:cNvSpPr/>
          <p:nvPr/>
        </p:nvSpPr>
        <p:spPr>
          <a:xfrm>
            <a:off x="6162675"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2" name="Google Shape;3422;p73"/>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3423" name="Google Shape;3423;p73"/>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Harness into the SoC2 compute box</a:t>
            </a:r>
            <a:endParaRPr/>
          </a:p>
        </p:txBody>
      </p:sp>
      <p:sp>
        <p:nvSpPr>
          <p:cNvPr id="3424" name="Google Shape;3424;p73"/>
          <p:cNvSpPr/>
          <p:nvPr/>
        </p:nvSpPr>
        <p:spPr>
          <a:xfrm>
            <a:off x="457200" y="4686300"/>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5" name="Google Shape;3425;p73"/>
          <p:cNvSpPr/>
          <p:nvPr/>
        </p:nvSpPr>
        <p:spPr>
          <a:xfrm>
            <a:off x="457200" y="4686300"/>
            <a:ext cx="57150" cy="12477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6" name="Google Shape;3426;p73"/>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3427" name="Google Shape;3427;p73"/>
          <p:cNvSpPr/>
          <p:nvPr/>
        </p:nvSpPr>
        <p:spPr>
          <a:xfrm>
            <a:off x="685800" y="5276850"/>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Thermal camera (aftermarket) sells at ₹50,000 into the sensors &amp; robotics surface. A capability line, not a profit line, at 50% margin — it closes the condition where the core product is weakest.</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2" name="Shape 3432"/>
        <p:cNvGrpSpPr/>
        <p:nvPr/>
      </p:nvGrpSpPr>
      <p:grpSpPr>
        <a:xfrm>
          <a:off x="0" y="0"/>
          <a:ext cx="0" cy="0"/>
          <a:chOff x="0" y="0"/>
          <a:chExt cx="0" cy="0"/>
        </a:xfrm>
      </p:grpSpPr>
      <p:sp>
        <p:nvSpPr>
          <p:cNvPr id="3433" name="Google Shape;3433;p74"/>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4" name="Google Shape;3434;p74"/>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THERMAL CAMERA · B</a:t>
            </a:r>
            <a:endParaRPr/>
          </a:p>
        </p:txBody>
      </p:sp>
      <p:sp>
        <p:nvSpPr>
          <p:cNvPr id="3435" name="Google Shape;3435;p74"/>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3436" name="Google Shape;3436;p74"/>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3437" name="Google Shape;3437;p74"/>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8" name="Google Shape;3438;p74"/>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9" name="Google Shape;3439;p74"/>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440" name="Google Shape;3440;p74"/>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70</a:t>
            </a:r>
            <a:endParaRPr/>
          </a:p>
        </p:txBody>
      </p:sp>
      <p:sp>
        <p:nvSpPr>
          <p:cNvPr id="3441" name="Google Shape;3441;p74"/>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3442" name="Google Shape;3442;p74"/>
          <p:cNvSpPr/>
          <p:nvPr/>
        </p:nvSpPr>
        <p:spPr>
          <a:xfrm>
            <a:off x="457200"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3" name="Google Shape;3443;p74"/>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4" name="Google Shape;3444;p74"/>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5" name="Google Shape;3445;p74"/>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3446" name="Google Shape;3446;p74"/>
          <p:cNvSpPr/>
          <p:nvPr/>
        </p:nvSpPr>
        <p:spPr>
          <a:xfrm>
            <a:off x="971550"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LWIR sensor reads emitted heat rather than reflected light</a:t>
            </a:r>
            <a:endParaRPr/>
          </a:p>
        </p:txBody>
      </p:sp>
      <p:sp>
        <p:nvSpPr>
          <p:cNvPr id="3447" name="Google Shape;3447;p74"/>
          <p:cNvSpPr/>
          <p:nvPr/>
        </p:nvSpPr>
        <p:spPr>
          <a:xfrm>
            <a:off x="3309938" y="1962150"/>
            <a:ext cx="2719388" cy="1743075"/>
          </a:xfrm>
          <a:prstGeom prst="roundRect">
            <a:avLst>
              <a:gd fmla="val 4372"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8" name="Google Shape;3448;p74"/>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9" name="Google Shape;3449;p74"/>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0" name="Google Shape;3450;p74"/>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3451" name="Google Shape;3451;p74"/>
          <p:cNvSpPr/>
          <p:nvPr/>
        </p:nvSpPr>
        <p:spPr>
          <a:xfrm>
            <a:off x="3824288" y="2152650"/>
            <a:ext cx="2033588" cy="1190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runs detection on the thermal image, where a person is bright against cold road</a:t>
            </a:r>
            <a:endParaRPr/>
          </a:p>
        </p:txBody>
      </p:sp>
      <p:sp>
        <p:nvSpPr>
          <p:cNvPr id="3452" name="Google Shape;3452;p74"/>
          <p:cNvSpPr/>
          <p:nvPr/>
        </p:nvSpPr>
        <p:spPr>
          <a:xfrm>
            <a:off x="6162675"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3" name="Google Shape;3453;p74"/>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4" name="Google Shape;3454;p74"/>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5" name="Google Shape;3455;p74"/>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3456" name="Google Shape;3456;p74"/>
          <p:cNvSpPr/>
          <p:nvPr/>
        </p:nvSpPr>
        <p:spPr>
          <a:xfrm>
            <a:off x="6677025"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Classification separates people and animals from roadside clutter</a:t>
            </a:r>
            <a:endParaRPr/>
          </a:p>
        </p:txBody>
      </p:sp>
      <p:sp>
        <p:nvSpPr>
          <p:cNvPr id="3457" name="Google Shape;3457;p74"/>
          <p:cNvSpPr/>
          <p:nvPr/>
        </p:nvSpPr>
        <p:spPr>
          <a:xfrm>
            <a:off x="9015413"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8" name="Google Shape;3458;p74"/>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9" name="Google Shape;3459;p74"/>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0" name="Google Shape;3460;p74"/>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3461" name="Google Shape;3461;p74"/>
          <p:cNvSpPr/>
          <p:nvPr/>
        </p:nvSpPr>
        <p:spPr>
          <a:xfrm>
            <a:off x="9529763"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Detections join the same object list the cameras feed</a:t>
            </a:r>
            <a:endParaRPr/>
          </a:p>
        </p:txBody>
      </p:sp>
      <p:sp>
        <p:nvSpPr>
          <p:cNvPr id="3462" name="Google Shape;3462;p74"/>
          <p:cNvSpPr/>
          <p:nvPr/>
        </p:nvSpPr>
        <p:spPr>
          <a:xfrm>
            <a:off x="3186113" y="274796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3" name="Google Shape;3463;p74"/>
          <p:cNvSpPr/>
          <p:nvPr/>
        </p:nvSpPr>
        <p:spPr>
          <a:xfrm>
            <a:off x="6038850" y="274796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4" name="Google Shape;3464;p74"/>
          <p:cNvSpPr/>
          <p:nvPr/>
        </p:nvSpPr>
        <p:spPr>
          <a:xfrm>
            <a:off x="8891588" y="274796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5" name="Google Shape;3465;p74"/>
          <p:cNvSpPr/>
          <p:nvPr/>
        </p:nvSpPr>
        <p:spPr>
          <a:xfrm>
            <a:off x="457200" y="3914775"/>
            <a:ext cx="5638800" cy="2009775"/>
          </a:xfrm>
          <a:prstGeom prst="roundRect">
            <a:avLst>
              <a:gd fmla="val 3791"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6" name="Google Shape;3466;p74"/>
          <p:cNvSpPr/>
          <p:nvPr/>
        </p:nvSpPr>
        <p:spPr>
          <a:xfrm>
            <a:off x="457200" y="3914775"/>
            <a:ext cx="57150" cy="2009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7" name="Google Shape;3467;p74"/>
          <p:cNvSpPr/>
          <p:nvPr/>
        </p:nvSpPr>
        <p:spPr>
          <a:xfrm>
            <a:off x="685800" y="40862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3468" name="Google Shape;3468;p74"/>
          <p:cNvSpPr/>
          <p:nvPr/>
        </p:nvSpPr>
        <p:spPr>
          <a:xfrm>
            <a:off x="685800" y="4505325"/>
            <a:ext cx="5181600" cy="1247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Thermal is the channel that keeps working when the others fail — glare, dust, smoke and unlit road. In the perimeter build it is what separates a person from background at night; in the truck kit it is one of eleven fused channels rather than a standalone product.</a:t>
            </a:r>
            <a:endParaRPr/>
          </a:p>
        </p:txBody>
      </p:sp>
      <p:sp>
        <p:nvSpPr>
          <p:cNvPr id="3469" name="Google Shape;3469;p74"/>
          <p:cNvSpPr/>
          <p:nvPr/>
        </p:nvSpPr>
        <p:spPr>
          <a:xfrm>
            <a:off x="6248400" y="3914775"/>
            <a:ext cx="5486400" cy="2009775"/>
          </a:xfrm>
          <a:prstGeom prst="roundRect">
            <a:avLst>
              <a:gd fmla="val 3791"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0" name="Google Shape;3470;p74"/>
          <p:cNvSpPr/>
          <p:nvPr/>
        </p:nvSpPr>
        <p:spPr>
          <a:xfrm>
            <a:off x="6248400" y="3914775"/>
            <a:ext cx="57150" cy="2009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1" name="Google Shape;3471;p74"/>
          <p:cNvSpPr/>
          <p:nvPr/>
        </p:nvSpPr>
        <p:spPr>
          <a:xfrm>
            <a:off x="6477000" y="40862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3472" name="Google Shape;3472;p74"/>
          <p:cNvSpPr/>
          <p:nvPr/>
        </p:nvSpPr>
        <p:spPr>
          <a:xfrm>
            <a:off x="6477000" y="4505325"/>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Thermal sensor supply, which is imported and the highest bill-of-materials risk in the sensor group.</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7" name="Shape 3477"/>
        <p:cNvGrpSpPr/>
        <p:nvPr/>
      </p:nvGrpSpPr>
      <p:grpSpPr>
        <a:xfrm>
          <a:off x="0" y="0"/>
          <a:ext cx="0" cy="0"/>
          <a:chOff x="0" y="0"/>
          <a:chExt cx="0" cy="0"/>
        </a:xfrm>
      </p:grpSpPr>
      <p:sp>
        <p:nvSpPr>
          <p:cNvPr id="3478" name="Google Shape;3478;p75"/>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9" name="Google Shape;3479;p75"/>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THERMAL CAMERA · C</a:t>
            </a:r>
            <a:endParaRPr/>
          </a:p>
        </p:txBody>
      </p:sp>
      <p:sp>
        <p:nvSpPr>
          <p:cNvPr id="3480" name="Google Shape;3480;p75"/>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3481" name="Google Shape;3481;p75"/>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Night and monsoon operation, where camera-only detection degrades sharply.</a:t>
            </a:r>
            <a:endParaRPr/>
          </a:p>
        </p:txBody>
      </p:sp>
      <p:sp>
        <p:nvSpPr>
          <p:cNvPr id="3482" name="Google Shape;3482;p75"/>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3" name="Google Shape;3483;p75"/>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4" name="Google Shape;3484;p75"/>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485" name="Google Shape;3485;p75"/>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71</a:t>
            </a:r>
            <a:endParaRPr/>
          </a:p>
        </p:txBody>
      </p:sp>
      <p:sp>
        <p:nvSpPr>
          <p:cNvPr id="3486" name="Google Shape;3486;p75"/>
          <p:cNvSpPr/>
          <p:nvPr/>
        </p:nvSpPr>
        <p:spPr>
          <a:xfrm>
            <a:off x="457200" y="169545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7" name="Google Shape;3487;p75"/>
          <p:cNvSpPr/>
          <p:nvPr/>
        </p:nvSpPr>
        <p:spPr>
          <a:xfrm>
            <a:off x="457200" y="169545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8" name="Google Shape;3488;p75"/>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3489" name="Google Shape;3489;p75"/>
          <p:cNvSpPr/>
          <p:nvPr/>
        </p:nvSpPr>
        <p:spPr>
          <a:xfrm>
            <a:off x="685800" y="228600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Fleets upgrading existing vehicles, and as an attach sold alongside AD0 and AD2.</a:t>
            </a:r>
            <a:endParaRPr/>
          </a:p>
        </p:txBody>
      </p:sp>
      <p:sp>
        <p:nvSpPr>
          <p:cNvPr id="3490" name="Google Shape;3490;p75"/>
          <p:cNvSpPr/>
          <p:nvPr/>
        </p:nvSpPr>
        <p:spPr>
          <a:xfrm>
            <a:off x="6248400" y="169545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1" name="Google Shape;3491;p75"/>
          <p:cNvSpPr/>
          <p:nvPr/>
        </p:nvSpPr>
        <p:spPr>
          <a:xfrm>
            <a:off x="6248400" y="169545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2" name="Google Shape;3492;p75"/>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3493" name="Google Shape;3493;p75"/>
          <p:cNvSpPr/>
          <p:nvPr/>
        </p:nvSpPr>
        <p:spPr>
          <a:xfrm>
            <a:off x="6477000" y="228600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Aftermarket, usually at the same fitment as the base kit.</a:t>
            </a:r>
            <a:endParaRPr/>
          </a:p>
        </p:txBody>
      </p:sp>
      <p:sp>
        <p:nvSpPr>
          <p:cNvPr id="3494" name="Google Shape;3494;p75"/>
          <p:cNvSpPr/>
          <p:nvPr/>
        </p:nvSpPr>
        <p:spPr>
          <a:xfrm>
            <a:off x="457200" y="3076575"/>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5" name="Google Shape;3495;p75"/>
          <p:cNvSpPr/>
          <p:nvPr/>
        </p:nvSpPr>
        <p:spPr>
          <a:xfrm>
            <a:off x="457200" y="3076575"/>
            <a:ext cx="57150" cy="12477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6" name="Google Shape;3496;p75"/>
          <p:cNvSpPr/>
          <p:nvPr/>
        </p:nvSpPr>
        <p:spPr>
          <a:xfrm>
            <a:off x="685800" y="32480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0.10% capture at FY2032</a:t>
            </a:r>
            <a:endParaRPr/>
          </a:p>
        </p:txBody>
      </p:sp>
      <p:sp>
        <p:nvSpPr>
          <p:cNvPr id="3497" name="Google Shape;3497;p75"/>
          <p:cNvSpPr/>
          <p:nvPr/>
        </p:nvSpPr>
        <p:spPr>
          <a:xfrm>
            <a:off x="685800" y="3667125"/>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Automotive thermal camera $1.68B global (2025). Our FY2032 volume of 3,200 units is 0.10% of that pool.</a:t>
            </a:r>
            <a:endParaRPr/>
          </a:p>
        </p:txBody>
      </p:sp>
      <p:sp>
        <p:nvSpPr>
          <p:cNvPr id="3498" name="Google Shape;3498;p75"/>
          <p:cNvSpPr/>
          <p:nvPr/>
        </p:nvSpPr>
        <p:spPr>
          <a:xfrm>
            <a:off x="457200" y="44577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Verified Market Research: $1.68B 2025, 12% CAGR. Capture rates are management assumptions; pool sizes are third-party published estimates.</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3" name="Shape 3503"/>
        <p:cNvGrpSpPr/>
        <p:nvPr/>
      </p:nvGrpSpPr>
      <p:grpSpPr>
        <a:xfrm>
          <a:off x="0" y="0"/>
          <a:ext cx="0" cy="0"/>
          <a:chOff x="0" y="0"/>
          <a:chExt cx="0" cy="0"/>
        </a:xfrm>
      </p:grpSpPr>
      <p:sp>
        <p:nvSpPr>
          <p:cNvPr id="3504" name="Google Shape;3504;p76"/>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5" name="Google Shape;3505;p76"/>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THERMAL CAMERA · D</a:t>
            </a:r>
            <a:endParaRPr/>
          </a:p>
        </p:txBody>
      </p:sp>
      <p:sp>
        <p:nvSpPr>
          <p:cNvPr id="3506" name="Google Shape;3506;p76"/>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3507" name="Google Shape;3507;p76"/>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₹16.0 Cr at FY2032 — 1.4% of group revenue, at 50% gross margin.</a:t>
            </a:r>
            <a:endParaRPr/>
          </a:p>
        </p:txBody>
      </p:sp>
      <p:sp>
        <p:nvSpPr>
          <p:cNvPr id="3508" name="Google Shape;3508;p76"/>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9" name="Google Shape;3509;p76"/>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0" name="Google Shape;3510;p76"/>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511" name="Google Shape;3511;p76"/>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72</a:t>
            </a:r>
            <a:endParaRPr/>
          </a:p>
        </p:txBody>
      </p:sp>
      <p:sp>
        <p:nvSpPr>
          <p:cNvPr id="3512" name="Google Shape;3512;p76"/>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3" name="Google Shape;3513;p76"/>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3,200</a:t>
            </a:r>
            <a:endParaRPr/>
          </a:p>
        </p:txBody>
      </p:sp>
      <p:sp>
        <p:nvSpPr>
          <p:cNvPr id="3514" name="Google Shape;3514;p76"/>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3515" name="Google Shape;3515;p76"/>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6" name="Google Shape;3516;p76"/>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₹16.0 Cr</a:t>
            </a:r>
            <a:endParaRPr/>
          </a:p>
        </p:txBody>
      </p:sp>
      <p:sp>
        <p:nvSpPr>
          <p:cNvPr id="3517" name="Google Shape;3517;p76"/>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3518" name="Google Shape;3518;p76"/>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9" name="Google Shape;3519;p76"/>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1.4%</a:t>
            </a:r>
            <a:endParaRPr/>
          </a:p>
        </p:txBody>
      </p:sp>
      <p:sp>
        <p:nvSpPr>
          <p:cNvPr id="3520" name="Google Shape;3520;p76"/>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3521" name="Google Shape;3521;p76"/>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2" name="Google Shape;3522;p76"/>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50%</a:t>
            </a:r>
            <a:endParaRPr/>
          </a:p>
        </p:txBody>
      </p:sp>
      <p:sp>
        <p:nvSpPr>
          <p:cNvPr id="3523" name="Google Shape;3523;p76"/>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3524" name="Google Shape;3524;p76"/>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3525" name="Google Shape;3525;p76"/>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6" name="Google Shape;3526;p76"/>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40</a:t>
            </a:r>
            <a:endParaRPr/>
          </a:p>
        </p:txBody>
      </p:sp>
      <p:sp>
        <p:nvSpPr>
          <p:cNvPr id="3527" name="Google Shape;3527;p76"/>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3528" name="Google Shape;3528;p76"/>
          <p:cNvSpPr/>
          <p:nvPr/>
        </p:nvSpPr>
        <p:spPr>
          <a:xfrm>
            <a:off x="1336675" y="4234160"/>
            <a:ext cx="746125" cy="33040"/>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9" name="Google Shape;3529;p76"/>
          <p:cNvSpPr/>
          <p:nvPr/>
        </p:nvSpPr>
        <p:spPr>
          <a:xfrm>
            <a:off x="1279525" y="400556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150</a:t>
            </a:r>
            <a:endParaRPr/>
          </a:p>
        </p:txBody>
      </p:sp>
      <p:sp>
        <p:nvSpPr>
          <p:cNvPr id="3530" name="Google Shape;3530;p76"/>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3531" name="Google Shape;3531;p76"/>
          <p:cNvSpPr/>
          <p:nvPr/>
        </p:nvSpPr>
        <p:spPr>
          <a:xfrm>
            <a:off x="2216150" y="4179094"/>
            <a:ext cx="746125" cy="8810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2" name="Google Shape;3532;p76"/>
          <p:cNvSpPr/>
          <p:nvPr/>
        </p:nvSpPr>
        <p:spPr>
          <a:xfrm>
            <a:off x="2159000" y="3950494"/>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400</a:t>
            </a:r>
            <a:endParaRPr/>
          </a:p>
        </p:txBody>
      </p:sp>
      <p:sp>
        <p:nvSpPr>
          <p:cNvPr id="3533" name="Google Shape;3533;p76"/>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3534" name="Google Shape;3534;p76"/>
          <p:cNvSpPr/>
          <p:nvPr/>
        </p:nvSpPr>
        <p:spPr>
          <a:xfrm>
            <a:off x="3095625" y="4068961"/>
            <a:ext cx="746125" cy="198239"/>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5" name="Google Shape;3535;p76"/>
          <p:cNvSpPr/>
          <p:nvPr/>
        </p:nvSpPr>
        <p:spPr>
          <a:xfrm>
            <a:off x="3038475" y="3840361"/>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900</a:t>
            </a:r>
            <a:endParaRPr/>
          </a:p>
        </p:txBody>
      </p:sp>
      <p:sp>
        <p:nvSpPr>
          <p:cNvPr id="3536" name="Google Shape;3536;p76"/>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3537" name="Google Shape;3537;p76"/>
          <p:cNvSpPr/>
          <p:nvPr/>
        </p:nvSpPr>
        <p:spPr>
          <a:xfrm>
            <a:off x="3975100" y="3870722"/>
            <a:ext cx="746125" cy="396478"/>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8" name="Google Shape;3538;p76"/>
          <p:cNvSpPr/>
          <p:nvPr/>
        </p:nvSpPr>
        <p:spPr>
          <a:xfrm>
            <a:off x="3917950" y="3642122"/>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1,800</a:t>
            </a:r>
            <a:endParaRPr/>
          </a:p>
        </p:txBody>
      </p:sp>
      <p:sp>
        <p:nvSpPr>
          <p:cNvPr id="3539" name="Google Shape;3539;p76"/>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3540" name="Google Shape;3540;p76"/>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1" name="Google Shape;3541;p76"/>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3,200</a:t>
            </a:r>
            <a:endParaRPr/>
          </a:p>
        </p:txBody>
      </p:sp>
      <p:sp>
        <p:nvSpPr>
          <p:cNvPr id="3542" name="Google Shape;3542;p76"/>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3543" name="Google Shape;3543;p76"/>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3544" name="Google Shape;3544;p76"/>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5" name="Google Shape;3545;p76"/>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3546" name="Google Shape;3546;p76"/>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3547" name="Google Shape;3547;p76"/>
          <p:cNvSpPr/>
          <p:nvPr/>
        </p:nvSpPr>
        <p:spPr>
          <a:xfrm>
            <a:off x="7026275" y="4223147"/>
            <a:ext cx="835025" cy="44053"/>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8" name="Google Shape;3548;p76"/>
          <p:cNvSpPr/>
          <p:nvPr/>
        </p:nvSpPr>
        <p:spPr>
          <a:xfrm>
            <a:off x="6969125" y="3994547"/>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a:t>
            </a:r>
            <a:endParaRPr/>
          </a:p>
        </p:txBody>
      </p:sp>
      <p:sp>
        <p:nvSpPr>
          <p:cNvPr id="3549" name="Google Shape;3549;p76"/>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3550" name="Google Shape;3550;p76"/>
          <p:cNvSpPr/>
          <p:nvPr/>
        </p:nvSpPr>
        <p:spPr>
          <a:xfrm>
            <a:off x="7994650" y="4179094"/>
            <a:ext cx="835025" cy="8810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1" name="Google Shape;3551;p76"/>
          <p:cNvSpPr/>
          <p:nvPr/>
        </p:nvSpPr>
        <p:spPr>
          <a:xfrm>
            <a:off x="7937500" y="3950494"/>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a:t>
            </a:r>
            <a:endParaRPr/>
          </a:p>
        </p:txBody>
      </p:sp>
      <p:sp>
        <p:nvSpPr>
          <p:cNvPr id="3552" name="Google Shape;3552;p76"/>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3553" name="Google Shape;3553;p76"/>
          <p:cNvSpPr/>
          <p:nvPr/>
        </p:nvSpPr>
        <p:spPr>
          <a:xfrm>
            <a:off x="8963025" y="4046934"/>
            <a:ext cx="835025" cy="22026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4" name="Google Shape;3554;p76"/>
          <p:cNvSpPr/>
          <p:nvPr/>
        </p:nvSpPr>
        <p:spPr>
          <a:xfrm>
            <a:off x="8905875" y="3818334"/>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5</a:t>
            </a:r>
            <a:endParaRPr/>
          </a:p>
        </p:txBody>
      </p:sp>
      <p:sp>
        <p:nvSpPr>
          <p:cNvPr id="3555" name="Google Shape;3555;p76"/>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3556" name="Google Shape;3556;p76"/>
          <p:cNvSpPr/>
          <p:nvPr/>
        </p:nvSpPr>
        <p:spPr>
          <a:xfrm>
            <a:off x="9931400" y="3870722"/>
            <a:ext cx="835025" cy="396478"/>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7" name="Google Shape;3557;p76"/>
          <p:cNvSpPr/>
          <p:nvPr/>
        </p:nvSpPr>
        <p:spPr>
          <a:xfrm>
            <a:off x="9874250" y="3642122"/>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9</a:t>
            </a:r>
            <a:endParaRPr/>
          </a:p>
        </p:txBody>
      </p:sp>
      <p:sp>
        <p:nvSpPr>
          <p:cNvPr id="3558" name="Google Shape;3558;p76"/>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3559" name="Google Shape;3559;p76"/>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0" name="Google Shape;3560;p76"/>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16</a:t>
            </a:r>
            <a:endParaRPr/>
          </a:p>
        </p:txBody>
      </p:sp>
      <p:sp>
        <p:nvSpPr>
          <p:cNvPr id="3561" name="Google Shape;3561;p76"/>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3562" name="Google Shape;3562;p76"/>
          <p:cNvSpPr/>
          <p:nvPr/>
        </p:nvSpPr>
        <p:spPr>
          <a:xfrm>
            <a:off x="457200" y="4495800"/>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3" name="Google Shape;3563;p76"/>
          <p:cNvSpPr/>
          <p:nvPr/>
        </p:nvSpPr>
        <p:spPr>
          <a:xfrm>
            <a:off x="457200" y="4495800"/>
            <a:ext cx="57150" cy="14382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4" name="Google Shape;3564;p76"/>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3565" name="Google Shape;3565;p76"/>
          <p:cNvSpPr/>
          <p:nvPr/>
        </p:nvSpPr>
        <p:spPr>
          <a:xfrm>
            <a:off x="685800" y="5086350"/>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capability line, not a profit line, at 50% margin — it closes the condition where the core product is weakest.</a:t>
            </a:r>
            <a:endParaRPr/>
          </a:p>
        </p:txBody>
      </p:sp>
      <p:sp>
        <p:nvSpPr>
          <p:cNvPr id="3566" name="Google Shape;3566;p76"/>
          <p:cNvSpPr/>
          <p:nvPr/>
        </p:nvSpPr>
        <p:spPr>
          <a:xfrm>
            <a:off x="6248400" y="4495800"/>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7" name="Google Shape;3567;p76"/>
          <p:cNvSpPr/>
          <p:nvPr/>
        </p:nvSpPr>
        <p:spPr>
          <a:xfrm>
            <a:off x="6248400" y="4495800"/>
            <a:ext cx="57150" cy="1438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8" name="Google Shape;3568;p76"/>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3569" name="Google Shape;3569;p76"/>
          <p:cNvSpPr/>
          <p:nvPr/>
        </p:nvSpPr>
        <p:spPr>
          <a:xfrm>
            <a:off x="6477000" y="5086350"/>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Thermal sensor supply, which is imported and the highest bill-of-materials risk in the sensor group.</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4" name="Shape 3574"/>
        <p:cNvGrpSpPr/>
        <p:nvPr/>
      </p:nvGrpSpPr>
      <p:grpSpPr>
        <a:xfrm>
          <a:off x="0" y="0"/>
          <a:ext cx="0" cy="0"/>
          <a:chOff x="0" y="0"/>
          <a:chExt cx="0" cy="0"/>
        </a:xfrm>
      </p:grpSpPr>
      <p:sp>
        <p:nvSpPr>
          <p:cNvPr id="3575" name="Google Shape;3575;p77"/>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6" name="Google Shape;3576;p77"/>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4D RADAR POD · A</a:t>
            </a:r>
            <a:endParaRPr/>
          </a:p>
        </p:txBody>
      </p:sp>
      <p:sp>
        <p:nvSpPr>
          <p:cNvPr id="3577" name="Google Shape;3577;p77"/>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3578" name="Google Shape;3578;p77"/>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sealed radar pod, mounted forward or on the corner, feeding the compute box.</a:t>
            </a:r>
            <a:endParaRPr/>
          </a:p>
        </p:txBody>
      </p:sp>
      <p:sp>
        <p:nvSpPr>
          <p:cNvPr id="3579" name="Google Shape;3579;p77"/>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0" name="Google Shape;3580;p77"/>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1" name="Google Shape;3581;p77"/>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582" name="Google Shape;3582;p77"/>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73</a:t>
            </a:r>
            <a:endParaRPr/>
          </a:p>
        </p:txBody>
      </p:sp>
      <p:sp>
        <p:nvSpPr>
          <p:cNvPr id="3583" name="Google Shape;3583;p77"/>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4" name="Google Shape;3584;p77"/>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₹25,000</a:t>
            </a:r>
            <a:endParaRPr/>
          </a:p>
        </p:txBody>
      </p:sp>
      <p:sp>
        <p:nvSpPr>
          <p:cNvPr id="3585" name="Google Shape;3585;p77"/>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3586" name="Google Shape;3586;p77"/>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7" name="Google Shape;3587;p77"/>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Sensors</a:t>
            </a:r>
            <a:endParaRPr/>
          </a:p>
        </p:txBody>
      </p:sp>
      <p:sp>
        <p:nvSpPr>
          <p:cNvPr id="3588" name="Google Shape;3588;p77"/>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3589" name="Google Shape;3589;p77"/>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0" name="Google Shape;3590;p77"/>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Outdoor</a:t>
            </a:r>
            <a:endParaRPr/>
          </a:p>
        </p:txBody>
      </p:sp>
      <p:sp>
        <p:nvSpPr>
          <p:cNvPr id="3591" name="Google Shape;3591;p77"/>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3592" name="Google Shape;3592;p77"/>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3" name="Google Shape;3593;p77"/>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FY2027</a:t>
            </a:r>
            <a:endParaRPr/>
          </a:p>
        </p:txBody>
      </p:sp>
      <p:sp>
        <p:nvSpPr>
          <p:cNvPr id="3594" name="Google Shape;3594;p77"/>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3595" name="Google Shape;3595;p77"/>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3596" name="Google Shape;3596;p77"/>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7" name="Google Shape;3597;p77"/>
          <p:cNvSpPr/>
          <p:nvPr/>
        </p:nvSpPr>
        <p:spPr>
          <a:xfrm>
            <a:off x="457200"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8" name="Google Shape;3598;p77"/>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3599" name="Google Shape;3599;p77"/>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4D imaging radar front end</a:t>
            </a:r>
            <a:endParaRPr/>
          </a:p>
        </p:txBody>
      </p:sp>
      <p:sp>
        <p:nvSpPr>
          <p:cNvPr id="3600" name="Google Shape;3600;p77"/>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1" name="Google Shape;3601;p77"/>
          <p:cNvSpPr/>
          <p:nvPr/>
        </p:nvSpPr>
        <p:spPr>
          <a:xfrm>
            <a:off x="3309938"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2" name="Google Shape;3602;p77"/>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3603" name="Google Shape;3603;p77"/>
          <p:cNvSpPr/>
          <p:nvPr/>
        </p:nvSpPr>
        <p:spPr>
          <a:xfrm>
            <a:off x="3462338"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R100 radar DSP processing</a:t>
            </a:r>
            <a:endParaRPr/>
          </a:p>
        </p:txBody>
      </p:sp>
      <p:sp>
        <p:nvSpPr>
          <p:cNvPr id="3604" name="Google Shape;3604;p77"/>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5" name="Google Shape;3605;p77"/>
          <p:cNvSpPr/>
          <p:nvPr/>
        </p:nvSpPr>
        <p:spPr>
          <a:xfrm>
            <a:off x="6162675"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6" name="Google Shape;3606;p77"/>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3607" name="Google Shape;3607;p77"/>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Sealed automotive housing and harness</a:t>
            </a:r>
            <a:endParaRPr/>
          </a:p>
        </p:txBody>
      </p:sp>
      <p:sp>
        <p:nvSpPr>
          <p:cNvPr id="3608" name="Google Shape;3608;p77"/>
          <p:cNvSpPr/>
          <p:nvPr/>
        </p:nvSpPr>
        <p:spPr>
          <a:xfrm>
            <a:off x="457200" y="4686300"/>
            <a:ext cx="11277600" cy="1438275"/>
          </a:xfrm>
          <a:prstGeom prst="roundRect">
            <a:avLst>
              <a:gd fmla="val 5298"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9" name="Google Shape;3609;p77"/>
          <p:cNvSpPr/>
          <p:nvPr/>
        </p:nvSpPr>
        <p:spPr>
          <a:xfrm>
            <a:off x="457200" y="4686300"/>
            <a:ext cx="57150" cy="14382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0" name="Google Shape;3610;p77"/>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3611" name="Google Shape;3611;p77"/>
          <p:cNvSpPr/>
          <p:nvPr/>
        </p:nvSpPr>
        <p:spPr>
          <a:xfrm>
            <a:off x="685800" y="5276850"/>
            <a:ext cx="108204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4D radar pod (aftermarket) sells at ₹25,000 into the sensors &amp; robotics surface. The smallest line at ₹7.5 Cr, but it exists because the radar block is already on the die — the tapeout has paid for the silicon.</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6" name="Shape 3616"/>
        <p:cNvGrpSpPr/>
        <p:nvPr/>
      </p:nvGrpSpPr>
      <p:grpSpPr>
        <a:xfrm>
          <a:off x="0" y="0"/>
          <a:ext cx="0" cy="0"/>
          <a:chOff x="0" y="0"/>
          <a:chExt cx="0" cy="0"/>
        </a:xfrm>
      </p:grpSpPr>
      <p:sp>
        <p:nvSpPr>
          <p:cNvPr id="3617" name="Google Shape;3617;p78"/>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8" name="Google Shape;3618;p78"/>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4D RADAR POD · B</a:t>
            </a:r>
            <a:endParaRPr/>
          </a:p>
        </p:txBody>
      </p:sp>
      <p:sp>
        <p:nvSpPr>
          <p:cNvPr id="3619" name="Google Shape;3619;p78"/>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3620" name="Google Shape;3620;p78"/>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3621" name="Google Shape;3621;p78"/>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2" name="Google Shape;3622;p78"/>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3" name="Google Shape;3623;p78"/>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624" name="Google Shape;3624;p78"/>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74</a:t>
            </a:r>
            <a:endParaRPr/>
          </a:p>
        </p:txBody>
      </p:sp>
      <p:sp>
        <p:nvSpPr>
          <p:cNvPr id="3625" name="Google Shape;3625;p78"/>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3626" name="Google Shape;3626;p78"/>
          <p:cNvSpPr/>
          <p:nvPr/>
        </p:nvSpPr>
        <p:spPr>
          <a:xfrm>
            <a:off x="457200"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7" name="Google Shape;3627;p78"/>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8" name="Google Shape;3628;p78"/>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9" name="Google Shape;3629;p78"/>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3630" name="Google Shape;3630;p78"/>
          <p:cNvSpPr/>
          <p:nvPr/>
        </p:nvSpPr>
        <p:spPr>
          <a:xfrm>
            <a:off x="971550"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radar illuminates the scene and reads the returns</a:t>
            </a:r>
            <a:endParaRPr/>
          </a:p>
        </p:txBody>
      </p:sp>
      <p:sp>
        <p:nvSpPr>
          <p:cNvPr id="3631" name="Google Shape;3631;p78"/>
          <p:cNvSpPr/>
          <p:nvPr/>
        </p:nvSpPr>
        <p:spPr>
          <a:xfrm>
            <a:off x="3309938" y="1962150"/>
            <a:ext cx="2719388" cy="1743075"/>
          </a:xfrm>
          <a:prstGeom prst="roundRect">
            <a:avLst>
              <a:gd fmla="val 4372"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2" name="Google Shape;3632;p78"/>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3" name="Google Shape;3633;p78"/>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4" name="Google Shape;3634;p78"/>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3635" name="Google Shape;3635;p78"/>
          <p:cNvSpPr/>
          <p:nvPr/>
        </p:nvSpPr>
        <p:spPr>
          <a:xfrm>
            <a:off x="3824288" y="2152650"/>
            <a:ext cx="2033588" cy="1190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R100 block on the die turns returns into range, velocity and elevation</a:t>
            </a:r>
            <a:endParaRPr/>
          </a:p>
        </p:txBody>
      </p:sp>
      <p:sp>
        <p:nvSpPr>
          <p:cNvPr id="3636" name="Google Shape;3636;p78"/>
          <p:cNvSpPr/>
          <p:nvPr/>
        </p:nvSpPr>
        <p:spPr>
          <a:xfrm>
            <a:off x="6162675" y="1962150"/>
            <a:ext cx="2719388" cy="1743075"/>
          </a:xfrm>
          <a:prstGeom prst="roundRect">
            <a:avLst>
              <a:gd fmla="val 4372"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7" name="Google Shape;3637;p78"/>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8" name="Google Shape;3638;p78"/>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9" name="Google Shape;3639;p78"/>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3640" name="Google Shape;3640;p78"/>
          <p:cNvSpPr/>
          <p:nvPr/>
        </p:nvSpPr>
        <p:spPr>
          <a:xfrm>
            <a:off x="6677025" y="2152650"/>
            <a:ext cx="2033588" cy="1190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Tracks are formed and held across frames, including through rain and dust</a:t>
            </a:r>
            <a:endParaRPr/>
          </a:p>
        </p:txBody>
      </p:sp>
      <p:sp>
        <p:nvSpPr>
          <p:cNvPr id="3641" name="Google Shape;3641;p78"/>
          <p:cNvSpPr/>
          <p:nvPr/>
        </p:nvSpPr>
        <p:spPr>
          <a:xfrm>
            <a:off x="9015413" y="1962150"/>
            <a:ext cx="2719388" cy="1743075"/>
          </a:xfrm>
          <a:prstGeom prst="roundRect">
            <a:avLst>
              <a:gd fmla="val 4372"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2" name="Google Shape;3642;p78"/>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3" name="Google Shape;3643;p78"/>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4" name="Google Shape;3644;p78"/>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3645" name="Google Shape;3645;p78"/>
          <p:cNvSpPr/>
          <p:nvPr/>
        </p:nvSpPr>
        <p:spPr>
          <a:xfrm>
            <a:off x="9529763" y="2152650"/>
            <a:ext cx="2033588" cy="1190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Tracks fuse with the camera object list to confirm or reject detections</a:t>
            </a:r>
            <a:endParaRPr/>
          </a:p>
        </p:txBody>
      </p:sp>
      <p:sp>
        <p:nvSpPr>
          <p:cNvPr id="3646" name="Google Shape;3646;p78"/>
          <p:cNvSpPr/>
          <p:nvPr/>
        </p:nvSpPr>
        <p:spPr>
          <a:xfrm>
            <a:off x="3186113" y="274796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7" name="Google Shape;3647;p78"/>
          <p:cNvSpPr/>
          <p:nvPr/>
        </p:nvSpPr>
        <p:spPr>
          <a:xfrm>
            <a:off x="6038850" y="274796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8" name="Google Shape;3648;p78"/>
          <p:cNvSpPr/>
          <p:nvPr/>
        </p:nvSpPr>
        <p:spPr>
          <a:xfrm>
            <a:off x="8891588" y="274796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9" name="Google Shape;3649;p78"/>
          <p:cNvSpPr/>
          <p:nvPr/>
        </p:nvSpPr>
        <p:spPr>
          <a:xfrm>
            <a:off x="457200" y="3914775"/>
            <a:ext cx="5638800" cy="1819275"/>
          </a:xfrm>
          <a:prstGeom prst="roundRect">
            <a:avLst>
              <a:gd fmla="val 418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0" name="Google Shape;3650;p78"/>
          <p:cNvSpPr/>
          <p:nvPr/>
        </p:nvSpPr>
        <p:spPr>
          <a:xfrm>
            <a:off x="457200" y="3914775"/>
            <a:ext cx="57150" cy="1819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1" name="Google Shape;3651;p78"/>
          <p:cNvSpPr/>
          <p:nvPr/>
        </p:nvSpPr>
        <p:spPr>
          <a:xfrm>
            <a:off x="685800" y="40862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3652" name="Google Shape;3652;p78"/>
          <p:cNvSpPr/>
          <p:nvPr/>
        </p:nvSpPr>
        <p:spPr>
          <a:xfrm>
            <a:off x="685800" y="4505325"/>
            <a:ext cx="5181600" cy="1057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4D radar returns range and velocity in rain, dust and glare, which is precisely where cameras degrade. In the fused suite it is the channel that supplies closing speed — the quantity a collision decision actually turns on.</a:t>
            </a:r>
            <a:endParaRPr/>
          </a:p>
        </p:txBody>
      </p:sp>
      <p:sp>
        <p:nvSpPr>
          <p:cNvPr id="3653" name="Google Shape;3653;p78"/>
          <p:cNvSpPr/>
          <p:nvPr/>
        </p:nvSpPr>
        <p:spPr>
          <a:xfrm>
            <a:off x="6248400" y="3914775"/>
            <a:ext cx="5486400" cy="1819275"/>
          </a:xfrm>
          <a:prstGeom prst="roundRect">
            <a:avLst>
              <a:gd fmla="val 418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4" name="Google Shape;3654;p78"/>
          <p:cNvSpPr/>
          <p:nvPr/>
        </p:nvSpPr>
        <p:spPr>
          <a:xfrm>
            <a:off x="6248400" y="3914775"/>
            <a:ext cx="57150" cy="1819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5" name="Google Shape;3655;p78"/>
          <p:cNvSpPr/>
          <p:nvPr/>
        </p:nvSpPr>
        <p:spPr>
          <a:xfrm>
            <a:off x="6477000" y="40862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3656" name="Google Shape;3656;p78"/>
          <p:cNvSpPr/>
          <p:nvPr/>
        </p:nvSpPr>
        <p:spPr>
          <a:xfrm>
            <a:off x="6477000" y="4505325"/>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Radar front-end supply and antenna qualification; the processing is already ours.</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1" name="Shape 3661"/>
        <p:cNvGrpSpPr/>
        <p:nvPr/>
      </p:nvGrpSpPr>
      <p:grpSpPr>
        <a:xfrm>
          <a:off x="0" y="0"/>
          <a:ext cx="0" cy="0"/>
          <a:chOff x="0" y="0"/>
          <a:chExt cx="0" cy="0"/>
        </a:xfrm>
      </p:grpSpPr>
      <p:sp>
        <p:nvSpPr>
          <p:cNvPr id="3662" name="Google Shape;3662;p79"/>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3" name="Google Shape;3663;p79"/>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4D RADAR POD · C</a:t>
            </a:r>
            <a:endParaRPr/>
          </a:p>
        </p:txBody>
      </p:sp>
      <p:sp>
        <p:nvSpPr>
          <p:cNvPr id="3664" name="Google Shape;3664;p79"/>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3665" name="Google Shape;3665;p79"/>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Weather and dust defeat cameras; radar supplies the closing speed a braking decision needs.</a:t>
            </a:r>
            <a:endParaRPr/>
          </a:p>
        </p:txBody>
      </p:sp>
      <p:sp>
        <p:nvSpPr>
          <p:cNvPr id="3666" name="Google Shape;3666;p79"/>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7" name="Google Shape;3667;p79"/>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8" name="Google Shape;3668;p79"/>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669" name="Google Shape;3669;p79"/>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75</a:t>
            </a:r>
            <a:endParaRPr/>
          </a:p>
        </p:txBody>
      </p:sp>
      <p:sp>
        <p:nvSpPr>
          <p:cNvPr id="3670" name="Google Shape;3670;p79"/>
          <p:cNvSpPr/>
          <p:nvPr/>
        </p:nvSpPr>
        <p:spPr>
          <a:xfrm>
            <a:off x="457200" y="169545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1" name="Google Shape;3671;p79"/>
          <p:cNvSpPr/>
          <p:nvPr/>
        </p:nvSpPr>
        <p:spPr>
          <a:xfrm>
            <a:off x="457200" y="169545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2" name="Google Shape;3672;p79"/>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3673" name="Google Shape;3673;p79"/>
          <p:cNvSpPr/>
          <p:nvPr/>
        </p:nvSpPr>
        <p:spPr>
          <a:xfrm>
            <a:off x="685800" y="228600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Fleets and integrators adding radar to camera-only fitments.</a:t>
            </a:r>
            <a:endParaRPr/>
          </a:p>
        </p:txBody>
      </p:sp>
      <p:sp>
        <p:nvSpPr>
          <p:cNvPr id="3674" name="Google Shape;3674;p79"/>
          <p:cNvSpPr/>
          <p:nvPr/>
        </p:nvSpPr>
        <p:spPr>
          <a:xfrm>
            <a:off x="6248400" y="169545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5" name="Google Shape;3675;p79"/>
          <p:cNvSpPr/>
          <p:nvPr/>
        </p:nvSpPr>
        <p:spPr>
          <a:xfrm>
            <a:off x="6248400" y="169545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6" name="Google Shape;3676;p79"/>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3677" name="Google Shape;3677;p79"/>
          <p:cNvSpPr/>
          <p:nvPr/>
        </p:nvSpPr>
        <p:spPr>
          <a:xfrm>
            <a:off x="6477000" y="2286000"/>
            <a:ext cx="50292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Aftermarket and integrator supply.</a:t>
            </a:r>
            <a:endParaRPr/>
          </a:p>
        </p:txBody>
      </p:sp>
      <p:sp>
        <p:nvSpPr>
          <p:cNvPr id="3678" name="Google Shape;3678;p79"/>
          <p:cNvSpPr/>
          <p:nvPr/>
        </p:nvSpPr>
        <p:spPr>
          <a:xfrm>
            <a:off x="457200" y="3076575"/>
            <a:ext cx="11277600" cy="1057275"/>
          </a:xfrm>
          <a:prstGeom prst="roundRect">
            <a:avLst>
              <a:gd fmla="val 72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9" name="Google Shape;3679;p79"/>
          <p:cNvSpPr/>
          <p:nvPr/>
        </p:nvSpPr>
        <p:spPr>
          <a:xfrm>
            <a:off x="457200" y="3076575"/>
            <a:ext cx="57150" cy="10572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0" name="Google Shape;3680;p79"/>
          <p:cNvSpPr/>
          <p:nvPr/>
        </p:nvSpPr>
        <p:spPr>
          <a:xfrm>
            <a:off x="685800" y="32480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0.03% capture at FY2032</a:t>
            </a:r>
            <a:endParaRPr/>
          </a:p>
        </p:txBody>
      </p:sp>
      <p:sp>
        <p:nvSpPr>
          <p:cNvPr id="3681" name="Google Shape;3681;p79"/>
          <p:cNvSpPr/>
          <p:nvPr/>
        </p:nvSpPr>
        <p:spPr>
          <a:xfrm>
            <a:off x="685800" y="3667125"/>
            <a:ext cx="108204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4D imaging radar $2.75B global (2025). Our FY2032 volume of 3,000 units is 0.03% of that pool.</a:t>
            </a:r>
            <a:endParaRPr/>
          </a:p>
        </p:txBody>
      </p:sp>
      <p:sp>
        <p:nvSpPr>
          <p:cNvPr id="3682" name="Google Shape;3682;p79"/>
          <p:cNvSpPr/>
          <p:nvPr/>
        </p:nvSpPr>
        <p:spPr>
          <a:xfrm>
            <a:off x="457200" y="42672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Business Research Co./Mordor: ~$2.75B 2025, 13% CAGR. Capture rates are management assumptions; pool sizes are third-party published estimates.</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7" name="Shape 3687"/>
        <p:cNvGrpSpPr/>
        <p:nvPr/>
      </p:nvGrpSpPr>
      <p:grpSpPr>
        <a:xfrm>
          <a:off x="0" y="0"/>
          <a:ext cx="0" cy="0"/>
          <a:chOff x="0" y="0"/>
          <a:chExt cx="0" cy="0"/>
        </a:xfrm>
      </p:grpSpPr>
      <p:sp>
        <p:nvSpPr>
          <p:cNvPr id="3688" name="Google Shape;3688;p80"/>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9" name="Google Shape;3689;p80"/>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4D RADAR POD · D</a:t>
            </a:r>
            <a:endParaRPr/>
          </a:p>
        </p:txBody>
      </p:sp>
      <p:sp>
        <p:nvSpPr>
          <p:cNvPr id="3690" name="Google Shape;3690;p80"/>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3691" name="Google Shape;3691;p80"/>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₹7.50 Cr at FY2032 — 0.7% of group revenue, at 50% gross margin.</a:t>
            </a:r>
            <a:endParaRPr/>
          </a:p>
        </p:txBody>
      </p:sp>
      <p:sp>
        <p:nvSpPr>
          <p:cNvPr id="3692" name="Google Shape;3692;p80"/>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3" name="Google Shape;3693;p80"/>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4" name="Google Shape;3694;p80"/>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695" name="Google Shape;3695;p80"/>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76</a:t>
            </a:r>
            <a:endParaRPr/>
          </a:p>
        </p:txBody>
      </p:sp>
      <p:sp>
        <p:nvSpPr>
          <p:cNvPr id="3696" name="Google Shape;3696;p80"/>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7" name="Google Shape;3697;p80"/>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3,000</a:t>
            </a:r>
            <a:endParaRPr/>
          </a:p>
        </p:txBody>
      </p:sp>
      <p:sp>
        <p:nvSpPr>
          <p:cNvPr id="3698" name="Google Shape;3698;p80"/>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3699" name="Google Shape;3699;p80"/>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0" name="Google Shape;3700;p80"/>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₹7.50 Cr</a:t>
            </a:r>
            <a:endParaRPr/>
          </a:p>
        </p:txBody>
      </p:sp>
      <p:sp>
        <p:nvSpPr>
          <p:cNvPr id="3701" name="Google Shape;3701;p80"/>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3702" name="Google Shape;3702;p80"/>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3" name="Google Shape;3703;p80"/>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0.7%</a:t>
            </a:r>
            <a:endParaRPr/>
          </a:p>
        </p:txBody>
      </p:sp>
      <p:sp>
        <p:nvSpPr>
          <p:cNvPr id="3704" name="Google Shape;3704;p80"/>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3705" name="Google Shape;3705;p80"/>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6" name="Google Shape;3706;p80"/>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50%</a:t>
            </a:r>
            <a:endParaRPr/>
          </a:p>
        </p:txBody>
      </p:sp>
      <p:sp>
        <p:nvSpPr>
          <p:cNvPr id="3707" name="Google Shape;3707;p80"/>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3708" name="Google Shape;3708;p80"/>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3709" name="Google Shape;3709;p80"/>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0" name="Google Shape;3710;p80"/>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30</a:t>
            </a:r>
            <a:endParaRPr/>
          </a:p>
        </p:txBody>
      </p:sp>
      <p:sp>
        <p:nvSpPr>
          <p:cNvPr id="3711" name="Google Shape;3711;p80"/>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3712" name="Google Shape;3712;p80"/>
          <p:cNvSpPr/>
          <p:nvPr/>
        </p:nvSpPr>
        <p:spPr>
          <a:xfrm>
            <a:off x="1336675"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3" name="Google Shape;3713;p80"/>
          <p:cNvSpPr/>
          <p:nvPr/>
        </p:nvSpPr>
        <p:spPr>
          <a:xfrm>
            <a:off x="1279525"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120</a:t>
            </a:r>
            <a:endParaRPr/>
          </a:p>
        </p:txBody>
      </p:sp>
      <p:sp>
        <p:nvSpPr>
          <p:cNvPr id="3714" name="Google Shape;3714;p80"/>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3715" name="Google Shape;3715;p80"/>
          <p:cNvSpPr/>
          <p:nvPr/>
        </p:nvSpPr>
        <p:spPr>
          <a:xfrm>
            <a:off x="2216150" y="4184968"/>
            <a:ext cx="746125" cy="82233"/>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6" name="Google Shape;3716;p80"/>
          <p:cNvSpPr/>
          <p:nvPr/>
        </p:nvSpPr>
        <p:spPr>
          <a:xfrm>
            <a:off x="2159000" y="3956368"/>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350</a:t>
            </a:r>
            <a:endParaRPr/>
          </a:p>
        </p:txBody>
      </p:sp>
      <p:sp>
        <p:nvSpPr>
          <p:cNvPr id="3717" name="Google Shape;3717;p80"/>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3718" name="Google Shape;3718;p80"/>
          <p:cNvSpPr/>
          <p:nvPr/>
        </p:nvSpPr>
        <p:spPr>
          <a:xfrm>
            <a:off x="3095625" y="4079240"/>
            <a:ext cx="746125" cy="187960"/>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9" name="Google Shape;3719;p80"/>
          <p:cNvSpPr/>
          <p:nvPr/>
        </p:nvSpPr>
        <p:spPr>
          <a:xfrm>
            <a:off x="3038475" y="385064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800</a:t>
            </a:r>
            <a:endParaRPr/>
          </a:p>
        </p:txBody>
      </p:sp>
      <p:sp>
        <p:nvSpPr>
          <p:cNvPr id="3720" name="Google Shape;3720;p80"/>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3721" name="Google Shape;3721;p80"/>
          <p:cNvSpPr/>
          <p:nvPr/>
        </p:nvSpPr>
        <p:spPr>
          <a:xfrm>
            <a:off x="3975100" y="3891280"/>
            <a:ext cx="746125" cy="375920"/>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2" name="Google Shape;3722;p80"/>
          <p:cNvSpPr/>
          <p:nvPr/>
        </p:nvSpPr>
        <p:spPr>
          <a:xfrm>
            <a:off x="3917950" y="366268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1,600</a:t>
            </a:r>
            <a:endParaRPr/>
          </a:p>
        </p:txBody>
      </p:sp>
      <p:sp>
        <p:nvSpPr>
          <p:cNvPr id="3723" name="Google Shape;3723;p80"/>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3724" name="Google Shape;3724;p80"/>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5" name="Google Shape;3725;p80"/>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3,000</a:t>
            </a:r>
            <a:endParaRPr/>
          </a:p>
        </p:txBody>
      </p:sp>
      <p:sp>
        <p:nvSpPr>
          <p:cNvPr id="3726" name="Google Shape;3726;p80"/>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3727" name="Google Shape;3727;p80"/>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3728" name="Google Shape;3728;p80"/>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9" name="Google Shape;3729;p80"/>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3730" name="Google Shape;3730;p80"/>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3731" name="Google Shape;3731;p80"/>
          <p:cNvSpPr/>
          <p:nvPr/>
        </p:nvSpPr>
        <p:spPr>
          <a:xfrm>
            <a:off x="7026275"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2" name="Google Shape;3732;p80"/>
          <p:cNvSpPr/>
          <p:nvPr/>
        </p:nvSpPr>
        <p:spPr>
          <a:xfrm>
            <a:off x="6969125"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3733" name="Google Shape;3733;p80"/>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3734" name="Google Shape;3734;p80"/>
          <p:cNvSpPr/>
          <p:nvPr/>
        </p:nvSpPr>
        <p:spPr>
          <a:xfrm>
            <a:off x="7994650" y="4179094"/>
            <a:ext cx="835025" cy="8810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5" name="Google Shape;3735;p80"/>
          <p:cNvSpPr/>
          <p:nvPr/>
        </p:nvSpPr>
        <p:spPr>
          <a:xfrm>
            <a:off x="7937500" y="3950494"/>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a:t>
            </a:r>
            <a:endParaRPr/>
          </a:p>
        </p:txBody>
      </p:sp>
      <p:sp>
        <p:nvSpPr>
          <p:cNvPr id="3736" name="Google Shape;3736;p80"/>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3737" name="Google Shape;3737;p80"/>
          <p:cNvSpPr/>
          <p:nvPr/>
        </p:nvSpPr>
        <p:spPr>
          <a:xfrm>
            <a:off x="8963025" y="4090988"/>
            <a:ext cx="835025" cy="176213"/>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8" name="Google Shape;3738;p80"/>
          <p:cNvSpPr/>
          <p:nvPr/>
        </p:nvSpPr>
        <p:spPr>
          <a:xfrm>
            <a:off x="8905875" y="3862388"/>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a:t>
            </a:r>
            <a:endParaRPr/>
          </a:p>
        </p:txBody>
      </p:sp>
      <p:sp>
        <p:nvSpPr>
          <p:cNvPr id="3739" name="Google Shape;3739;p80"/>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3740" name="Google Shape;3740;p80"/>
          <p:cNvSpPr/>
          <p:nvPr/>
        </p:nvSpPr>
        <p:spPr>
          <a:xfrm>
            <a:off x="9931400" y="3914775"/>
            <a:ext cx="835025" cy="35242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1" name="Google Shape;3741;p80"/>
          <p:cNvSpPr/>
          <p:nvPr/>
        </p:nvSpPr>
        <p:spPr>
          <a:xfrm>
            <a:off x="9874250" y="368617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4</a:t>
            </a:r>
            <a:endParaRPr/>
          </a:p>
        </p:txBody>
      </p:sp>
      <p:sp>
        <p:nvSpPr>
          <p:cNvPr id="3742" name="Google Shape;3742;p80"/>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3743" name="Google Shape;3743;p80"/>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4" name="Google Shape;3744;p80"/>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8</a:t>
            </a:r>
            <a:endParaRPr/>
          </a:p>
        </p:txBody>
      </p:sp>
      <p:sp>
        <p:nvSpPr>
          <p:cNvPr id="3745" name="Google Shape;3745;p80"/>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3746" name="Google Shape;3746;p80"/>
          <p:cNvSpPr/>
          <p:nvPr/>
        </p:nvSpPr>
        <p:spPr>
          <a:xfrm>
            <a:off x="457200" y="4495800"/>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7" name="Google Shape;3747;p80"/>
          <p:cNvSpPr/>
          <p:nvPr/>
        </p:nvSpPr>
        <p:spPr>
          <a:xfrm>
            <a:off x="457200" y="4495800"/>
            <a:ext cx="57150" cy="14382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8" name="Google Shape;3748;p80"/>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3749" name="Google Shape;3749;p80"/>
          <p:cNvSpPr/>
          <p:nvPr/>
        </p:nvSpPr>
        <p:spPr>
          <a:xfrm>
            <a:off x="685800" y="5086350"/>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smallest line at ₹7.5 Cr, but it exists because the radar block is already on the die — the tapeout has paid for the silicon.</a:t>
            </a:r>
            <a:endParaRPr/>
          </a:p>
        </p:txBody>
      </p:sp>
      <p:sp>
        <p:nvSpPr>
          <p:cNvPr id="3750" name="Google Shape;3750;p80"/>
          <p:cNvSpPr/>
          <p:nvPr/>
        </p:nvSpPr>
        <p:spPr>
          <a:xfrm>
            <a:off x="6248400" y="4495800"/>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1" name="Google Shape;3751;p80"/>
          <p:cNvSpPr/>
          <p:nvPr/>
        </p:nvSpPr>
        <p:spPr>
          <a:xfrm>
            <a:off x="6248400" y="4495800"/>
            <a:ext cx="57150" cy="1438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2" name="Google Shape;3752;p80"/>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3753" name="Google Shape;3753;p80"/>
          <p:cNvSpPr/>
          <p:nvPr/>
        </p:nvSpPr>
        <p:spPr>
          <a:xfrm>
            <a:off x="6477000" y="508635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Radar front-end supply and antenna qualification; the processing is already ours.</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8" name="Shape 3758"/>
        <p:cNvGrpSpPr/>
        <p:nvPr/>
      </p:nvGrpSpPr>
      <p:grpSpPr>
        <a:xfrm>
          <a:off x="0" y="0"/>
          <a:ext cx="0" cy="0"/>
          <a:chOff x="0" y="0"/>
          <a:chExt cx="0" cy="0"/>
        </a:xfrm>
      </p:grpSpPr>
      <p:sp>
        <p:nvSpPr>
          <p:cNvPr id="3759" name="Google Shape;3759;p8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0" name="Google Shape;3760;p81"/>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H100 DRIVER MONITOR · A</a:t>
            </a:r>
            <a:endParaRPr/>
          </a:p>
        </p:txBody>
      </p:sp>
      <p:sp>
        <p:nvSpPr>
          <p:cNvPr id="3761" name="Google Shape;3761;p81"/>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3762" name="Google Shape;3762;p81"/>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wrist-worn band with an on-body sensor set and a radio link to the vehicle.</a:t>
            </a:r>
            <a:endParaRPr/>
          </a:p>
        </p:txBody>
      </p:sp>
      <p:sp>
        <p:nvSpPr>
          <p:cNvPr id="3763" name="Google Shape;3763;p81"/>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4" name="Google Shape;3764;p81"/>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5" name="Google Shape;3765;p81"/>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766" name="Google Shape;3766;p81"/>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77</a:t>
            </a:r>
            <a:endParaRPr/>
          </a:p>
        </p:txBody>
      </p:sp>
      <p:sp>
        <p:nvSpPr>
          <p:cNvPr id="3767" name="Google Shape;3767;p81"/>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8" name="Google Shape;3768;p81"/>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₹5,000</a:t>
            </a:r>
            <a:endParaRPr/>
          </a:p>
        </p:txBody>
      </p:sp>
      <p:sp>
        <p:nvSpPr>
          <p:cNvPr id="3769" name="Google Shape;3769;p81"/>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3770" name="Google Shape;3770;p81"/>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1" name="Google Shape;3771;p81"/>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Sensors</a:t>
            </a:r>
            <a:endParaRPr/>
          </a:p>
        </p:txBody>
      </p:sp>
      <p:sp>
        <p:nvSpPr>
          <p:cNvPr id="3772" name="Google Shape;3772;p81"/>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3773" name="Google Shape;3773;p81"/>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4" name="Google Shape;3774;p81"/>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Outdoor</a:t>
            </a:r>
            <a:endParaRPr/>
          </a:p>
        </p:txBody>
      </p:sp>
      <p:sp>
        <p:nvSpPr>
          <p:cNvPr id="3775" name="Google Shape;3775;p81"/>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3776" name="Google Shape;3776;p81"/>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7" name="Google Shape;3777;p81"/>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FY2027</a:t>
            </a:r>
            <a:endParaRPr/>
          </a:p>
        </p:txBody>
      </p:sp>
      <p:sp>
        <p:nvSpPr>
          <p:cNvPr id="3778" name="Google Shape;3778;p81"/>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3779" name="Google Shape;3779;p81"/>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3780" name="Google Shape;3780;p81"/>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1" name="Google Shape;3781;p81"/>
          <p:cNvSpPr/>
          <p:nvPr/>
        </p:nvSpPr>
        <p:spPr>
          <a:xfrm>
            <a:off x="457200"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2" name="Google Shape;3782;p81"/>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3783" name="Google Shape;3783;p81"/>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PPG and motion sensing band</a:t>
            </a:r>
            <a:endParaRPr/>
          </a:p>
        </p:txBody>
      </p:sp>
      <p:sp>
        <p:nvSpPr>
          <p:cNvPr id="3784" name="Google Shape;3784;p81"/>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5" name="Google Shape;3785;p81"/>
          <p:cNvSpPr/>
          <p:nvPr/>
        </p:nvSpPr>
        <p:spPr>
          <a:xfrm>
            <a:off x="3309938"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6" name="Google Shape;3786;p81"/>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3787" name="Google Shape;3787;p81"/>
          <p:cNvSpPr/>
          <p:nvPr/>
        </p:nvSpPr>
        <p:spPr>
          <a:xfrm>
            <a:off x="3462338"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On-device fatigue model</a:t>
            </a:r>
            <a:endParaRPr/>
          </a:p>
        </p:txBody>
      </p:sp>
      <p:sp>
        <p:nvSpPr>
          <p:cNvPr id="3788" name="Google Shape;3788;p81"/>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9" name="Google Shape;3789;p81"/>
          <p:cNvSpPr/>
          <p:nvPr/>
        </p:nvSpPr>
        <p:spPr>
          <a:xfrm>
            <a:off x="6162675"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0" name="Google Shape;3790;p81"/>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3791" name="Google Shape;3791;p81"/>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Radio link into the vehicle alert chain</a:t>
            </a:r>
            <a:endParaRPr/>
          </a:p>
        </p:txBody>
      </p:sp>
      <p:sp>
        <p:nvSpPr>
          <p:cNvPr id="3792" name="Google Shape;3792;p81"/>
          <p:cNvSpPr/>
          <p:nvPr/>
        </p:nvSpPr>
        <p:spPr>
          <a:xfrm>
            <a:off x="9015413"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3" name="Google Shape;3793;p81"/>
          <p:cNvSpPr/>
          <p:nvPr/>
        </p:nvSpPr>
        <p:spPr>
          <a:xfrm>
            <a:off x="9015413"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4" name="Google Shape;3794;p81"/>
          <p:cNvSpPr/>
          <p:nvPr/>
        </p:nvSpPr>
        <p:spPr>
          <a:xfrm>
            <a:off x="9167813"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04</a:t>
            </a:r>
            <a:endParaRPr/>
          </a:p>
        </p:txBody>
      </p:sp>
      <p:sp>
        <p:nvSpPr>
          <p:cNvPr id="3795" name="Google Shape;3795;p81"/>
          <p:cNvSpPr/>
          <p:nvPr/>
        </p:nvSpPr>
        <p:spPr>
          <a:xfrm>
            <a:off x="9167813"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Charging and fleet enrolment tooling</a:t>
            </a:r>
            <a:endParaRPr/>
          </a:p>
        </p:txBody>
      </p:sp>
      <p:sp>
        <p:nvSpPr>
          <p:cNvPr id="3796" name="Google Shape;3796;p81"/>
          <p:cNvSpPr/>
          <p:nvPr/>
        </p:nvSpPr>
        <p:spPr>
          <a:xfrm>
            <a:off x="457200" y="4686300"/>
            <a:ext cx="11277600" cy="1438275"/>
          </a:xfrm>
          <a:prstGeom prst="roundRect">
            <a:avLst>
              <a:gd fmla="val 5298"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7" name="Google Shape;3797;p81"/>
          <p:cNvSpPr/>
          <p:nvPr/>
        </p:nvSpPr>
        <p:spPr>
          <a:xfrm>
            <a:off x="457200" y="4686300"/>
            <a:ext cx="57150" cy="14382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8" name="Google Shape;3798;p81"/>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3799" name="Google Shape;3799;p81"/>
          <p:cNvSpPr/>
          <p:nvPr/>
        </p:nvSpPr>
        <p:spPr>
          <a:xfrm>
            <a:off x="685800" y="5276850"/>
            <a:ext cx="108204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H100 driver-monitor wearable sells at ₹5,000 into the sensors &amp; robotics surface. The lowest-priced item we sell at ₹5,000 and the cheapest way into a fleet relationship; ₹10 Cr of revenue makes it a channel line, not a profit line.</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4" name="Shape 3804"/>
        <p:cNvGrpSpPr/>
        <p:nvPr/>
      </p:nvGrpSpPr>
      <p:grpSpPr>
        <a:xfrm>
          <a:off x="0" y="0"/>
          <a:ext cx="0" cy="0"/>
          <a:chOff x="0" y="0"/>
          <a:chExt cx="0" cy="0"/>
        </a:xfrm>
      </p:grpSpPr>
      <p:sp>
        <p:nvSpPr>
          <p:cNvPr id="3805" name="Google Shape;3805;p82"/>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6" name="Google Shape;3806;p82"/>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H100 DRIVER MONITOR · B</a:t>
            </a:r>
            <a:endParaRPr/>
          </a:p>
        </p:txBody>
      </p:sp>
      <p:sp>
        <p:nvSpPr>
          <p:cNvPr id="3807" name="Google Shape;3807;p82"/>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3808" name="Google Shape;3808;p82"/>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3809" name="Google Shape;3809;p82"/>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0" name="Google Shape;3810;p82"/>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1" name="Google Shape;3811;p82"/>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812" name="Google Shape;3812;p82"/>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78</a:t>
            </a:r>
            <a:endParaRPr/>
          </a:p>
        </p:txBody>
      </p:sp>
      <p:sp>
        <p:nvSpPr>
          <p:cNvPr id="3813" name="Google Shape;3813;p82"/>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3814" name="Google Shape;3814;p82"/>
          <p:cNvSpPr/>
          <p:nvPr/>
        </p:nvSpPr>
        <p:spPr>
          <a:xfrm>
            <a:off x="457200"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5" name="Google Shape;3815;p82"/>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6" name="Google Shape;3816;p82"/>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7" name="Google Shape;3817;p82"/>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3818" name="Google Shape;3818;p82"/>
          <p:cNvSpPr/>
          <p:nvPr/>
        </p:nvSpPr>
        <p:spPr>
          <a:xfrm>
            <a:off x="971550"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band reads pulse and movement continuously on the driver</a:t>
            </a:r>
            <a:endParaRPr/>
          </a:p>
        </p:txBody>
      </p:sp>
      <p:sp>
        <p:nvSpPr>
          <p:cNvPr id="3819" name="Google Shape;3819;p82"/>
          <p:cNvSpPr/>
          <p:nvPr/>
        </p:nvSpPr>
        <p:spPr>
          <a:xfrm>
            <a:off x="3309938" y="1962150"/>
            <a:ext cx="2719388" cy="1743075"/>
          </a:xfrm>
          <a:prstGeom prst="roundRect">
            <a:avLst>
              <a:gd fmla="val 4372"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0" name="Google Shape;3820;p82"/>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1" name="Google Shape;3821;p82"/>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2" name="Google Shape;3822;p82"/>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3823" name="Google Shape;3823;p82"/>
          <p:cNvSpPr/>
          <p:nvPr/>
        </p:nvSpPr>
        <p:spPr>
          <a:xfrm>
            <a:off x="3824288" y="2152650"/>
            <a:ext cx="2033588" cy="1190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An on-device model scores alertness without sending raw data anywhere</a:t>
            </a:r>
            <a:endParaRPr/>
          </a:p>
        </p:txBody>
      </p:sp>
      <p:sp>
        <p:nvSpPr>
          <p:cNvPr id="3824" name="Google Shape;3824;p82"/>
          <p:cNvSpPr/>
          <p:nvPr/>
        </p:nvSpPr>
        <p:spPr>
          <a:xfrm>
            <a:off x="6162675"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5" name="Google Shape;3825;p82"/>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6" name="Google Shape;3826;p82"/>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7" name="Google Shape;3827;p82"/>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3828" name="Google Shape;3828;p82"/>
          <p:cNvSpPr/>
          <p:nvPr/>
        </p:nvSpPr>
        <p:spPr>
          <a:xfrm>
            <a:off x="6677025"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A drowsiness state crosses a threshold</a:t>
            </a:r>
            <a:endParaRPr/>
          </a:p>
        </p:txBody>
      </p:sp>
      <p:sp>
        <p:nvSpPr>
          <p:cNvPr id="3829" name="Google Shape;3829;p82"/>
          <p:cNvSpPr/>
          <p:nvPr/>
        </p:nvSpPr>
        <p:spPr>
          <a:xfrm>
            <a:off x="9015413"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0" name="Google Shape;3830;p82"/>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1" name="Google Shape;3831;p82"/>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2" name="Google Shape;3832;p82"/>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3833" name="Google Shape;3833;p82"/>
          <p:cNvSpPr/>
          <p:nvPr/>
        </p:nvSpPr>
        <p:spPr>
          <a:xfrm>
            <a:off x="9529763"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vehicle alert chain warns the driver and the fleet is notified</a:t>
            </a:r>
            <a:endParaRPr/>
          </a:p>
        </p:txBody>
      </p:sp>
      <p:sp>
        <p:nvSpPr>
          <p:cNvPr id="3834" name="Google Shape;3834;p82"/>
          <p:cNvSpPr/>
          <p:nvPr/>
        </p:nvSpPr>
        <p:spPr>
          <a:xfrm>
            <a:off x="3186113" y="274796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5" name="Google Shape;3835;p82"/>
          <p:cNvSpPr/>
          <p:nvPr/>
        </p:nvSpPr>
        <p:spPr>
          <a:xfrm>
            <a:off x="6038850" y="274796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6" name="Google Shape;3836;p82"/>
          <p:cNvSpPr/>
          <p:nvPr/>
        </p:nvSpPr>
        <p:spPr>
          <a:xfrm>
            <a:off x="8891588" y="274796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7" name="Google Shape;3837;p82"/>
          <p:cNvSpPr/>
          <p:nvPr/>
        </p:nvSpPr>
        <p:spPr>
          <a:xfrm>
            <a:off x="457200" y="3914775"/>
            <a:ext cx="56388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8" name="Google Shape;3838;p82"/>
          <p:cNvSpPr/>
          <p:nvPr/>
        </p:nvSpPr>
        <p:spPr>
          <a:xfrm>
            <a:off x="457200" y="3914775"/>
            <a:ext cx="57150" cy="1628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9" name="Google Shape;3839;p82"/>
          <p:cNvSpPr/>
          <p:nvPr/>
        </p:nvSpPr>
        <p:spPr>
          <a:xfrm>
            <a:off x="685800" y="40862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3840" name="Google Shape;3840;p82"/>
          <p:cNvSpPr/>
          <p:nvPr/>
        </p:nvSpPr>
        <p:spPr>
          <a:xfrm>
            <a:off x="685800" y="4505325"/>
            <a:ext cx="5181600" cy="866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SoC2 stage is common to every SKU: it is the same perception compute under different firmware. For H100 driver monitor it runs stage two of the chain above.</a:t>
            </a:r>
            <a:endParaRPr/>
          </a:p>
        </p:txBody>
      </p:sp>
      <p:sp>
        <p:nvSpPr>
          <p:cNvPr id="3841" name="Google Shape;3841;p82"/>
          <p:cNvSpPr/>
          <p:nvPr/>
        </p:nvSpPr>
        <p:spPr>
          <a:xfrm>
            <a:off x="6248400" y="3914775"/>
            <a:ext cx="54864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2" name="Google Shape;3842;p82"/>
          <p:cNvSpPr/>
          <p:nvPr/>
        </p:nvSpPr>
        <p:spPr>
          <a:xfrm>
            <a:off x="6248400" y="3914775"/>
            <a:ext cx="57150" cy="1628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3" name="Google Shape;3843;p82"/>
          <p:cNvSpPr/>
          <p:nvPr/>
        </p:nvSpPr>
        <p:spPr>
          <a:xfrm>
            <a:off x="6477000" y="40862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3844" name="Google Shape;3844;p82"/>
          <p:cNvSpPr/>
          <p:nvPr/>
        </p:nvSpPr>
        <p:spPr>
          <a:xfrm>
            <a:off x="6477000" y="4505325"/>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Driver acceptance and enrolment discipline, which is an operational problem rather than a technical one.</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9" name="Shape 3849"/>
        <p:cNvGrpSpPr/>
        <p:nvPr/>
      </p:nvGrpSpPr>
      <p:grpSpPr>
        <a:xfrm>
          <a:off x="0" y="0"/>
          <a:ext cx="0" cy="0"/>
          <a:chOff x="0" y="0"/>
          <a:chExt cx="0" cy="0"/>
        </a:xfrm>
      </p:grpSpPr>
      <p:sp>
        <p:nvSpPr>
          <p:cNvPr id="3850" name="Google Shape;3850;p83"/>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1" name="Google Shape;3851;p83"/>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H100 DRIVER MONITOR · C</a:t>
            </a:r>
            <a:endParaRPr/>
          </a:p>
        </p:txBody>
      </p:sp>
      <p:sp>
        <p:nvSpPr>
          <p:cNvPr id="3852" name="Google Shape;3852;p83"/>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3853" name="Google Shape;3853;p83"/>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Driver-drowsiness obligations, and fleets wanting a lower-intrusion option than in-cab video.</a:t>
            </a:r>
            <a:endParaRPr/>
          </a:p>
        </p:txBody>
      </p:sp>
      <p:sp>
        <p:nvSpPr>
          <p:cNvPr id="3854" name="Google Shape;3854;p83"/>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5" name="Google Shape;3855;p83"/>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6" name="Google Shape;3856;p83"/>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857" name="Google Shape;3857;p83"/>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79</a:t>
            </a:r>
            <a:endParaRPr/>
          </a:p>
        </p:txBody>
      </p:sp>
      <p:sp>
        <p:nvSpPr>
          <p:cNvPr id="3858" name="Google Shape;3858;p83"/>
          <p:cNvSpPr/>
          <p:nvPr/>
        </p:nvSpPr>
        <p:spPr>
          <a:xfrm>
            <a:off x="457200" y="1695450"/>
            <a:ext cx="56388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9" name="Google Shape;3859;p83"/>
          <p:cNvSpPr/>
          <p:nvPr/>
        </p:nvSpPr>
        <p:spPr>
          <a:xfrm>
            <a:off x="457200" y="169545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0" name="Google Shape;3860;p83"/>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3861" name="Google Shape;3861;p83"/>
          <p:cNvSpPr/>
          <p:nvPr/>
        </p:nvSpPr>
        <p:spPr>
          <a:xfrm>
            <a:off x="685800" y="2286000"/>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Fleets meeting drowsiness obligations without fitting a cabin camera.</a:t>
            </a:r>
            <a:endParaRPr/>
          </a:p>
        </p:txBody>
      </p:sp>
      <p:sp>
        <p:nvSpPr>
          <p:cNvPr id="3862" name="Google Shape;3862;p83"/>
          <p:cNvSpPr/>
          <p:nvPr/>
        </p:nvSpPr>
        <p:spPr>
          <a:xfrm>
            <a:off x="6248400" y="1695450"/>
            <a:ext cx="5486400" cy="1247775"/>
          </a:xfrm>
          <a:prstGeom prst="roundRect">
            <a:avLst>
              <a:gd fmla="val 61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3" name="Google Shape;3863;p83"/>
          <p:cNvSpPr/>
          <p:nvPr/>
        </p:nvSpPr>
        <p:spPr>
          <a:xfrm>
            <a:off x="6248400" y="1695450"/>
            <a:ext cx="57150" cy="1247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4" name="Google Shape;3864;p83"/>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3865" name="Google Shape;3865;p83"/>
          <p:cNvSpPr/>
          <p:nvPr/>
        </p:nvSpPr>
        <p:spPr>
          <a:xfrm>
            <a:off x="6477000" y="228600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Fleet direct, often as the first purchase a fleet makes from us.</a:t>
            </a:r>
            <a:endParaRPr/>
          </a:p>
        </p:txBody>
      </p:sp>
      <p:sp>
        <p:nvSpPr>
          <p:cNvPr id="3866" name="Google Shape;3866;p83"/>
          <p:cNvSpPr/>
          <p:nvPr/>
        </p:nvSpPr>
        <p:spPr>
          <a:xfrm>
            <a:off x="457200" y="3076575"/>
            <a:ext cx="11277600" cy="1057275"/>
          </a:xfrm>
          <a:prstGeom prst="roundRect">
            <a:avLst>
              <a:gd fmla="val 72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7" name="Google Shape;3867;p83"/>
          <p:cNvSpPr/>
          <p:nvPr/>
        </p:nvSpPr>
        <p:spPr>
          <a:xfrm>
            <a:off x="457200" y="3076575"/>
            <a:ext cx="57150" cy="10572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8" name="Google Shape;3868;p83"/>
          <p:cNvSpPr/>
          <p:nvPr/>
        </p:nvSpPr>
        <p:spPr>
          <a:xfrm>
            <a:off x="685800" y="32480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 capture at FY2032</a:t>
            </a:r>
            <a:endParaRPr/>
          </a:p>
        </p:txBody>
      </p:sp>
      <p:sp>
        <p:nvSpPr>
          <p:cNvPr id="3869" name="Google Shape;3869;p83"/>
          <p:cNvSpPr/>
          <p:nvPr/>
        </p:nvSpPr>
        <p:spPr>
          <a:xfrm>
            <a:off x="685800" y="3667125"/>
            <a:ext cx="108204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DDAWS mandate (AIS-184) + global DMS demand. Our FY2032 volume of 20,000 units is — of that pool.</a:t>
            </a:r>
            <a:endParaRPr/>
          </a:p>
        </p:txBody>
      </p:sp>
      <p:sp>
        <p:nvSpPr>
          <p:cNvPr id="3870" name="Google Shape;3870;p83"/>
          <p:cNvSpPr/>
          <p:nvPr/>
        </p:nvSpPr>
        <p:spPr>
          <a:xfrm>
            <a:off x="457200" y="42672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MoRTH AIS-184; EU Reg 2021/267 (commercial DMS). Capture rates are management assumptions; pool sizes are third-party published estimates.</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5" name="Shape 3875"/>
        <p:cNvGrpSpPr/>
        <p:nvPr/>
      </p:nvGrpSpPr>
      <p:grpSpPr>
        <a:xfrm>
          <a:off x="0" y="0"/>
          <a:ext cx="0" cy="0"/>
          <a:chOff x="0" y="0"/>
          <a:chExt cx="0" cy="0"/>
        </a:xfrm>
      </p:grpSpPr>
      <p:sp>
        <p:nvSpPr>
          <p:cNvPr id="3876" name="Google Shape;3876;p84"/>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7" name="Google Shape;3877;p84"/>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H100 DRIVER MONITOR · D</a:t>
            </a:r>
            <a:endParaRPr/>
          </a:p>
        </p:txBody>
      </p:sp>
      <p:sp>
        <p:nvSpPr>
          <p:cNvPr id="3878" name="Google Shape;3878;p84"/>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3879" name="Google Shape;3879;p84"/>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₹10.0 Cr at FY2032 — 0.9% of group revenue, at 50% gross margin.</a:t>
            </a:r>
            <a:endParaRPr/>
          </a:p>
        </p:txBody>
      </p:sp>
      <p:sp>
        <p:nvSpPr>
          <p:cNvPr id="3880" name="Google Shape;3880;p84"/>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1" name="Google Shape;3881;p84"/>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2" name="Google Shape;3882;p84"/>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883" name="Google Shape;3883;p84"/>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80</a:t>
            </a:r>
            <a:endParaRPr/>
          </a:p>
        </p:txBody>
      </p:sp>
      <p:sp>
        <p:nvSpPr>
          <p:cNvPr id="3884" name="Google Shape;3884;p84"/>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5" name="Google Shape;3885;p84"/>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20,000</a:t>
            </a:r>
            <a:endParaRPr/>
          </a:p>
        </p:txBody>
      </p:sp>
      <p:sp>
        <p:nvSpPr>
          <p:cNvPr id="3886" name="Google Shape;3886;p84"/>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3887" name="Google Shape;3887;p84"/>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8" name="Google Shape;3888;p84"/>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₹10.0 Cr</a:t>
            </a:r>
            <a:endParaRPr/>
          </a:p>
        </p:txBody>
      </p:sp>
      <p:sp>
        <p:nvSpPr>
          <p:cNvPr id="3889" name="Google Shape;3889;p84"/>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3890" name="Google Shape;3890;p84"/>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1" name="Google Shape;3891;p84"/>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0.9%</a:t>
            </a:r>
            <a:endParaRPr/>
          </a:p>
        </p:txBody>
      </p:sp>
      <p:sp>
        <p:nvSpPr>
          <p:cNvPr id="3892" name="Google Shape;3892;p84"/>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3893" name="Google Shape;3893;p84"/>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4" name="Google Shape;3894;p84"/>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50%</a:t>
            </a:r>
            <a:endParaRPr/>
          </a:p>
        </p:txBody>
      </p:sp>
      <p:sp>
        <p:nvSpPr>
          <p:cNvPr id="3895" name="Google Shape;3895;p84"/>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3896" name="Google Shape;3896;p84"/>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3897" name="Google Shape;3897;p84"/>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8" name="Google Shape;3898;p84"/>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200</a:t>
            </a:r>
            <a:endParaRPr/>
          </a:p>
        </p:txBody>
      </p:sp>
      <p:sp>
        <p:nvSpPr>
          <p:cNvPr id="3899" name="Google Shape;3899;p84"/>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3900" name="Google Shape;3900;p84"/>
          <p:cNvSpPr/>
          <p:nvPr/>
        </p:nvSpPr>
        <p:spPr>
          <a:xfrm>
            <a:off x="1336675"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1" name="Google Shape;3901;p84"/>
          <p:cNvSpPr/>
          <p:nvPr/>
        </p:nvSpPr>
        <p:spPr>
          <a:xfrm>
            <a:off x="1279525"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800</a:t>
            </a:r>
            <a:endParaRPr/>
          </a:p>
        </p:txBody>
      </p:sp>
      <p:sp>
        <p:nvSpPr>
          <p:cNvPr id="3902" name="Google Shape;3902;p84"/>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3903" name="Google Shape;3903;p84"/>
          <p:cNvSpPr/>
          <p:nvPr/>
        </p:nvSpPr>
        <p:spPr>
          <a:xfrm>
            <a:off x="2216150" y="4189667"/>
            <a:ext cx="746125" cy="77534"/>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4" name="Google Shape;3904;p84"/>
          <p:cNvSpPr/>
          <p:nvPr/>
        </p:nvSpPr>
        <p:spPr>
          <a:xfrm>
            <a:off x="2159000" y="3961067"/>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2,200</a:t>
            </a:r>
            <a:endParaRPr/>
          </a:p>
        </p:txBody>
      </p:sp>
      <p:sp>
        <p:nvSpPr>
          <p:cNvPr id="3905" name="Google Shape;3905;p84"/>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3906" name="Google Shape;3906;p84"/>
          <p:cNvSpPr/>
          <p:nvPr/>
        </p:nvSpPr>
        <p:spPr>
          <a:xfrm>
            <a:off x="3095625" y="4090988"/>
            <a:ext cx="746125" cy="176213"/>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7" name="Google Shape;3907;p84"/>
          <p:cNvSpPr/>
          <p:nvPr/>
        </p:nvSpPr>
        <p:spPr>
          <a:xfrm>
            <a:off x="3038475" y="3862388"/>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5,000</a:t>
            </a:r>
            <a:endParaRPr/>
          </a:p>
        </p:txBody>
      </p:sp>
      <p:sp>
        <p:nvSpPr>
          <p:cNvPr id="3908" name="Google Shape;3908;p84"/>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3909" name="Google Shape;3909;p84"/>
          <p:cNvSpPr/>
          <p:nvPr/>
        </p:nvSpPr>
        <p:spPr>
          <a:xfrm>
            <a:off x="3975100" y="3879533"/>
            <a:ext cx="746125" cy="387668"/>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0" name="Google Shape;3910;p84"/>
          <p:cNvSpPr/>
          <p:nvPr/>
        </p:nvSpPr>
        <p:spPr>
          <a:xfrm>
            <a:off x="3917950" y="3650933"/>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11,000</a:t>
            </a:r>
            <a:endParaRPr/>
          </a:p>
        </p:txBody>
      </p:sp>
      <p:sp>
        <p:nvSpPr>
          <p:cNvPr id="3911" name="Google Shape;3911;p84"/>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3912" name="Google Shape;3912;p84"/>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3" name="Google Shape;3913;p84"/>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20,000</a:t>
            </a:r>
            <a:endParaRPr/>
          </a:p>
        </p:txBody>
      </p:sp>
      <p:sp>
        <p:nvSpPr>
          <p:cNvPr id="3914" name="Google Shape;3914;p84"/>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3915" name="Google Shape;3915;p84"/>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3916" name="Google Shape;3916;p84"/>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7" name="Google Shape;3917;p84"/>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3918" name="Google Shape;3918;p84"/>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3919" name="Google Shape;3919;p84"/>
          <p:cNvSpPr/>
          <p:nvPr/>
        </p:nvSpPr>
        <p:spPr>
          <a:xfrm>
            <a:off x="7026275"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0" name="Google Shape;3920;p84"/>
          <p:cNvSpPr/>
          <p:nvPr/>
        </p:nvSpPr>
        <p:spPr>
          <a:xfrm>
            <a:off x="6969125"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3921" name="Google Shape;3921;p84"/>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3922" name="Google Shape;3922;p84"/>
          <p:cNvSpPr/>
          <p:nvPr/>
        </p:nvSpPr>
        <p:spPr>
          <a:xfrm>
            <a:off x="7994650" y="4196715"/>
            <a:ext cx="835025" cy="7048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3" name="Google Shape;3923;p84"/>
          <p:cNvSpPr/>
          <p:nvPr/>
        </p:nvSpPr>
        <p:spPr>
          <a:xfrm>
            <a:off x="7937500" y="396811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a:t>
            </a:r>
            <a:endParaRPr/>
          </a:p>
        </p:txBody>
      </p:sp>
      <p:sp>
        <p:nvSpPr>
          <p:cNvPr id="3924" name="Google Shape;3924;p84"/>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3925" name="Google Shape;3925;p84"/>
          <p:cNvSpPr/>
          <p:nvPr/>
        </p:nvSpPr>
        <p:spPr>
          <a:xfrm>
            <a:off x="8963025" y="4055745"/>
            <a:ext cx="835025" cy="21145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6" name="Google Shape;3926;p84"/>
          <p:cNvSpPr/>
          <p:nvPr/>
        </p:nvSpPr>
        <p:spPr>
          <a:xfrm>
            <a:off x="8905875" y="382714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a:t>
            </a:r>
            <a:endParaRPr/>
          </a:p>
        </p:txBody>
      </p:sp>
      <p:sp>
        <p:nvSpPr>
          <p:cNvPr id="3927" name="Google Shape;3927;p84"/>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3928" name="Google Shape;3928;p84"/>
          <p:cNvSpPr/>
          <p:nvPr/>
        </p:nvSpPr>
        <p:spPr>
          <a:xfrm>
            <a:off x="9931400" y="3844290"/>
            <a:ext cx="835025" cy="422910"/>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9" name="Google Shape;3929;p84"/>
          <p:cNvSpPr/>
          <p:nvPr/>
        </p:nvSpPr>
        <p:spPr>
          <a:xfrm>
            <a:off x="9874250" y="361569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6</a:t>
            </a:r>
            <a:endParaRPr/>
          </a:p>
        </p:txBody>
      </p:sp>
      <p:sp>
        <p:nvSpPr>
          <p:cNvPr id="3930" name="Google Shape;3930;p84"/>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3931" name="Google Shape;3931;p84"/>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2" name="Google Shape;3932;p84"/>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10</a:t>
            </a:r>
            <a:endParaRPr/>
          </a:p>
        </p:txBody>
      </p:sp>
      <p:sp>
        <p:nvSpPr>
          <p:cNvPr id="3933" name="Google Shape;3933;p84"/>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3934" name="Google Shape;3934;p84"/>
          <p:cNvSpPr/>
          <p:nvPr/>
        </p:nvSpPr>
        <p:spPr>
          <a:xfrm>
            <a:off x="457200" y="4495800"/>
            <a:ext cx="56388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5" name="Google Shape;3935;p84"/>
          <p:cNvSpPr/>
          <p:nvPr/>
        </p:nvSpPr>
        <p:spPr>
          <a:xfrm>
            <a:off x="457200" y="4495800"/>
            <a:ext cx="57150" cy="16287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6" name="Google Shape;3936;p84"/>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3937" name="Google Shape;3937;p84"/>
          <p:cNvSpPr/>
          <p:nvPr/>
        </p:nvSpPr>
        <p:spPr>
          <a:xfrm>
            <a:off x="685800" y="5086350"/>
            <a:ext cx="5181600" cy="866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lowest-priced item we sell at ₹5,000 and the cheapest way into a fleet relationship; ₹10 Cr of revenue makes it a channel line, not a profit line.</a:t>
            </a:r>
            <a:endParaRPr/>
          </a:p>
        </p:txBody>
      </p:sp>
      <p:sp>
        <p:nvSpPr>
          <p:cNvPr id="3938" name="Google Shape;3938;p84"/>
          <p:cNvSpPr/>
          <p:nvPr/>
        </p:nvSpPr>
        <p:spPr>
          <a:xfrm>
            <a:off x="6248400" y="4495800"/>
            <a:ext cx="54864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9" name="Google Shape;3939;p84"/>
          <p:cNvSpPr/>
          <p:nvPr/>
        </p:nvSpPr>
        <p:spPr>
          <a:xfrm>
            <a:off x="6248400" y="4495800"/>
            <a:ext cx="57150" cy="1628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0" name="Google Shape;3940;p84"/>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3941" name="Google Shape;3941;p84"/>
          <p:cNvSpPr/>
          <p:nvPr/>
        </p:nvSpPr>
        <p:spPr>
          <a:xfrm>
            <a:off x="6477000" y="5086350"/>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Driver acceptance and enrolment discipline, which is an operational problem rather than a technical one.</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6" name="Shape 3946"/>
        <p:cNvGrpSpPr/>
        <p:nvPr/>
      </p:nvGrpSpPr>
      <p:grpSpPr>
        <a:xfrm>
          <a:off x="0" y="0"/>
          <a:ext cx="0" cy="0"/>
          <a:chOff x="0" y="0"/>
          <a:chExt cx="0" cy="0"/>
        </a:xfrm>
      </p:grpSpPr>
      <p:sp>
        <p:nvSpPr>
          <p:cNvPr id="3947" name="Google Shape;3947;p85"/>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8" name="Google Shape;3948;p85"/>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DEFENCE D-HUMR · A</a:t>
            </a:r>
            <a:endParaRPr/>
          </a:p>
        </p:txBody>
      </p:sp>
      <p:sp>
        <p:nvSpPr>
          <p:cNvPr id="3949" name="Google Shape;3949;p85"/>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3950" name="Google Shape;3950;p85"/>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An unmanned ground vehicle for defence logistics and reconnaissance.</a:t>
            </a:r>
            <a:endParaRPr/>
          </a:p>
        </p:txBody>
      </p:sp>
      <p:sp>
        <p:nvSpPr>
          <p:cNvPr id="3951" name="Google Shape;3951;p85"/>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2" name="Google Shape;3952;p85"/>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3" name="Google Shape;3953;p85"/>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3954" name="Google Shape;3954;p85"/>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81</a:t>
            </a:r>
            <a:endParaRPr/>
          </a:p>
        </p:txBody>
      </p:sp>
      <p:sp>
        <p:nvSpPr>
          <p:cNvPr id="3955" name="Google Shape;3955;p85"/>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6" name="Google Shape;3956;p85"/>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₹20.00 L</a:t>
            </a:r>
            <a:endParaRPr/>
          </a:p>
        </p:txBody>
      </p:sp>
      <p:sp>
        <p:nvSpPr>
          <p:cNvPr id="3957" name="Google Shape;3957;p85"/>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3958" name="Google Shape;3958;p85"/>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9" name="Google Shape;3959;p85"/>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Robotics</a:t>
            </a:r>
            <a:endParaRPr/>
          </a:p>
        </p:txBody>
      </p:sp>
      <p:sp>
        <p:nvSpPr>
          <p:cNvPr id="3960" name="Google Shape;3960;p85"/>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3961" name="Google Shape;3961;p85"/>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2" name="Google Shape;3962;p85"/>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Outdoor</a:t>
            </a:r>
            <a:endParaRPr/>
          </a:p>
        </p:txBody>
      </p:sp>
      <p:sp>
        <p:nvSpPr>
          <p:cNvPr id="3963" name="Google Shape;3963;p85"/>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3964" name="Google Shape;3964;p85"/>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5" name="Google Shape;3965;p85"/>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FY2027</a:t>
            </a:r>
            <a:endParaRPr/>
          </a:p>
        </p:txBody>
      </p:sp>
      <p:sp>
        <p:nvSpPr>
          <p:cNvPr id="3966" name="Google Shape;3966;p85"/>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3967" name="Google Shape;3967;p85"/>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3968" name="Google Shape;3968;p85"/>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9" name="Google Shape;3969;p85"/>
          <p:cNvSpPr/>
          <p:nvPr/>
        </p:nvSpPr>
        <p:spPr>
          <a:xfrm>
            <a:off x="457200"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0" name="Google Shape;3970;p85"/>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3971" name="Google Shape;3971;p85"/>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UGV platform with surround sensing</a:t>
            </a:r>
            <a:endParaRPr/>
          </a:p>
        </p:txBody>
      </p:sp>
      <p:sp>
        <p:nvSpPr>
          <p:cNvPr id="3972" name="Google Shape;3972;p85"/>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3" name="Google Shape;3973;p85"/>
          <p:cNvSpPr/>
          <p:nvPr/>
        </p:nvSpPr>
        <p:spPr>
          <a:xfrm>
            <a:off x="3309938"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4" name="Google Shape;3974;p85"/>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3975" name="Google Shape;3975;p85"/>
          <p:cNvSpPr/>
          <p:nvPr/>
        </p:nvSpPr>
        <p:spPr>
          <a:xfrm>
            <a:off x="3462338"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compute and autonomy stack</a:t>
            </a:r>
            <a:endParaRPr/>
          </a:p>
        </p:txBody>
      </p:sp>
      <p:sp>
        <p:nvSpPr>
          <p:cNvPr id="3976" name="Google Shape;3976;p85"/>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7" name="Google Shape;3977;p85"/>
          <p:cNvSpPr/>
          <p:nvPr/>
        </p:nvSpPr>
        <p:spPr>
          <a:xfrm>
            <a:off x="6162675"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8" name="Google Shape;3978;p85"/>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3979" name="Google Shape;3979;p85"/>
          <p:cNvSpPr/>
          <p:nvPr/>
        </p:nvSpPr>
        <p:spPr>
          <a:xfrm>
            <a:off x="6315075" y="3638550"/>
            <a:ext cx="2414588"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Teleoperation link</a:t>
            </a:r>
            <a:endParaRPr/>
          </a:p>
        </p:txBody>
      </p:sp>
      <p:sp>
        <p:nvSpPr>
          <p:cNvPr id="3980" name="Google Shape;3980;p85"/>
          <p:cNvSpPr/>
          <p:nvPr/>
        </p:nvSpPr>
        <p:spPr>
          <a:xfrm>
            <a:off x="9015413"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1" name="Google Shape;3981;p85"/>
          <p:cNvSpPr/>
          <p:nvPr/>
        </p:nvSpPr>
        <p:spPr>
          <a:xfrm>
            <a:off x="9015413"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2" name="Google Shape;3982;p85"/>
          <p:cNvSpPr/>
          <p:nvPr/>
        </p:nvSpPr>
        <p:spPr>
          <a:xfrm>
            <a:off x="9167813"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04</a:t>
            </a:r>
            <a:endParaRPr/>
          </a:p>
        </p:txBody>
      </p:sp>
      <p:sp>
        <p:nvSpPr>
          <p:cNvPr id="3983" name="Google Shape;3983;p85"/>
          <p:cNvSpPr/>
          <p:nvPr/>
        </p:nvSpPr>
        <p:spPr>
          <a:xfrm>
            <a:off x="9167813"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Mission payload interface</a:t>
            </a:r>
            <a:endParaRPr/>
          </a:p>
        </p:txBody>
      </p:sp>
      <p:sp>
        <p:nvSpPr>
          <p:cNvPr id="3984" name="Google Shape;3984;p85"/>
          <p:cNvSpPr/>
          <p:nvPr/>
        </p:nvSpPr>
        <p:spPr>
          <a:xfrm>
            <a:off x="457200" y="4686300"/>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5" name="Google Shape;3985;p85"/>
          <p:cNvSpPr/>
          <p:nvPr/>
        </p:nvSpPr>
        <p:spPr>
          <a:xfrm>
            <a:off x="457200" y="4686300"/>
            <a:ext cx="57150" cy="12477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6" name="Google Shape;3986;p85"/>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3987" name="Google Shape;3987;p85"/>
          <p:cNvSpPr/>
          <p:nvPr/>
        </p:nvSpPr>
        <p:spPr>
          <a:xfrm>
            <a:off x="685800" y="5276850"/>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Defence D-HUMR sells at ₹20.00 L into the sensors &amp; robotics surface. Revenue has already been received on this line, on FPGA hardware, which makes it the portfolio's earliest external validation.</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2" name="Shape 3992"/>
        <p:cNvGrpSpPr/>
        <p:nvPr/>
      </p:nvGrpSpPr>
      <p:grpSpPr>
        <a:xfrm>
          <a:off x="0" y="0"/>
          <a:ext cx="0" cy="0"/>
          <a:chOff x="0" y="0"/>
          <a:chExt cx="0" cy="0"/>
        </a:xfrm>
      </p:grpSpPr>
      <p:sp>
        <p:nvSpPr>
          <p:cNvPr id="3993" name="Google Shape;3993;p86"/>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4" name="Google Shape;3994;p86"/>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DEFENCE D-HUMR · B</a:t>
            </a:r>
            <a:endParaRPr/>
          </a:p>
        </p:txBody>
      </p:sp>
      <p:sp>
        <p:nvSpPr>
          <p:cNvPr id="3995" name="Google Shape;3995;p86"/>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3996" name="Google Shape;3996;p86"/>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3997" name="Google Shape;3997;p86"/>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8" name="Google Shape;3998;p86"/>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9" name="Google Shape;3999;p86"/>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000" name="Google Shape;4000;p86"/>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82</a:t>
            </a:r>
            <a:endParaRPr/>
          </a:p>
        </p:txBody>
      </p:sp>
      <p:sp>
        <p:nvSpPr>
          <p:cNvPr id="4001" name="Google Shape;4001;p86"/>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4002" name="Google Shape;4002;p86"/>
          <p:cNvSpPr/>
          <p:nvPr/>
        </p:nvSpPr>
        <p:spPr>
          <a:xfrm>
            <a:off x="457200"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3" name="Google Shape;4003;p86"/>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4" name="Google Shape;4004;p86"/>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5" name="Google Shape;4005;p86"/>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4006" name="Google Shape;4006;p86"/>
          <p:cNvSpPr/>
          <p:nvPr/>
        </p:nvSpPr>
        <p:spPr>
          <a:xfrm>
            <a:off x="971550"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Surround sensing reads terrain, obstacles and people</a:t>
            </a:r>
            <a:endParaRPr/>
          </a:p>
        </p:txBody>
      </p:sp>
      <p:sp>
        <p:nvSpPr>
          <p:cNvPr id="4007" name="Google Shape;4007;p86"/>
          <p:cNvSpPr/>
          <p:nvPr/>
        </p:nvSpPr>
        <p:spPr>
          <a:xfrm>
            <a:off x="3309938"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8" name="Google Shape;4008;p86"/>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9" name="Google Shape;4009;p86"/>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0" name="Google Shape;4010;p86"/>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4011" name="Google Shape;4011;p86"/>
          <p:cNvSpPr/>
          <p:nvPr/>
        </p:nvSpPr>
        <p:spPr>
          <a:xfrm>
            <a:off x="3824288"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builds a local map and plans a traversable route</a:t>
            </a:r>
            <a:endParaRPr/>
          </a:p>
        </p:txBody>
      </p:sp>
      <p:sp>
        <p:nvSpPr>
          <p:cNvPr id="4012" name="Google Shape;4012;p86"/>
          <p:cNvSpPr/>
          <p:nvPr/>
        </p:nvSpPr>
        <p:spPr>
          <a:xfrm>
            <a:off x="6162675"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3" name="Google Shape;4013;p86"/>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4" name="Google Shape;4014;p86"/>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5" name="Google Shape;4015;p86"/>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4016" name="Google Shape;4016;p86"/>
          <p:cNvSpPr/>
          <p:nvPr/>
        </p:nvSpPr>
        <p:spPr>
          <a:xfrm>
            <a:off x="6677025"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Autonomy drives, with a teleoperator able to take control</a:t>
            </a:r>
            <a:endParaRPr/>
          </a:p>
        </p:txBody>
      </p:sp>
      <p:sp>
        <p:nvSpPr>
          <p:cNvPr id="4017" name="Google Shape;4017;p86"/>
          <p:cNvSpPr/>
          <p:nvPr/>
        </p:nvSpPr>
        <p:spPr>
          <a:xfrm>
            <a:off x="9015413"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8" name="Google Shape;4018;p86"/>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9" name="Google Shape;4019;p86"/>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0" name="Google Shape;4020;p86"/>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4021" name="Google Shape;4021;p86"/>
          <p:cNvSpPr/>
          <p:nvPr/>
        </p:nvSpPr>
        <p:spPr>
          <a:xfrm>
            <a:off x="9529763"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Mission payload does its job at the destination</a:t>
            </a:r>
            <a:endParaRPr/>
          </a:p>
        </p:txBody>
      </p:sp>
      <p:sp>
        <p:nvSpPr>
          <p:cNvPr id="4022" name="Google Shape;4022;p86"/>
          <p:cNvSpPr/>
          <p:nvPr/>
        </p:nvSpPr>
        <p:spPr>
          <a:xfrm>
            <a:off x="3186113" y="265271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3" name="Google Shape;4023;p86"/>
          <p:cNvSpPr/>
          <p:nvPr/>
        </p:nvSpPr>
        <p:spPr>
          <a:xfrm>
            <a:off x="6038850" y="265271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4" name="Google Shape;4024;p86"/>
          <p:cNvSpPr/>
          <p:nvPr/>
        </p:nvSpPr>
        <p:spPr>
          <a:xfrm>
            <a:off x="8891588" y="265271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5" name="Google Shape;4025;p86"/>
          <p:cNvSpPr/>
          <p:nvPr/>
        </p:nvSpPr>
        <p:spPr>
          <a:xfrm>
            <a:off x="457200" y="3724275"/>
            <a:ext cx="5638800" cy="2009775"/>
          </a:xfrm>
          <a:prstGeom prst="roundRect">
            <a:avLst>
              <a:gd fmla="val 3791"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6" name="Google Shape;4026;p86"/>
          <p:cNvSpPr/>
          <p:nvPr/>
        </p:nvSpPr>
        <p:spPr>
          <a:xfrm>
            <a:off x="457200" y="3724275"/>
            <a:ext cx="57150" cy="2009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7" name="Google Shape;4027;p86"/>
          <p:cNvSpPr/>
          <p:nvPr/>
        </p:nvSpPr>
        <p:spPr>
          <a:xfrm>
            <a:off x="685800" y="38957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4028" name="Google Shape;4028;p86"/>
          <p:cNvSpPr/>
          <p:nvPr/>
        </p:nvSpPr>
        <p:spPr>
          <a:xfrm>
            <a:off x="685800" y="4314825"/>
            <a:ext cx="5181600" cy="1247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defence build runs the fusion stack outward instead of forward: radar, thermal and camera tracks along a perimeter are classified individually, then correlated, so a vehicle loitering on an access road and a person at the fence stop being two unrelated blips.</a:t>
            </a:r>
            <a:endParaRPr/>
          </a:p>
        </p:txBody>
      </p:sp>
      <p:sp>
        <p:nvSpPr>
          <p:cNvPr id="4029" name="Google Shape;4029;p86"/>
          <p:cNvSpPr/>
          <p:nvPr/>
        </p:nvSpPr>
        <p:spPr>
          <a:xfrm>
            <a:off x="6248400" y="3724275"/>
            <a:ext cx="5486400" cy="2009775"/>
          </a:xfrm>
          <a:prstGeom prst="roundRect">
            <a:avLst>
              <a:gd fmla="val 3791"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0" name="Google Shape;4030;p86"/>
          <p:cNvSpPr/>
          <p:nvPr/>
        </p:nvSpPr>
        <p:spPr>
          <a:xfrm>
            <a:off x="6248400" y="3724275"/>
            <a:ext cx="57150" cy="2009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1" name="Google Shape;4031;p86"/>
          <p:cNvSpPr/>
          <p:nvPr/>
        </p:nvSpPr>
        <p:spPr>
          <a:xfrm>
            <a:off x="6477000" y="38957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4032" name="Google Shape;4032;p86"/>
          <p:cNvSpPr/>
          <p:nvPr/>
        </p:nvSpPr>
        <p:spPr>
          <a:xfrm>
            <a:off x="6477000" y="4314825"/>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Procurement cycle timing, which is slow and lumpy rather than technical.</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7" name="Shape 4037"/>
        <p:cNvGrpSpPr/>
        <p:nvPr/>
      </p:nvGrpSpPr>
      <p:grpSpPr>
        <a:xfrm>
          <a:off x="0" y="0"/>
          <a:ext cx="0" cy="0"/>
          <a:chOff x="0" y="0"/>
          <a:chExt cx="0" cy="0"/>
        </a:xfrm>
      </p:grpSpPr>
      <p:sp>
        <p:nvSpPr>
          <p:cNvPr id="4038" name="Google Shape;4038;p87"/>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9" name="Google Shape;4039;p87"/>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DEFENCE D-HUMR · C</a:t>
            </a:r>
            <a:endParaRPr/>
          </a:p>
        </p:txBody>
      </p:sp>
      <p:sp>
        <p:nvSpPr>
          <p:cNvPr id="4040" name="Google Shape;4040;p87"/>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4041" name="Google Shape;4041;p87"/>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Logistics and reconnaissance tasks where sending a vehicle is preferable to sending people.</a:t>
            </a:r>
            <a:endParaRPr/>
          </a:p>
        </p:txBody>
      </p:sp>
      <p:sp>
        <p:nvSpPr>
          <p:cNvPr id="4042" name="Google Shape;4042;p87"/>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3" name="Google Shape;4043;p87"/>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4" name="Google Shape;4044;p87"/>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045" name="Google Shape;4045;p87"/>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83</a:t>
            </a:r>
            <a:endParaRPr/>
          </a:p>
        </p:txBody>
      </p:sp>
      <p:sp>
        <p:nvSpPr>
          <p:cNvPr id="4046" name="Google Shape;4046;p87"/>
          <p:cNvSpPr/>
          <p:nvPr/>
        </p:nvSpPr>
        <p:spPr>
          <a:xfrm>
            <a:off x="457200" y="1695450"/>
            <a:ext cx="5638800" cy="1057275"/>
          </a:xfrm>
          <a:prstGeom prst="roundRect">
            <a:avLst>
              <a:gd fmla="val 72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7" name="Google Shape;4047;p87"/>
          <p:cNvSpPr/>
          <p:nvPr/>
        </p:nvSpPr>
        <p:spPr>
          <a:xfrm>
            <a:off x="457200" y="1695450"/>
            <a:ext cx="57150" cy="1057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8" name="Google Shape;4048;p87"/>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4049" name="Google Shape;4049;p87"/>
          <p:cNvSpPr/>
          <p:nvPr/>
        </p:nvSpPr>
        <p:spPr>
          <a:xfrm>
            <a:off x="685800" y="2286000"/>
            <a:ext cx="51816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Indian Army and MoD procurement programmes.</a:t>
            </a:r>
            <a:endParaRPr/>
          </a:p>
        </p:txBody>
      </p:sp>
      <p:sp>
        <p:nvSpPr>
          <p:cNvPr id="4050" name="Google Shape;4050;p87"/>
          <p:cNvSpPr/>
          <p:nvPr/>
        </p:nvSpPr>
        <p:spPr>
          <a:xfrm>
            <a:off x="6248400" y="1695450"/>
            <a:ext cx="5486400" cy="1057275"/>
          </a:xfrm>
          <a:prstGeom prst="roundRect">
            <a:avLst>
              <a:gd fmla="val 72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1" name="Google Shape;4051;p87"/>
          <p:cNvSpPr/>
          <p:nvPr/>
        </p:nvSpPr>
        <p:spPr>
          <a:xfrm>
            <a:off x="6248400" y="1695450"/>
            <a:ext cx="57150" cy="1057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2" name="Google Shape;4052;p87"/>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4053" name="Google Shape;4053;p87"/>
          <p:cNvSpPr/>
          <p:nvPr/>
        </p:nvSpPr>
        <p:spPr>
          <a:xfrm>
            <a:off x="6477000" y="2286000"/>
            <a:ext cx="50292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Government procurement, including GeM listing.</a:t>
            </a:r>
            <a:endParaRPr/>
          </a:p>
        </p:txBody>
      </p:sp>
      <p:sp>
        <p:nvSpPr>
          <p:cNvPr id="4054" name="Google Shape;4054;p87"/>
          <p:cNvSpPr/>
          <p:nvPr/>
        </p:nvSpPr>
        <p:spPr>
          <a:xfrm>
            <a:off x="457200" y="2886075"/>
            <a:ext cx="11277600" cy="1057275"/>
          </a:xfrm>
          <a:prstGeom prst="roundRect">
            <a:avLst>
              <a:gd fmla="val 72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5" name="Google Shape;4055;p87"/>
          <p:cNvSpPr/>
          <p:nvPr/>
        </p:nvSpPr>
        <p:spPr>
          <a:xfrm>
            <a:off x="457200" y="2886075"/>
            <a:ext cx="57150" cy="10572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6" name="Google Shape;4056;p87"/>
          <p:cNvSpPr/>
          <p:nvPr/>
        </p:nvSpPr>
        <p:spPr>
          <a:xfrm>
            <a:off x="685800" y="30575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 capture at FY2032</a:t>
            </a:r>
            <a:endParaRPr/>
          </a:p>
        </p:txBody>
      </p:sp>
      <p:sp>
        <p:nvSpPr>
          <p:cNvPr id="4057" name="Google Shape;4057;p87"/>
          <p:cNvSpPr/>
          <p:nvPr/>
        </p:nvSpPr>
        <p:spPr>
          <a:xfrm>
            <a:off x="685800" y="3476625"/>
            <a:ext cx="108204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Indian Army UGV/robotics procurement. Our FY2032 volume of 150 units is — of that pool.</a:t>
            </a:r>
            <a:endParaRPr/>
          </a:p>
        </p:txBody>
      </p:sp>
      <p:sp>
        <p:nvSpPr>
          <p:cNvPr id="4058" name="Google Shape;4058;p87"/>
          <p:cNvSpPr/>
          <p:nvPr/>
        </p:nvSpPr>
        <p:spPr>
          <a:xfrm>
            <a:off x="457200" y="40767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MoD/Army programs (existing Rs1 Cr revenue). Capture rates are management assumptions; pool sizes are third-party published estimates.</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3" name="Shape 4063"/>
        <p:cNvGrpSpPr/>
        <p:nvPr/>
      </p:nvGrpSpPr>
      <p:grpSpPr>
        <a:xfrm>
          <a:off x="0" y="0"/>
          <a:ext cx="0" cy="0"/>
          <a:chOff x="0" y="0"/>
          <a:chExt cx="0" cy="0"/>
        </a:xfrm>
      </p:grpSpPr>
      <p:sp>
        <p:nvSpPr>
          <p:cNvPr id="4064" name="Google Shape;4064;p88"/>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5" name="Google Shape;4065;p88"/>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DEFENCE D-HUMR · D</a:t>
            </a:r>
            <a:endParaRPr/>
          </a:p>
        </p:txBody>
      </p:sp>
      <p:sp>
        <p:nvSpPr>
          <p:cNvPr id="4066" name="Google Shape;4066;p88"/>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4067" name="Google Shape;4067;p88"/>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₹30.0 Cr at FY2032 — 2.7% of group revenue, at 68% gross margin.</a:t>
            </a:r>
            <a:endParaRPr/>
          </a:p>
        </p:txBody>
      </p:sp>
      <p:sp>
        <p:nvSpPr>
          <p:cNvPr id="4068" name="Google Shape;4068;p88"/>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9" name="Google Shape;4069;p88"/>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0" name="Google Shape;4070;p88"/>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071" name="Google Shape;4071;p88"/>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84</a:t>
            </a:r>
            <a:endParaRPr/>
          </a:p>
        </p:txBody>
      </p:sp>
      <p:sp>
        <p:nvSpPr>
          <p:cNvPr id="4072" name="Google Shape;4072;p88"/>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3" name="Google Shape;4073;p88"/>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150</a:t>
            </a:r>
            <a:endParaRPr/>
          </a:p>
        </p:txBody>
      </p:sp>
      <p:sp>
        <p:nvSpPr>
          <p:cNvPr id="4074" name="Google Shape;4074;p88"/>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4075" name="Google Shape;4075;p88"/>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6" name="Google Shape;4076;p88"/>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₹30.0 Cr</a:t>
            </a:r>
            <a:endParaRPr/>
          </a:p>
        </p:txBody>
      </p:sp>
      <p:sp>
        <p:nvSpPr>
          <p:cNvPr id="4077" name="Google Shape;4077;p88"/>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4078" name="Google Shape;4078;p88"/>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9" name="Google Shape;4079;p88"/>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2.7%</a:t>
            </a:r>
            <a:endParaRPr/>
          </a:p>
        </p:txBody>
      </p:sp>
      <p:sp>
        <p:nvSpPr>
          <p:cNvPr id="4080" name="Google Shape;4080;p88"/>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4081" name="Google Shape;4081;p88"/>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2" name="Google Shape;4082;p88"/>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68%</a:t>
            </a:r>
            <a:endParaRPr/>
          </a:p>
        </p:txBody>
      </p:sp>
      <p:sp>
        <p:nvSpPr>
          <p:cNvPr id="4083" name="Google Shape;4083;p88"/>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4084" name="Google Shape;4084;p88"/>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4085" name="Google Shape;4085;p88"/>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6" name="Google Shape;4086;p88"/>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6</a:t>
            </a:r>
            <a:endParaRPr/>
          </a:p>
        </p:txBody>
      </p:sp>
      <p:sp>
        <p:nvSpPr>
          <p:cNvPr id="4087" name="Google Shape;4087;p88"/>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4088" name="Google Shape;4088;p88"/>
          <p:cNvSpPr/>
          <p:nvPr/>
        </p:nvSpPr>
        <p:spPr>
          <a:xfrm>
            <a:off x="1336675" y="4196715"/>
            <a:ext cx="746125" cy="7048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9" name="Google Shape;4089;p88"/>
          <p:cNvSpPr/>
          <p:nvPr/>
        </p:nvSpPr>
        <p:spPr>
          <a:xfrm>
            <a:off x="1279525" y="396811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15</a:t>
            </a:r>
            <a:endParaRPr/>
          </a:p>
        </p:txBody>
      </p:sp>
      <p:sp>
        <p:nvSpPr>
          <p:cNvPr id="4090" name="Google Shape;4090;p88"/>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4091" name="Google Shape;4091;p88"/>
          <p:cNvSpPr/>
          <p:nvPr/>
        </p:nvSpPr>
        <p:spPr>
          <a:xfrm>
            <a:off x="2216150" y="4159123"/>
            <a:ext cx="746125" cy="108077"/>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2" name="Google Shape;4092;p88"/>
          <p:cNvSpPr/>
          <p:nvPr/>
        </p:nvSpPr>
        <p:spPr>
          <a:xfrm>
            <a:off x="2159000" y="3930523"/>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23</a:t>
            </a:r>
            <a:endParaRPr/>
          </a:p>
        </p:txBody>
      </p:sp>
      <p:sp>
        <p:nvSpPr>
          <p:cNvPr id="4093" name="Google Shape;4093;p88"/>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4094" name="Google Shape;4094;p88"/>
          <p:cNvSpPr/>
          <p:nvPr/>
        </p:nvSpPr>
        <p:spPr>
          <a:xfrm>
            <a:off x="3095625" y="4055745"/>
            <a:ext cx="746125" cy="21145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5" name="Google Shape;4095;p88"/>
          <p:cNvSpPr/>
          <p:nvPr/>
        </p:nvSpPr>
        <p:spPr>
          <a:xfrm>
            <a:off x="3038475" y="382714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45</a:t>
            </a:r>
            <a:endParaRPr/>
          </a:p>
        </p:txBody>
      </p:sp>
      <p:sp>
        <p:nvSpPr>
          <p:cNvPr id="4096" name="Google Shape;4096;p88"/>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4097" name="Google Shape;4097;p88"/>
          <p:cNvSpPr/>
          <p:nvPr/>
        </p:nvSpPr>
        <p:spPr>
          <a:xfrm>
            <a:off x="3975100" y="3853688"/>
            <a:ext cx="746125" cy="413512"/>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8" name="Google Shape;4098;p88"/>
          <p:cNvSpPr/>
          <p:nvPr/>
        </p:nvSpPr>
        <p:spPr>
          <a:xfrm>
            <a:off x="3917950" y="3625088"/>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88</a:t>
            </a:r>
            <a:endParaRPr/>
          </a:p>
        </p:txBody>
      </p:sp>
      <p:sp>
        <p:nvSpPr>
          <p:cNvPr id="4099" name="Google Shape;4099;p88"/>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4100" name="Google Shape;4100;p88"/>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1" name="Google Shape;4101;p88"/>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150</a:t>
            </a:r>
            <a:endParaRPr/>
          </a:p>
        </p:txBody>
      </p:sp>
      <p:sp>
        <p:nvSpPr>
          <p:cNvPr id="4102" name="Google Shape;4102;p88"/>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4103" name="Google Shape;4103;p88"/>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4104" name="Google Shape;4104;p88"/>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5" name="Google Shape;4105;p88"/>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a:t>
            </a:r>
            <a:endParaRPr/>
          </a:p>
        </p:txBody>
      </p:sp>
      <p:sp>
        <p:nvSpPr>
          <p:cNvPr id="4106" name="Google Shape;4106;p88"/>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4107" name="Google Shape;4107;p88"/>
          <p:cNvSpPr/>
          <p:nvPr/>
        </p:nvSpPr>
        <p:spPr>
          <a:xfrm>
            <a:off x="7026275" y="4196715"/>
            <a:ext cx="835025" cy="7048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8" name="Google Shape;4108;p88"/>
          <p:cNvSpPr/>
          <p:nvPr/>
        </p:nvSpPr>
        <p:spPr>
          <a:xfrm>
            <a:off x="6969125" y="396811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a:t>
            </a:r>
            <a:endParaRPr/>
          </a:p>
        </p:txBody>
      </p:sp>
      <p:sp>
        <p:nvSpPr>
          <p:cNvPr id="4109" name="Google Shape;4109;p88"/>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4110" name="Google Shape;4110;p88"/>
          <p:cNvSpPr/>
          <p:nvPr/>
        </p:nvSpPr>
        <p:spPr>
          <a:xfrm>
            <a:off x="7994650" y="4149725"/>
            <a:ext cx="835025" cy="1174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1" name="Google Shape;4111;p88"/>
          <p:cNvSpPr/>
          <p:nvPr/>
        </p:nvSpPr>
        <p:spPr>
          <a:xfrm>
            <a:off x="7937500" y="39211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5</a:t>
            </a:r>
            <a:endParaRPr/>
          </a:p>
        </p:txBody>
      </p:sp>
      <p:sp>
        <p:nvSpPr>
          <p:cNvPr id="4112" name="Google Shape;4112;p88"/>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4113" name="Google Shape;4113;p88"/>
          <p:cNvSpPr/>
          <p:nvPr/>
        </p:nvSpPr>
        <p:spPr>
          <a:xfrm>
            <a:off x="8963025" y="4055745"/>
            <a:ext cx="835025" cy="21145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4" name="Google Shape;4114;p88"/>
          <p:cNvSpPr/>
          <p:nvPr/>
        </p:nvSpPr>
        <p:spPr>
          <a:xfrm>
            <a:off x="8905875" y="382714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9</a:t>
            </a:r>
            <a:endParaRPr/>
          </a:p>
        </p:txBody>
      </p:sp>
      <p:sp>
        <p:nvSpPr>
          <p:cNvPr id="4115" name="Google Shape;4115;p88"/>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4116" name="Google Shape;4116;p88"/>
          <p:cNvSpPr/>
          <p:nvPr/>
        </p:nvSpPr>
        <p:spPr>
          <a:xfrm>
            <a:off x="9931400" y="3844290"/>
            <a:ext cx="835025" cy="422910"/>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7" name="Google Shape;4117;p88"/>
          <p:cNvSpPr/>
          <p:nvPr/>
        </p:nvSpPr>
        <p:spPr>
          <a:xfrm>
            <a:off x="9874250" y="361569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18</a:t>
            </a:r>
            <a:endParaRPr/>
          </a:p>
        </p:txBody>
      </p:sp>
      <p:sp>
        <p:nvSpPr>
          <p:cNvPr id="4118" name="Google Shape;4118;p88"/>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4119" name="Google Shape;4119;p88"/>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0" name="Google Shape;4120;p88"/>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30</a:t>
            </a:r>
            <a:endParaRPr/>
          </a:p>
        </p:txBody>
      </p:sp>
      <p:sp>
        <p:nvSpPr>
          <p:cNvPr id="4121" name="Google Shape;4121;p88"/>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4122" name="Google Shape;4122;p88"/>
          <p:cNvSpPr/>
          <p:nvPr/>
        </p:nvSpPr>
        <p:spPr>
          <a:xfrm>
            <a:off x="457200" y="4495800"/>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3" name="Google Shape;4123;p88"/>
          <p:cNvSpPr/>
          <p:nvPr/>
        </p:nvSpPr>
        <p:spPr>
          <a:xfrm>
            <a:off x="457200" y="4495800"/>
            <a:ext cx="57150" cy="14382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4" name="Google Shape;4124;p88"/>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4125" name="Google Shape;4125;p88"/>
          <p:cNvSpPr/>
          <p:nvPr/>
        </p:nvSpPr>
        <p:spPr>
          <a:xfrm>
            <a:off x="685800" y="5086350"/>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Revenue has already been received on this line, on FPGA hardware, which makes it the portfolio's earliest external validation.</a:t>
            </a:r>
            <a:endParaRPr/>
          </a:p>
        </p:txBody>
      </p:sp>
      <p:sp>
        <p:nvSpPr>
          <p:cNvPr id="4126" name="Google Shape;4126;p88"/>
          <p:cNvSpPr/>
          <p:nvPr/>
        </p:nvSpPr>
        <p:spPr>
          <a:xfrm>
            <a:off x="6248400" y="4495800"/>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7" name="Google Shape;4127;p88"/>
          <p:cNvSpPr/>
          <p:nvPr/>
        </p:nvSpPr>
        <p:spPr>
          <a:xfrm>
            <a:off x="6248400" y="4495800"/>
            <a:ext cx="57150" cy="1438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8" name="Google Shape;4128;p88"/>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4129" name="Google Shape;4129;p88"/>
          <p:cNvSpPr/>
          <p:nvPr/>
        </p:nvSpPr>
        <p:spPr>
          <a:xfrm>
            <a:off x="6477000" y="508635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Procurement cycle timing, which is slow and lumpy rather than technical.</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4" name="Shape 4134"/>
        <p:cNvGrpSpPr/>
        <p:nvPr/>
      </p:nvGrpSpPr>
      <p:grpSpPr>
        <a:xfrm>
          <a:off x="0" y="0"/>
          <a:ext cx="0" cy="0"/>
          <a:chOff x="0" y="0"/>
          <a:chExt cx="0" cy="0"/>
        </a:xfrm>
      </p:grpSpPr>
      <p:sp>
        <p:nvSpPr>
          <p:cNvPr id="4135" name="Google Shape;4135;p89"/>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6" name="Google Shape;4136;p89"/>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DEFENCE D-HUMR · E</a:t>
            </a:r>
            <a:endParaRPr/>
          </a:p>
        </p:txBody>
      </p:sp>
      <p:sp>
        <p:nvSpPr>
          <p:cNvPr id="4137" name="Google Shape;4137;p89"/>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Proven in a working simulator</a:t>
            </a:r>
            <a:endParaRPr/>
          </a:p>
        </p:txBody>
      </p:sp>
      <p:sp>
        <p:nvSpPr>
          <p:cNvPr id="4138" name="Google Shape;4138;p89"/>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PS16 · a live console for intelligent perimeter threat detection</a:t>
            </a:r>
            <a:endParaRPr/>
          </a:p>
        </p:txBody>
      </p:sp>
      <p:sp>
        <p:nvSpPr>
          <p:cNvPr id="4139" name="Google Shape;4139;p89"/>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0" name="Google Shape;4140;p89"/>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1" name="Google Shape;4141;p89"/>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142" name="Google Shape;4142;p89"/>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85</a:t>
            </a:r>
            <a:endParaRPr/>
          </a:p>
        </p:txBody>
      </p:sp>
      <p:sp>
        <p:nvSpPr>
          <p:cNvPr id="4143" name="Google Shape;4143;p89"/>
          <p:cNvSpPr/>
          <p:nvPr/>
        </p:nvSpPr>
        <p:spPr>
          <a:xfrm>
            <a:off x="457200" y="1695450"/>
            <a:ext cx="11277600" cy="590550"/>
          </a:xfrm>
          <a:prstGeom prst="roundRect">
            <a:avLst>
              <a:gd fmla="val 12903" name="adj"/>
            </a:avLst>
          </a:prstGeom>
          <a:solidFill>
            <a:srgbClr val="F4F8FE"/>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4" name="Google Shape;4144;p89"/>
          <p:cNvSpPr/>
          <p:nvPr/>
        </p:nvSpPr>
        <p:spPr>
          <a:xfrm>
            <a:off x="457200" y="1695450"/>
            <a:ext cx="47625" cy="59055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5" name="Google Shape;4145;p89"/>
          <p:cNvSpPr/>
          <p:nvPr/>
        </p:nvSpPr>
        <p:spPr>
          <a:xfrm>
            <a:off x="685800" y="182880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LIVE DEMONSTRATOR</a:t>
            </a:r>
            <a:endParaRPr/>
          </a:p>
        </p:txBody>
      </p:sp>
      <p:sp>
        <p:nvSpPr>
          <p:cNvPr id="4146" name="Google Shape;4146;p89"/>
          <p:cNvSpPr/>
          <p:nvPr/>
        </p:nvSpPr>
        <p:spPr>
          <a:xfrm>
            <a:off x="685800" y="2019300"/>
            <a:ext cx="85725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500"/>
              <a:buFont typeface="Georgia"/>
              <a:buNone/>
            </a:pPr>
            <a:r>
              <a:rPr b="1" lang="en-US" sz="1500">
                <a:solidFill>
                  <a:srgbClr val="0A1628"/>
                </a:solidFill>
                <a:latin typeface="Georgia"/>
                <a:ea typeface="Georgia"/>
                <a:cs typeface="Georgia"/>
                <a:sym typeface="Georgia"/>
              </a:rPr>
              <a:t>DGrid Sentinel · Perimeter Threat Fusion</a:t>
            </a:r>
            <a:endParaRPr/>
          </a:p>
        </p:txBody>
      </p:sp>
      <p:sp>
        <p:nvSpPr>
          <p:cNvPr id="4147" name="Google Shape;4147;p89"/>
          <p:cNvSpPr/>
          <p:nvPr/>
        </p:nvSpPr>
        <p:spPr>
          <a:xfrm>
            <a:off x="457200" y="2495550"/>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8" name="Google Shape;4148;p89"/>
          <p:cNvSpPr/>
          <p:nvPr/>
        </p:nvSpPr>
        <p:spPr>
          <a:xfrm>
            <a:off x="457200" y="2495550"/>
            <a:ext cx="57150" cy="1438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9" name="Google Shape;4149;p89"/>
          <p:cNvSpPr/>
          <p:nvPr/>
        </p:nvSpPr>
        <p:spPr>
          <a:xfrm>
            <a:off x="685800" y="26670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Correlate</a:t>
            </a:r>
            <a:endParaRPr/>
          </a:p>
        </p:txBody>
      </p:sp>
      <p:sp>
        <p:nvSpPr>
          <p:cNvPr id="4150" name="Google Shape;4150;p89"/>
          <p:cNvSpPr/>
          <p:nvPr/>
        </p:nvSpPr>
        <p:spPr>
          <a:xfrm>
            <a:off x="685800" y="3086100"/>
            <a:ext cx="51816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An external vehicle track and a fence-line human track fuse into one threat, which neither sensor would raise alone.</a:t>
            </a:r>
            <a:endParaRPr/>
          </a:p>
        </p:txBody>
      </p:sp>
      <p:sp>
        <p:nvSpPr>
          <p:cNvPr id="4151" name="Google Shape;4151;p89"/>
          <p:cNvSpPr/>
          <p:nvPr/>
        </p:nvSpPr>
        <p:spPr>
          <a:xfrm>
            <a:off x="6248400" y="2495550"/>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2" name="Google Shape;4152;p89"/>
          <p:cNvSpPr/>
          <p:nvPr/>
        </p:nvSpPr>
        <p:spPr>
          <a:xfrm>
            <a:off x="6248400" y="2495550"/>
            <a:ext cx="57150" cy="1438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3" name="Google Shape;4153;p89"/>
          <p:cNvSpPr/>
          <p:nvPr/>
        </p:nvSpPr>
        <p:spPr>
          <a:xfrm>
            <a:off x="6477000" y="26670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Escalate</a:t>
            </a:r>
            <a:endParaRPr/>
          </a:p>
        </p:txBody>
      </p:sp>
      <p:sp>
        <p:nvSpPr>
          <p:cNvPr id="4154" name="Google Shape;4154;p89"/>
          <p:cNvSpPr/>
          <p:nvPr/>
        </p:nvSpPr>
        <p:spPr>
          <a:xfrm>
            <a:off x="6477000" y="3086100"/>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Loiter → approach → breach risk on a timed ladder, so the operator sees intent forming rather than an alarm at the breach.</a:t>
            </a:r>
            <a:endParaRPr/>
          </a:p>
        </p:txBody>
      </p:sp>
      <p:sp>
        <p:nvSpPr>
          <p:cNvPr id="4155" name="Google Shape;4155;p89"/>
          <p:cNvSpPr/>
          <p:nvPr/>
        </p:nvSpPr>
        <p:spPr>
          <a:xfrm>
            <a:off x="457200" y="4067175"/>
            <a:ext cx="56388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6" name="Google Shape;4156;p89"/>
          <p:cNvSpPr/>
          <p:nvPr/>
        </p:nvSpPr>
        <p:spPr>
          <a:xfrm>
            <a:off x="457200" y="4067175"/>
            <a:ext cx="57150" cy="14382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7" name="Google Shape;4157;p89"/>
          <p:cNvSpPr/>
          <p:nvPr/>
        </p:nvSpPr>
        <p:spPr>
          <a:xfrm>
            <a:off x="685800" y="42386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Hand off</a:t>
            </a:r>
            <a:endParaRPr/>
          </a:p>
        </p:txBody>
      </p:sp>
      <p:sp>
        <p:nvSpPr>
          <p:cNvPr id="4158" name="Google Shape;4158;p89"/>
          <p:cNvSpPr/>
          <p:nvPr/>
        </p:nvSpPr>
        <p:spPr>
          <a:xfrm>
            <a:off x="685800" y="4657725"/>
            <a:ext cx="5181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Ground sensors, a patrol drone and a sea buoy share the same target track.</a:t>
            </a:r>
            <a:endParaRPr/>
          </a:p>
        </p:txBody>
      </p:sp>
      <p:sp>
        <p:nvSpPr>
          <p:cNvPr id="4159" name="Google Shape;4159;p89"/>
          <p:cNvSpPr/>
          <p:nvPr/>
        </p:nvSpPr>
        <p:spPr>
          <a:xfrm>
            <a:off x="6248400" y="4067175"/>
            <a:ext cx="5486400" cy="1438275"/>
          </a:xfrm>
          <a:prstGeom prst="roundRect">
            <a:avLst>
              <a:gd fmla="val 529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0" name="Google Shape;4160;p89"/>
          <p:cNvSpPr/>
          <p:nvPr/>
        </p:nvSpPr>
        <p:spPr>
          <a:xfrm>
            <a:off x="6248400" y="4067175"/>
            <a:ext cx="57150" cy="14382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1" name="Google Shape;4161;p89"/>
          <p:cNvSpPr/>
          <p:nvPr/>
        </p:nvSpPr>
        <p:spPr>
          <a:xfrm>
            <a:off x="6477000" y="42386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Restraint is the feature</a:t>
            </a:r>
            <a:endParaRPr/>
          </a:p>
        </p:txBody>
      </p:sp>
      <p:sp>
        <p:nvSpPr>
          <p:cNvPr id="4162" name="Google Shape;4162;p89"/>
          <p:cNvSpPr/>
          <p:nvPr/>
        </p:nvSpPr>
        <p:spPr>
          <a:xfrm>
            <a:off x="6477000" y="4657725"/>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Benign tracks are held and monitored but never escalated — false-alarm rate is what gets a perimeter system switched off.</a:t>
            </a:r>
            <a:endParaRPr/>
          </a:p>
        </p:txBody>
      </p:sp>
      <p:sp>
        <p:nvSpPr>
          <p:cNvPr id="4163" name="Google Shape;4163;p89"/>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The demonstrator runs the production perception stack against a simulated environment. It is evidence of the decision layer, not of a fielded deployment.</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8" name="Shape 4168"/>
        <p:cNvGrpSpPr/>
        <p:nvPr/>
      </p:nvGrpSpPr>
      <p:grpSpPr>
        <a:xfrm>
          <a:off x="0" y="0"/>
          <a:ext cx="0" cy="0"/>
          <a:chOff x="0" y="0"/>
          <a:chExt cx="0" cy="0"/>
        </a:xfrm>
      </p:grpSpPr>
      <p:sp>
        <p:nvSpPr>
          <p:cNvPr id="4169" name="Google Shape;4169;p90"/>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0" name="Google Shape;4170;p90"/>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DEFENCE D-HUMR · F</a:t>
            </a:r>
            <a:endParaRPr/>
          </a:p>
        </p:txBody>
      </p:sp>
      <p:sp>
        <p:nvSpPr>
          <p:cNvPr id="4171" name="Google Shape;4171;p90"/>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The simulator, running</a:t>
            </a:r>
            <a:endParaRPr/>
          </a:p>
        </p:txBody>
      </p:sp>
      <p:sp>
        <p:nvSpPr>
          <p:cNvPr id="4172" name="Google Shape;4172;p90"/>
          <p:cNvSpPr/>
          <p:nvPr/>
        </p:nvSpPr>
        <p:spPr>
          <a:xfrm>
            <a:off x="457200" y="1009650"/>
            <a:ext cx="108585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DGrid Sentinel, recorded running. Coordinated intrusion, then perimeter patrol, then a maritime approach.</a:t>
            </a:r>
            <a:endParaRPr/>
          </a:p>
        </p:txBody>
      </p:sp>
      <p:sp>
        <p:nvSpPr>
          <p:cNvPr id="4173" name="Google Shape;4173;p90"/>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4" name="Google Shape;4174;p90"/>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5" name="Google Shape;4175;p90"/>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176" name="Google Shape;4176;p90"/>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86</a:t>
            </a:r>
            <a:endParaRPr/>
          </a:p>
        </p:txBody>
      </p:sp>
      <p:sp>
        <p:nvSpPr>
          <p:cNvPr id="4177" name="Google Shape;4177;p90"/>
          <p:cNvSpPr/>
          <p:nvPr/>
        </p:nvSpPr>
        <p:spPr>
          <a:xfrm>
            <a:off x="419100" y="1562100"/>
            <a:ext cx="7696200" cy="4362450"/>
          </a:xfrm>
          <a:prstGeom prst="roundRect">
            <a:avLst>
              <a:gd fmla="val 1747" name="adj"/>
            </a:avLst>
          </a:prstGeom>
          <a:solidFill>
            <a:srgbClr val="0A1628"/>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8" name="Google Shape;4178;p90"/>
          <p:cNvSpPr/>
          <p:nvPr/>
        </p:nvSpPr>
        <p:spPr>
          <a:xfrm>
            <a:off x="8229600" y="160020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9" name="Google Shape;4179;p90"/>
          <p:cNvSpPr/>
          <p:nvPr/>
        </p:nvSpPr>
        <p:spPr>
          <a:xfrm>
            <a:off x="8229600" y="1600200"/>
            <a:ext cx="38100" cy="107632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0" name="Google Shape;4180;p90"/>
          <p:cNvSpPr/>
          <p:nvPr/>
        </p:nvSpPr>
        <p:spPr>
          <a:xfrm>
            <a:off x="8420100" y="168592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Two tracks becoming one</a:t>
            </a:r>
            <a:endParaRPr/>
          </a:p>
        </p:txBody>
      </p:sp>
      <p:sp>
        <p:nvSpPr>
          <p:cNvPr id="4181" name="Google Shape;4181;p90"/>
          <p:cNvSpPr/>
          <p:nvPr/>
        </p:nvSpPr>
        <p:spPr>
          <a:xfrm>
            <a:off x="8420100" y="191452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A vehicle on the access road and a human at the fence fuse into one threat.</a:t>
            </a:r>
            <a:endParaRPr/>
          </a:p>
        </p:txBody>
      </p:sp>
      <p:sp>
        <p:nvSpPr>
          <p:cNvPr id="4182" name="Google Shape;4182;p90"/>
          <p:cNvSpPr/>
          <p:nvPr/>
        </p:nvSpPr>
        <p:spPr>
          <a:xfrm>
            <a:off x="8229600" y="273367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3" name="Google Shape;4183;p90"/>
          <p:cNvSpPr/>
          <p:nvPr/>
        </p:nvSpPr>
        <p:spPr>
          <a:xfrm>
            <a:off x="8229600" y="2733675"/>
            <a:ext cx="38100" cy="107632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4" name="Google Shape;4184;p90"/>
          <p:cNvSpPr/>
          <p:nvPr/>
        </p:nvSpPr>
        <p:spPr>
          <a:xfrm>
            <a:off x="8420100" y="281940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escalation ladder</a:t>
            </a:r>
            <a:endParaRPr/>
          </a:p>
        </p:txBody>
      </p:sp>
      <p:sp>
        <p:nvSpPr>
          <p:cNvPr id="4185" name="Google Shape;4185;p90"/>
          <p:cNvSpPr/>
          <p:nvPr/>
        </p:nvSpPr>
        <p:spPr>
          <a:xfrm>
            <a:off x="8420100" y="304800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Loiter, approach, breach risk — the operator sees intent forming.</a:t>
            </a:r>
            <a:endParaRPr/>
          </a:p>
        </p:txBody>
      </p:sp>
      <p:sp>
        <p:nvSpPr>
          <p:cNvPr id="4186" name="Google Shape;4186;p90"/>
          <p:cNvSpPr/>
          <p:nvPr/>
        </p:nvSpPr>
        <p:spPr>
          <a:xfrm>
            <a:off x="8229600" y="3867150"/>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7" name="Google Shape;4187;p90"/>
          <p:cNvSpPr/>
          <p:nvPr/>
        </p:nvSpPr>
        <p:spPr>
          <a:xfrm>
            <a:off x="8229600" y="3867150"/>
            <a:ext cx="38100" cy="107632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8" name="Google Shape;4188;p90"/>
          <p:cNvSpPr/>
          <p:nvPr/>
        </p:nvSpPr>
        <p:spPr>
          <a:xfrm>
            <a:off x="8420100" y="3952875"/>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The fusion rationale</a:t>
            </a:r>
            <a:endParaRPr/>
          </a:p>
        </p:txBody>
      </p:sp>
      <p:sp>
        <p:nvSpPr>
          <p:cNvPr id="4189" name="Google Shape;4189;p90"/>
          <p:cNvSpPr/>
          <p:nvPr/>
        </p:nvSpPr>
        <p:spPr>
          <a:xfrm>
            <a:off x="8420100" y="4181475"/>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console says why it escalated, in words, not as a bare alarm.</a:t>
            </a:r>
            <a:endParaRPr/>
          </a:p>
        </p:txBody>
      </p:sp>
      <p:sp>
        <p:nvSpPr>
          <p:cNvPr id="4190" name="Google Shape;4190;p90"/>
          <p:cNvSpPr/>
          <p:nvPr/>
        </p:nvSpPr>
        <p:spPr>
          <a:xfrm>
            <a:off x="8229600" y="5000625"/>
            <a:ext cx="3505200" cy="1076325"/>
          </a:xfrm>
          <a:prstGeom prst="roundRect">
            <a:avLst>
              <a:gd fmla="val 7080"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1" name="Google Shape;4191;p90"/>
          <p:cNvSpPr/>
          <p:nvPr/>
        </p:nvSpPr>
        <p:spPr>
          <a:xfrm>
            <a:off x="8229600" y="5000625"/>
            <a:ext cx="38100" cy="107632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2" name="Google Shape;4192;p90"/>
          <p:cNvSpPr/>
          <p:nvPr/>
        </p:nvSpPr>
        <p:spPr>
          <a:xfrm>
            <a:off x="8420100" y="5086350"/>
            <a:ext cx="3124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1628"/>
              </a:buClr>
              <a:buSzPts val="1375"/>
              <a:buFont typeface="Arial"/>
              <a:buNone/>
            </a:pPr>
            <a:r>
              <a:rPr b="1" lang="en-US" sz="1375">
                <a:solidFill>
                  <a:srgbClr val="0A1628"/>
                </a:solidFill>
                <a:latin typeface="Arial"/>
                <a:ea typeface="Arial"/>
                <a:cs typeface="Arial"/>
                <a:sym typeface="Arial"/>
              </a:rPr>
              <a:t>What it ignores</a:t>
            </a:r>
            <a:endParaRPr/>
          </a:p>
        </p:txBody>
      </p:sp>
      <p:sp>
        <p:nvSpPr>
          <p:cNvPr id="4193" name="Google Shape;4193;p90"/>
          <p:cNvSpPr/>
          <p:nvPr/>
        </p:nvSpPr>
        <p:spPr>
          <a:xfrm>
            <a:off x="8420100" y="5314950"/>
            <a:ext cx="3124200" cy="752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Benign tracks are held and never escalated. That restraint is the product.</a:t>
            </a:r>
            <a:endParaRPr/>
          </a:p>
        </p:txBody>
      </p:sp>
      <p:sp>
        <p:nvSpPr>
          <p:cNvPr id="4194" name="Google Shape;4194;p90"/>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Recorded from the simulator itself; the clip plays in the deck. Simulation, not a fielded deployment.</a:t>
            </a:r>
            <a:endParaRPr/>
          </a:p>
        </p:txBody>
      </p:sp>
      <p:pic>
        <p:nvPicPr>
          <p:cNvPr id="4195" name="Google Shape;4195;p90">
            <a:hlinkClick r:id="" action="ppaction://media"/>
          </p:cNvPr>
          <p:cNvPicPr preferRelativeResize="0"/>
          <p:nvPr>
            <a:videoFile xmlns:r="http://schemas.openxmlformats.org/officeDocument/2006/relationships" r:link="rId3"/>
            <p:extLst>
              <p:ext uri="{DAA4B4D4-6D71-4841-9C94-3DE7FCFB9230}">
                <p14:media xmlns:p14="http://schemas.microsoft.com/office/powerpoint/2010/main" xmlns:r="http://schemas.openxmlformats.org/officeDocument/2006/relationships" r:embed="rIdMedia88"/>
              </p:ext>
            </p:extLst>
          </p:nvPr>
        </p:nvPicPr>
        <p:blipFill>
          <a:blip r:embed="rId4">
            <a:alphaModFix/>
          </a:blip>
          <a:stretch>
            <a:fillRect/>
          </a:stretch>
        </p:blipFill>
        <p:spPr>
          <a:xfrm>
            <a:off x="457454" y="1600200"/>
            <a:ext cx="7619188" cy="428579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95"/>
                                        </p:tgtEl>
                                        <p:attrNameLst>
                                          <p:attrName>style.visibility</p:attrName>
                                        </p:attrNameLst>
                                      </p:cBhvr>
                                      <p:to>
                                        <p:strVal val="visible"/>
                                      </p:to>
                                    </p:set>
                                    <p:animEffect filter="fade" transition="in">
                                      <p:cBhvr>
                                        <p:cTn dur="1000"/>
                                        <p:tgtEl>
                                          <p:spTgt spid="41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0" name="Shape 4200"/>
        <p:cNvGrpSpPr/>
        <p:nvPr/>
      </p:nvGrpSpPr>
      <p:grpSpPr>
        <a:xfrm>
          <a:off x="0" y="0"/>
          <a:ext cx="0" cy="0"/>
          <a:chOff x="0" y="0"/>
          <a:chExt cx="0" cy="0"/>
        </a:xfrm>
      </p:grpSpPr>
      <p:sp>
        <p:nvSpPr>
          <p:cNvPr id="4201" name="Google Shape;4201;p9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2" name="Google Shape;4202;p91"/>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D100 DRONE SOC KIT · A</a:t>
            </a:r>
            <a:endParaRPr/>
          </a:p>
        </p:txBody>
      </p:sp>
      <p:sp>
        <p:nvSpPr>
          <p:cNvPr id="4203" name="Google Shape;4203;p91"/>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What it is</a:t>
            </a:r>
            <a:endParaRPr/>
          </a:p>
        </p:txBody>
      </p:sp>
      <p:sp>
        <p:nvSpPr>
          <p:cNvPr id="4204" name="Google Shape;4204;p91"/>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 flight-capable compute and perception kit for an airframe builder.</a:t>
            </a:r>
            <a:endParaRPr/>
          </a:p>
        </p:txBody>
      </p:sp>
      <p:sp>
        <p:nvSpPr>
          <p:cNvPr id="4205" name="Google Shape;4205;p91"/>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6" name="Google Shape;4206;p91"/>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7" name="Google Shape;4207;p91"/>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208" name="Google Shape;4208;p91"/>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87</a:t>
            </a:r>
            <a:endParaRPr/>
          </a:p>
        </p:txBody>
      </p:sp>
      <p:sp>
        <p:nvSpPr>
          <p:cNvPr id="4209" name="Google Shape;4209;p91"/>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0" name="Google Shape;4210;p91"/>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₹5.00 L</a:t>
            </a:r>
            <a:endParaRPr/>
          </a:p>
        </p:txBody>
      </p:sp>
      <p:sp>
        <p:nvSpPr>
          <p:cNvPr id="4211" name="Google Shape;4211;p91"/>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UNIT PRICE</a:t>
            </a:r>
            <a:endParaRPr/>
          </a:p>
        </p:txBody>
      </p:sp>
      <p:sp>
        <p:nvSpPr>
          <p:cNvPr id="4212" name="Google Shape;4212;p91"/>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3" name="Google Shape;4213;p91"/>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Robotics</a:t>
            </a:r>
            <a:endParaRPr/>
          </a:p>
        </p:txBody>
      </p:sp>
      <p:sp>
        <p:nvSpPr>
          <p:cNvPr id="4214" name="Google Shape;4214;p91"/>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SEGMENT</a:t>
            </a:r>
            <a:endParaRPr/>
          </a:p>
        </p:txBody>
      </p:sp>
      <p:sp>
        <p:nvSpPr>
          <p:cNvPr id="4215" name="Google Shape;4215;p91"/>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6" name="Google Shape;4216;p91"/>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Outdoor</a:t>
            </a:r>
            <a:endParaRPr/>
          </a:p>
        </p:txBody>
      </p:sp>
      <p:sp>
        <p:nvSpPr>
          <p:cNvPr id="4217" name="Google Shape;4217;p91"/>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OPERATING DOMAIN</a:t>
            </a:r>
            <a:endParaRPr/>
          </a:p>
        </p:txBody>
      </p:sp>
      <p:sp>
        <p:nvSpPr>
          <p:cNvPr id="4218" name="Google Shape;4218;p91"/>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9" name="Google Shape;4219;p91"/>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FY2028</a:t>
            </a:r>
            <a:endParaRPr/>
          </a:p>
        </p:txBody>
      </p:sp>
      <p:sp>
        <p:nvSpPr>
          <p:cNvPr id="4220" name="Google Shape;4220;p91"/>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FIRST REVENUE</a:t>
            </a:r>
            <a:endParaRPr/>
          </a:p>
        </p:txBody>
      </p:sp>
      <p:sp>
        <p:nvSpPr>
          <p:cNvPr id="4221" name="Google Shape;4221;p91"/>
          <p:cNvSpPr/>
          <p:nvPr/>
        </p:nvSpPr>
        <p:spPr>
          <a:xfrm>
            <a:off x="457200" y="31051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WHAT IS IN IT</a:t>
            </a:r>
            <a:endParaRPr/>
          </a:p>
        </p:txBody>
      </p:sp>
      <p:sp>
        <p:nvSpPr>
          <p:cNvPr id="4222" name="Google Shape;4222;p91"/>
          <p:cNvSpPr/>
          <p:nvPr/>
        </p:nvSpPr>
        <p:spPr>
          <a:xfrm>
            <a:off x="457200"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3" name="Google Shape;4223;p91"/>
          <p:cNvSpPr/>
          <p:nvPr/>
        </p:nvSpPr>
        <p:spPr>
          <a:xfrm>
            <a:off x="457200"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4" name="Google Shape;4224;p91"/>
          <p:cNvSpPr/>
          <p:nvPr/>
        </p:nvSpPr>
        <p:spPr>
          <a:xfrm>
            <a:off x="609600"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01</a:t>
            </a:r>
            <a:endParaRPr/>
          </a:p>
        </p:txBody>
      </p:sp>
      <p:sp>
        <p:nvSpPr>
          <p:cNvPr id="4225" name="Google Shape;4225;p91"/>
          <p:cNvSpPr/>
          <p:nvPr/>
        </p:nvSpPr>
        <p:spPr>
          <a:xfrm>
            <a:off x="609600"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Flight-weight SoC2 compute module</a:t>
            </a:r>
            <a:endParaRPr/>
          </a:p>
        </p:txBody>
      </p:sp>
      <p:sp>
        <p:nvSpPr>
          <p:cNvPr id="4226" name="Google Shape;4226;p91"/>
          <p:cNvSpPr/>
          <p:nvPr/>
        </p:nvSpPr>
        <p:spPr>
          <a:xfrm>
            <a:off x="3309938"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7" name="Google Shape;4227;p91"/>
          <p:cNvSpPr/>
          <p:nvPr/>
        </p:nvSpPr>
        <p:spPr>
          <a:xfrm>
            <a:off x="3309938"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8" name="Google Shape;4228;p91"/>
          <p:cNvSpPr/>
          <p:nvPr/>
        </p:nvSpPr>
        <p:spPr>
          <a:xfrm>
            <a:off x="3462338"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02</a:t>
            </a:r>
            <a:endParaRPr/>
          </a:p>
        </p:txBody>
      </p:sp>
      <p:sp>
        <p:nvSpPr>
          <p:cNvPr id="4229" name="Google Shape;4229;p91"/>
          <p:cNvSpPr/>
          <p:nvPr/>
        </p:nvSpPr>
        <p:spPr>
          <a:xfrm>
            <a:off x="3462338"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Camera and IMU sensing set</a:t>
            </a:r>
            <a:endParaRPr/>
          </a:p>
        </p:txBody>
      </p:sp>
      <p:sp>
        <p:nvSpPr>
          <p:cNvPr id="4230" name="Google Shape;4230;p91"/>
          <p:cNvSpPr/>
          <p:nvPr/>
        </p:nvSpPr>
        <p:spPr>
          <a:xfrm>
            <a:off x="6162675"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1" name="Google Shape;4231;p91"/>
          <p:cNvSpPr/>
          <p:nvPr/>
        </p:nvSpPr>
        <p:spPr>
          <a:xfrm>
            <a:off x="6162675"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2" name="Google Shape;4232;p91"/>
          <p:cNvSpPr/>
          <p:nvPr/>
        </p:nvSpPr>
        <p:spPr>
          <a:xfrm>
            <a:off x="6315075"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03</a:t>
            </a:r>
            <a:endParaRPr/>
          </a:p>
        </p:txBody>
      </p:sp>
      <p:sp>
        <p:nvSpPr>
          <p:cNvPr id="4233" name="Google Shape;4233;p91"/>
          <p:cNvSpPr/>
          <p:nvPr/>
        </p:nvSpPr>
        <p:spPr>
          <a:xfrm>
            <a:off x="6315075"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Flight-controller interface</a:t>
            </a:r>
            <a:endParaRPr/>
          </a:p>
        </p:txBody>
      </p:sp>
      <p:sp>
        <p:nvSpPr>
          <p:cNvPr id="4234" name="Google Shape;4234;p91"/>
          <p:cNvSpPr/>
          <p:nvPr/>
        </p:nvSpPr>
        <p:spPr>
          <a:xfrm>
            <a:off x="9015413" y="3295650"/>
            <a:ext cx="2719388" cy="1200150"/>
          </a:xfrm>
          <a:prstGeom prst="roundRect">
            <a:avLst>
              <a:gd fmla="val 6349"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5" name="Google Shape;4235;p91"/>
          <p:cNvSpPr/>
          <p:nvPr/>
        </p:nvSpPr>
        <p:spPr>
          <a:xfrm>
            <a:off x="9015413" y="32956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6" name="Google Shape;4236;p91"/>
          <p:cNvSpPr/>
          <p:nvPr/>
        </p:nvSpPr>
        <p:spPr>
          <a:xfrm>
            <a:off x="9167813" y="3429000"/>
            <a:ext cx="2414588"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900"/>
              <a:buFont typeface="Arial"/>
              <a:buNone/>
            </a:pPr>
            <a:r>
              <a:rPr b="1" lang="en-US" sz="900">
                <a:solidFill>
                  <a:srgbClr val="6B7280"/>
                </a:solidFill>
                <a:latin typeface="Arial"/>
                <a:ea typeface="Arial"/>
                <a:cs typeface="Arial"/>
                <a:sym typeface="Arial"/>
              </a:rPr>
              <a:t>04</a:t>
            </a:r>
            <a:endParaRPr/>
          </a:p>
        </p:txBody>
      </p:sp>
      <p:sp>
        <p:nvSpPr>
          <p:cNvPr id="4237" name="Google Shape;4237;p91"/>
          <p:cNvSpPr/>
          <p:nvPr/>
        </p:nvSpPr>
        <p:spPr>
          <a:xfrm>
            <a:off x="9167813" y="3638550"/>
            <a:ext cx="2414588"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SDK for airborne perception</a:t>
            </a:r>
            <a:endParaRPr/>
          </a:p>
        </p:txBody>
      </p:sp>
      <p:sp>
        <p:nvSpPr>
          <p:cNvPr id="4238" name="Google Shape;4238;p91"/>
          <p:cNvSpPr/>
          <p:nvPr/>
        </p:nvSpPr>
        <p:spPr>
          <a:xfrm>
            <a:off x="457200" y="4686300"/>
            <a:ext cx="11277600" cy="1438275"/>
          </a:xfrm>
          <a:prstGeom prst="roundRect">
            <a:avLst>
              <a:gd fmla="val 5298"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9" name="Google Shape;4239;p91"/>
          <p:cNvSpPr/>
          <p:nvPr/>
        </p:nvSpPr>
        <p:spPr>
          <a:xfrm>
            <a:off x="457200" y="4686300"/>
            <a:ext cx="57150" cy="14382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0" name="Google Shape;4240;p91"/>
          <p:cNvSpPr/>
          <p:nvPr/>
        </p:nvSpPr>
        <p:spPr>
          <a:xfrm>
            <a:off x="685800" y="48577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it is positioned</a:t>
            </a:r>
            <a:endParaRPr/>
          </a:p>
        </p:txBody>
      </p:sp>
      <p:sp>
        <p:nvSpPr>
          <p:cNvPr id="4241" name="Google Shape;4241;p91"/>
          <p:cNvSpPr/>
          <p:nvPr/>
        </p:nvSpPr>
        <p:spPr>
          <a:xfrm>
            <a:off x="685800" y="5276850"/>
            <a:ext cx="108204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D100 drone SoC kit sells at ₹5.00 L into the sensors &amp; robotics surface. Opens a procurement cycle unlike automotive for little incremental engineering, because the perception problem is the same one with the ground removed.</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6" name="Shape 4246"/>
        <p:cNvGrpSpPr/>
        <p:nvPr/>
      </p:nvGrpSpPr>
      <p:grpSpPr>
        <a:xfrm>
          <a:off x="0" y="0"/>
          <a:ext cx="0" cy="0"/>
          <a:chOff x="0" y="0"/>
          <a:chExt cx="0" cy="0"/>
        </a:xfrm>
      </p:grpSpPr>
      <p:sp>
        <p:nvSpPr>
          <p:cNvPr id="4247" name="Google Shape;4247;p92"/>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8" name="Google Shape;4248;p92"/>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D100 DRONE SOC KIT · B</a:t>
            </a:r>
            <a:endParaRPr/>
          </a:p>
        </p:txBody>
      </p:sp>
      <p:sp>
        <p:nvSpPr>
          <p:cNvPr id="4249" name="Google Shape;4249;p92"/>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works</a:t>
            </a:r>
            <a:endParaRPr/>
          </a:p>
        </p:txBody>
      </p:sp>
      <p:sp>
        <p:nvSpPr>
          <p:cNvPr id="4250" name="Google Shape;4250;p92"/>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Sense, compute on SoC2, decide, act — the same four stages in every product.</a:t>
            </a:r>
            <a:endParaRPr/>
          </a:p>
        </p:txBody>
      </p:sp>
      <p:sp>
        <p:nvSpPr>
          <p:cNvPr id="4251" name="Google Shape;4251;p92"/>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2" name="Google Shape;4252;p92"/>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3" name="Google Shape;4253;p92"/>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254" name="Google Shape;4254;p92"/>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88</a:t>
            </a:r>
            <a:endParaRPr/>
          </a:p>
        </p:txBody>
      </p:sp>
      <p:sp>
        <p:nvSpPr>
          <p:cNvPr id="4255" name="Google Shape;4255;p92"/>
          <p:cNvSpPr/>
          <p:nvPr/>
        </p:nvSpPr>
        <p:spPr>
          <a:xfrm>
            <a:off x="457200" y="1733550"/>
            <a:ext cx="38100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SIGNAL CHAIN</a:t>
            </a:r>
            <a:endParaRPr/>
          </a:p>
        </p:txBody>
      </p:sp>
      <p:sp>
        <p:nvSpPr>
          <p:cNvPr id="4256" name="Google Shape;4256;p92"/>
          <p:cNvSpPr/>
          <p:nvPr/>
        </p:nvSpPr>
        <p:spPr>
          <a:xfrm>
            <a:off x="457200" y="1962150"/>
            <a:ext cx="2719388" cy="1552575"/>
          </a:xfrm>
          <a:prstGeom prst="roundRect">
            <a:avLst>
              <a:gd fmla="val 490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7" name="Google Shape;4257;p92"/>
          <p:cNvSpPr/>
          <p:nvPr/>
        </p:nvSpPr>
        <p:spPr>
          <a:xfrm>
            <a:off x="457200" y="1962150"/>
            <a:ext cx="2719388" cy="38100"/>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8" name="Google Shape;4258;p92"/>
          <p:cNvSpPr/>
          <p:nvPr/>
        </p:nvSpPr>
        <p:spPr>
          <a:xfrm>
            <a:off x="628650" y="2152650"/>
            <a:ext cx="247650" cy="247650"/>
          </a:xfrm>
          <a:prstGeom prst="ellipse">
            <a:avLst/>
          </a:prstGeom>
          <a:solidFill>
            <a:srgbClr val="00758F"/>
          </a:solidFill>
          <a:ln cap="flat" cmpd="sng" w="9525">
            <a:solidFill>
              <a:srgbClr val="0075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9" name="Google Shape;4259;p92"/>
          <p:cNvSpPr/>
          <p:nvPr/>
        </p:nvSpPr>
        <p:spPr>
          <a:xfrm>
            <a:off x="628650"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1</a:t>
            </a:r>
            <a:endParaRPr/>
          </a:p>
        </p:txBody>
      </p:sp>
      <p:sp>
        <p:nvSpPr>
          <p:cNvPr id="4260" name="Google Shape;4260;p92"/>
          <p:cNvSpPr/>
          <p:nvPr/>
        </p:nvSpPr>
        <p:spPr>
          <a:xfrm>
            <a:off x="971550" y="2152650"/>
            <a:ext cx="2033588"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Cameras and IMU read the scene and the airframe's own motion</a:t>
            </a:r>
            <a:endParaRPr/>
          </a:p>
        </p:txBody>
      </p:sp>
      <p:sp>
        <p:nvSpPr>
          <p:cNvPr id="4261" name="Google Shape;4261;p92"/>
          <p:cNvSpPr/>
          <p:nvPr/>
        </p:nvSpPr>
        <p:spPr>
          <a:xfrm>
            <a:off x="3309938"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2" name="Google Shape;4262;p92"/>
          <p:cNvSpPr/>
          <p:nvPr/>
        </p:nvSpPr>
        <p:spPr>
          <a:xfrm>
            <a:off x="3309938" y="1962150"/>
            <a:ext cx="2719388" cy="38100"/>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3" name="Google Shape;4263;p92"/>
          <p:cNvSpPr/>
          <p:nvPr/>
        </p:nvSpPr>
        <p:spPr>
          <a:xfrm>
            <a:off x="3481388" y="2152650"/>
            <a:ext cx="247650" cy="247650"/>
          </a:xfrm>
          <a:prstGeom prst="ellipse">
            <a:avLst/>
          </a:prstGeom>
          <a:solidFill>
            <a:srgbClr val="0A6E70"/>
          </a:solidFill>
          <a:ln cap="flat" cmpd="sng" w="9525">
            <a:solidFill>
              <a:srgbClr val="0A6E7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4" name="Google Shape;4264;p92"/>
          <p:cNvSpPr/>
          <p:nvPr/>
        </p:nvSpPr>
        <p:spPr>
          <a:xfrm>
            <a:off x="3481388"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2</a:t>
            </a:r>
            <a:endParaRPr/>
          </a:p>
        </p:txBody>
      </p:sp>
      <p:sp>
        <p:nvSpPr>
          <p:cNvPr id="4265" name="Google Shape;4265;p92"/>
          <p:cNvSpPr/>
          <p:nvPr/>
        </p:nvSpPr>
        <p:spPr>
          <a:xfrm>
            <a:off x="3824288"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SoC2 runs perception and visual odometry in flight</a:t>
            </a:r>
            <a:endParaRPr/>
          </a:p>
        </p:txBody>
      </p:sp>
      <p:sp>
        <p:nvSpPr>
          <p:cNvPr id="4266" name="Google Shape;4266;p92"/>
          <p:cNvSpPr/>
          <p:nvPr/>
        </p:nvSpPr>
        <p:spPr>
          <a:xfrm>
            <a:off x="6162675"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7" name="Google Shape;4267;p92"/>
          <p:cNvSpPr/>
          <p:nvPr/>
        </p:nvSpPr>
        <p:spPr>
          <a:xfrm>
            <a:off x="6162675" y="1962150"/>
            <a:ext cx="2719388" cy="38100"/>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8" name="Google Shape;4268;p92"/>
          <p:cNvSpPr/>
          <p:nvPr/>
        </p:nvSpPr>
        <p:spPr>
          <a:xfrm>
            <a:off x="6334125" y="2152650"/>
            <a:ext cx="247650" cy="247650"/>
          </a:xfrm>
          <a:prstGeom prst="ellipse">
            <a:avLst/>
          </a:prstGeom>
          <a:solidFill>
            <a:srgbClr val="3D6E96"/>
          </a:solidFill>
          <a:ln cap="flat" cmpd="sng" w="9525">
            <a:solidFill>
              <a:srgbClr val="3D6E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9" name="Google Shape;4269;p92"/>
          <p:cNvSpPr/>
          <p:nvPr/>
        </p:nvSpPr>
        <p:spPr>
          <a:xfrm>
            <a:off x="6334125"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3</a:t>
            </a:r>
            <a:endParaRPr/>
          </a:p>
        </p:txBody>
      </p:sp>
      <p:sp>
        <p:nvSpPr>
          <p:cNvPr id="4270" name="Google Shape;4270;p92"/>
          <p:cNvSpPr/>
          <p:nvPr/>
        </p:nvSpPr>
        <p:spPr>
          <a:xfrm>
            <a:off x="6677025"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Planner produces waypoints or avoidance manoeuvres</a:t>
            </a:r>
            <a:endParaRPr/>
          </a:p>
        </p:txBody>
      </p:sp>
      <p:sp>
        <p:nvSpPr>
          <p:cNvPr id="4271" name="Google Shape;4271;p92"/>
          <p:cNvSpPr/>
          <p:nvPr/>
        </p:nvSpPr>
        <p:spPr>
          <a:xfrm>
            <a:off x="9015413" y="1962150"/>
            <a:ext cx="2719388" cy="1362075"/>
          </a:xfrm>
          <a:prstGeom prst="roundRect">
            <a:avLst>
              <a:gd fmla="val 5594"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2" name="Google Shape;4272;p92"/>
          <p:cNvSpPr/>
          <p:nvPr/>
        </p:nvSpPr>
        <p:spPr>
          <a:xfrm>
            <a:off x="9015413" y="1962150"/>
            <a:ext cx="2719388"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3" name="Google Shape;4273;p92"/>
          <p:cNvSpPr/>
          <p:nvPr/>
        </p:nvSpPr>
        <p:spPr>
          <a:xfrm>
            <a:off x="9186863" y="2152650"/>
            <a:ext cx="247650" cy="247650"/>
          </a:xfrm>
          <a:prstGeom prst="ellipse">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4" name="Google Shape;4274;p92"/>
          <p:cNvSpPr/>
          <p:nvPr/>
        </p:nvSpPr>
        <p:spPr>
          <a:xfrm>
            <a:off x="9186863" y="2200275"/>
            <a:ext cx="247650"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4</a:t>
            </a:r>
            <a:endParaRPr/>
          </a:p>
        </p:txBody>
      </p:sp>
      <p:sp>
        <p:nvSpPr>
          <p:cNvPr id="4275" name="Google Shape;4275;p92"/>
          <p:cNvSpPr/>
          <p:nvPr/>
        </p:nvSpPr>
        <p:spPr>
          <a:xfrm>
            <a:off x="9529763" y="2152650"/>
            <a:ext cx="2033588"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lang="en-US" sz="1275">
                <a:solidFill>
                  <a:srgbClr val="1E293B"/>
                </a:solidFill>
                <a:latin typeface="Arial"/>
                <a:ea typeface="Arial"/>
                <a:cs typeface="Arial"/>
                <a:sym typeface="Arial"/>
              </a:rPr>
              <a:t>The flight controller executes them</a:t>
            </a:r>
            <a:endParaRPr/>
          </a:p>
        </p:txBody>
      </p:sp>
      <p:sp>
        <p:nvSpPr>
          <p:cNvPr id="4276" name="Google Shape;4276;p92"/>
          <p:cNvSpPr/>
          <p:nvPr/>
        </p:nvSpPr>
        <p:spPr>
          <a:xfrm>
            <a:off x="3186113" y="265271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7" name="Google Shape;4277;p92"/>
          <p:cNvSpPr/>
          <p:nvPr/>
        </p:nvSpPr>
        <p:spPr>
          <a:xfrm>
            <a:off x="6038850" y="265271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8" name="Google Shape;4278;p92"/>
          <p:cNvSpPr/>
          <p:nvPr/>
        </p:nvSpPr>
        <p:spPr>
          <a:xfrm>
            <a:off x="8891588" y="2652713"/>
            <a:ext cx="114300" cy="171450"/>
          </a:xfrm>
          <a:prstGeom prst="rightArrow">
            <a:avLst>
              <a:gd fmla="val 50000" name="adj1"/>
              <a:gd fmla="val 50000" name="adj2"/>
            </a:avLst>
          </a:prstGeom>
          <a:solidFill>
            <a:srgbClr val="12855B"/>
          </a:solidFill>
          <a:ln cap="flat" cmpd="sng" w="9525">
            <a:solidFill>
              <a:srgbClr val="1285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9" name="Google Shape;4279;p92"/>
          <p:cNvSpPr/>
          <p:nvPr/>
        </p:nvSpPr>
        <p:spPr>
          <a:xfrm>
            <a:off x="457200" y="3724275"/>
            <a:ext cx="56388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0" name="Google Shape;4280;p92"/>
          <p:cNvSpPr/>
          <p:nvPr/>
        </p:nvSpPr>
        <p:spPr>
          <a:xfrm>
            <a:off x="457200" y="3724275"/>
            <a:ext cx="57150" cy="1628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1" name="Google Shape;4281;p92"/>
          <p:cNvSpPr/>
          <p:nvPr/>
        </p:nvSpPr>
        <p:spPr>
          <a:xfrm>
            <a:off x="685800" y="3895725"/>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the silicon does here</a:t>
            </a:r>
            <a:endParaRPr/>
          </a:p>
        </p:txBody>
      </p:sp>
      <p:sp>
        <p:nvSpPr>
          <p:cNvPr id="4282" name="Google Shape;4282;p92"/>
          <p:cNvSpPr/>
          <p:nvPr/>
        </p:nvSpPr>
        <p:spPr>
          <a:xfrm>
            <a:off x="685800" y="4314825"/>
            <a:ext cx="5181600" cy="866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SoC2 stage is common to every SKU: it is the same perception compute under different firmware. For D100 drone SoC kit it runs stage two of the chain above.</a:t>
            </a:r>
            <a:endParaRPr/>
          </a:p>
        </p:txBody>
      </p:sp>
      <p:sp>
        <p:nvSpPr>
          <p:cNvPr id="4283" name="Google Shape;4283;p92"/>
          <p:cNvSpPr/>
          <p:nvPr/>
        </p:nvSpPr>
        <p:spPr>
          <a:xfrm>
            <a:off x="6248400" y="3724275"/>
            <a:ext cx="54864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4" name="Google Shape;4284;p92"/>
          <p:cNvSpPr/>
          <p:nvPr/>
        </p:nvSpPr>
        <p:spPr>
          <a:xfrm>
            <a:off x="6248400" y="3724275"/>
            <a:ext cx="57150" cy="1628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5" name="Google Shape;4285;p92"/>
          <p:cNvSpPr/>
          <p:nvPr/>
        </p:nvSpPr>
        <p:spPr>
          <a:xfrm>
            <a:off x="6477000" y="3895725"/>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this product depends on</a:t>
            </a:r>
            <a:endParaRPr/>
          </a:p>
        </p:txBody>
      </p:sp>
      <p:sp>
        <p:nvSpPr>
          <p:cNvPr id="4286" name="Google Shape;4286;p92"/>
          <p:cNvSpPr/>
          <p:nvPr/>
        </p:nvSpPr>
        <p:spPr>
          <a:xfrm>
            <a:off x="6477000" y="4314825"/>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Weight and power budget, which is tighter in the air than on a vehicle.</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1" name="Shape 4291"/>
        <p:cNvGrpSpPr/>
        <p:nvPr/>
      </p:nvGrpSpPr>
      <p:grpSpPr>
        <a:xfrm>
          <a:off x="0" y="0"/>
          <a:ext cx="0" cy="0"/>
          <a:chOff x="0" y="0"/>
          <a:chExt cx="0" cy="0"/>
        </a:xfrm>
      </p:grpSpPr>
      <p:sp>
        <p:nvSpPr>
          <p:cNvPr id="4292" name="Google Shape;4292;p93"/>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3" name="Google Shape;4293;p93"/>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D100 DRONE SOC KIT · C</a:t>
            </a:r>
            <a:endParaRPr/>
          </a:p>
        </p:txBody>
      </p:sp>
      <p:sp>
        <p:nvSpPr>
          <p:cNvPr id="4294" name="Google Shape;4294;p93"/>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Who buys it, and why now</a:t>
            </a:r>
            <a:endParaRPr/>
          </a:p>
        </p:txBody>
      </p:sp>
      <p:sp>
        <p:nvSpPr>
          <p:cNvPr id="4295" name="Google Shape;4295;p93"/>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Onboard autonomy requirements where a radio link cannot be relied on.</a:t>
            </a:r>
            <a:endParaRPr/>
          </a:p>
        </p:txBody>
      </p:sp>
      <p:sp>
        <p:nvSpPr>
          <p:cNvPr id="4296" name="Google Shape;4296;p93"/>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7" name="Google Shape;4297;p93"/>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8" name="Google Shape;4298;p93"/>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299" name="Google Shape;4299;p93"/>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89</a:t>
            </a:r>
            <a:endParaRPr/>
          </a:p>
        </p:txBody>
      </p:sp>
      <p:sp>
        <p:nvSpPr>
          <p:cNvPr id="4300" name="Google Shape;4300;p93"/>
          <p:cNvSpPr/>
          <p:nvPr/>
        </p:nvSpPr>
        <p:spPr>
          <a:xfrm>
            <a:off x="457200" y="1695450"/>
            <a:ext cx="5638800" cy="1057275"/>
          </a:xfrm>
          <a:prstGeom prst="roundRect">
            <a:avLst>
              <a:gd fmla="val 72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1" name="Google Shape;4301;p93"/>
          <p:cNvSpPr/>
          <p:nvPr/>
        </p:nvSpPr>
        <p:spPr>
          <a:xfrm>
            <a:off x="457200" y="1695450"/>
            <a:ext cx="57150" cy="1057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2" name="Google Shape;4302;p93"/>
          <p:cNvSpPr/>
          <p:nvPr/>
        </p:nvSpPr>
        <p:spPr>
          <a:xfrm>
            <a:off x="685800" y="186690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buyer</a:t>
            </a:r>
            <a:endParaRPr/>
          </a:p>
        </p:txBody>
      </p:sp>
      <p:sp>
        <p:nvSpPr>
          <p:cNvPr id="4303" name="Google Shape;4303;p93"/>
          <p:cNvSpPr/>
          <p:nvPr/>
        </p:nvSpPr>
        <p:spPr>
          <a:xfrm>
            <a:off x="685800" y="2286000"/>
            <a:ext cx="51816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Defence and commercial drone manufacturers.</a:t>
            </a:r>
            <a:endParaRPr/>
          </a:p>
        </p:txBody>
      </p:sp>
      <p:sp>
        <p:nvSpPr>
          <p:cNvPr id="4304" name="Google Shape;4304;p93"/>
          <p:cNvSpPr/>
          <p:nvPr/>
        </p:nvSpPr>
        <p:spPr>
          <a:xfrm>
            <a:off x="6248400" y="1695450"/>
            <a:ext cx="5486400" cy="1057275"/>
          </a:xfrm>
          <a:prstGeom prst="roundRect">
            <a:avLst>
              <a:gd fmla="val 7207"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5" name="Google Shape;4305;p93"/>
          <p:cNvSpPr/>
          <p:nvPr/>
        </p:nvSpPr>
        <p:spPr>
          <a:xfrm>
            <a:off x="6248400" y="1695450"/>
            <a:ext cx="57150" cy="10572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6" name="Google Shape;4306;p93"/>
          <p:cNvSpPr/>
          <p:nvPr/>
        </p:nvSpPr>
        <p:spPr>
          <a:xfrm>
            <a:off x="6477000" y="186690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channel</a:t>
            </a:r>
            <a:endParaRPr/>
          </a:p>
        </p:txBody>
      </p:sp>
      <p:sp>
        <p:nvSpPr>
          <p:cNvPr id="4307" name="Google Shape;4307;p93"/>
          <p:cNvSpPr/>
          <p:nvPr/>
        </p:nvSpPr>
        <p:spPr>
          <a:xfrm>
            <a:off x="6477000" y="2286000"/>
            <a:ext cx="50292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Direct to airframe builders.</a:t>
            </a:r>
            <a:endParaRPr/>
          </a:p>
        </p:txBody>
      </p:sp>
      <p:sp>
        <p:nvSpPr>
          <p:cNvPr id="4308" name="Google Shape;4308;p93"/>
          <p:cNvSpPr/>
          <p:nvPr/>
        </p:nvSpPr>
        <p:spPr>
          <a:xfrm>
            <a:off x="457200" y="2886075"/>
            <a:ext cx="11277600" cy="1057275"/>
          </a:xfrm>
          <a:prstGeom prst="roundRect">
            <a:avLst>
              <a:gd fmla="val 72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9" name="Google Shape;4309;p93"/>
          <p:cNvSpPr/>
          <p:nvPr/>
        </p:nvSpPr>
        <p:spPr>
          <a:xfrm>
            <a:off x="457200" y="2886075"/>
            <a:ext cx="57150" cy="1057275"/>
          </a:xfrm>
          <a:prstGeom prst="rect">
            <a:avLst/>
          </a:prstGeom>
          <a:solidFill>
            <a:srgbClr val="3D6E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0" name="Google Shape;4310;p93"/>
          <p:cNvSpPr/>
          <p:nvPr/>
        </p:nvSpPr>
        <p:spPr>
          <a:xfrm>
            <a:off x="685800" y="3057525"/>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Demand pool · — capture at FY2032</a:t>
            </a:r>
            <a:endParaRPr/>
          </a:p>
        </p:txBody>
      </p:sp>
      <p:sp>
        <p:nvSpPr>
          <p:cNvPr id="4311" name="Google Shape;4311;p93"/>
          <p:cNvSpPr/>
          <p:nvPr/>
        </p:nvSpPr>
        <p:spPr>
          <a:xfrm>
            <a:off x="685800" y="3476625"/>
            <a:ext cx="108204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India defence + commercial drone SoC. Our FY2032 volume of 400 units is — of that pool.</a:t>
            </a:r>
            <a:endParaRPr/>
          </a:p>
        </p:txBody>
      </p:sp>
      <p:sp>
        <p:nvSpPr>
          <p:cNvPr id="4312" name="Google Shape;4312;p93"/>
          <p:cNvSpPr/>
          <p:nvPr/>
        </p:nvSpPr>
        <p:spPr>
          <a:xfrm>
            <a:off x="457200" y="407670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Source: Edge-AI drones segment (Mordor 18% CAGR). Capture rates are management assumptions; pool sizes are third-party published estimates.</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7" name="Shape 4317"/>
        <p:cNvGrpSpPr/>
        <p:nvPr/>
      </p:nvGrpSpPr>
      <p:grpSpPr>
        <a:xfrm>
          <a:off x="0" y="0"/>
          <a:ext cx="0" cy="0"/>
          <a:chOff x="0" y="0"/>
          <a:chExt cx="0" cy="0"/>
        </a:xfrm>
      </p:grpSpPr>
      <p:sp>
        <p:nvSpPr>
          <p:cNvPr id="4318" name="Google Shape;4318;p94"/>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9" name="Google Shape;4319;p94"/>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D100 DRONE SOC KIT · D</a:t>
            </a:r>
            <a:endParaRPr/>
          </a:p>
        </p:txBody>
      </p:sp>
      <p:sp>
        <p:nvSpPr>
          <p:cNvPr id="4320" name="Google Shape;4320;p94"/>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How it fits the overall picture</a:t>
            </a:r>
            <a:endParaRPr/>
          </a:p>
        </p:txBody>
      </p:sp>
      <p:sp>
        <p:nvSpPr>
          <p:cNvPr id="4321" name="Google Shape;4321;p94"/>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₹20.0 Cr at FY2032 — 1.8% of group revenue, at 68% gross margin.</a:t>
            </a:r>
            <a:endParaRPr/>
          </a:p>
        </p:txBody>
      </p:sp>
      <p:sp>
        <p:nvSpPr>
          <p:cNvPr id="4322" name="Google Shape;4322;p94"/>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3" name="Google Shape;4323;p94"/>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4" name="Google Shape;4324;p94"/>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325" name="Google Shape;4325;p94"/>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90</a:t>
            </a:r>
            <a:endParaRPr/>
          </a:p>
        </p:txBody>
      </p:sp>
      <p:sp>
        <p:nvSpPr>
          <p:cNvPr id="4326" name="Google Shape;4326;p94"/>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7" name="Google Shape;4327;p94"/>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400</a:t>
            </a:r>
            <a:endParaRPr/>
          </a:p>
        </p:txBody>
      </p:sp>
      <p:sp>
        <p:nvSpPr>
          <p:cNvPr id="4328" name="Google Shape;4328;p94"/>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UNITS</a:t>
            </a:r>
            <a:endParaRPr/>
          </a:p>
        </p:txBody>
      </p:sp>
      <p:sp>
        <p:nvSpPr>
          <p:cNvPr id="4329" name="Google Shape;4329;p94"/>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0" name="Google Shape;4330;p94"/>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₹20.0 Cr</a:t>
            </a:r>
            <a:endParaRPr/>
          </a:p>
        </p:txBody>
      </p:sp>
      <p:sp>
        <p:nvSpPr>
          <p:cNvPr id="4331" name="Google Shape;4331;p94"/>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FY2032 REVENUE</a:t>
            </a:r>
            <a:endParaRPr/>
          </a:p>
        </p:txBody>
      </p:sp>
      <p:sp>
        <p:nvSpPr>
          <p:cNvPr id="4332" name="Google Shape;4332;p94"/>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3" name="Google Shape;4333;p94"/>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1.8%</a:t>
            </a:r>
            <a:endParaRPr/>
          </a:p>
        </p:txBody>
      </p:sp>
      <p:sp>
        <p:nvSpPr>
          <p:cNvPr id="4334" name="Google Shape;4334;p94"/>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SHARE OF GROUP</a:t>
            </a:r>
            <a:endParaRPr/>
          </a:p>
        </p:txBody>
      </p:sp>
      <p:sp>
        <p:nvSpPr>
          <p:cNvPr id="4335" name="Google Shape;4335;p94"/>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6" name="Google Shape;4336;p94"/>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68%</a:t>
            </a:r>
            <a:endParaRPr/>
          </a:p>
        </p:txBody>
      </p:sp>
      <p:sp>
        <p:nvSpPr>
          <p:cNvPr id="4337" name="Google Shape;4337;p94"/>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GROSS MARGIN</a:t>
            </a:r>
            <a:endParaRPr/>
          </a:p>
        </p:txBody>
      </p:sp>
      <p:sp>
        <p:nvSpPr>
          <p:cNvPr id="4338" name="Google Shape;4338;p94"/>
          <p:cNvSpPr/>
          <p:nvPr/>
        </p:nvSpPr>
        <p:spPr>
          <a:xfrm>
            <a:off x="4572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UNITS SHIPPED</a:t>
            </a:r>
            <a:endParaRPr/>
          </a:p>
        </p:txBody>
      </p:sp>
      <p:sp>
        <p:nvSpPr>
          <p:cNvPr id="4339" name="Google Shape;4339;p94"/>
          <p:cNvSpPr/>
          <p:nvPr/>
        </p:nvSpPr>
        <p:spPr>
          <a:xfrm>
            <a:off x="457200"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0" name="Google Shape;4340;p94"/>
          <p:cNvSpPr/>
          <p:nvPr/>
        </p:nvSpPr>
        <p:spPr>
          <a:xfrm>
            <a:off x="400050"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4341" name="Google Shape;4341;p94"/>
          <p:cNvSpPr/>
          <p:nvPr/>
        </p:nvSpPr>
        <p:spPr>
          <a:xfrm>
            <a:off x="4000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4342" name="Google Shape;4342;p94"/>
          <p:cNvSpPr/>
          <p:nvPr/>
        </p:nvSpPr>
        <p:spPr>
          <a:xfrm>
            <a:off x="1336675" y="4238625"/>
            <a:ext cx="7461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3" name="Google Shape;4343;p94"/>
          <p:cNvSpPr/>
          <p:nvPr/>
        </p:nvSpPr>
        <p:spPr>
          <a:xfrm>
            <a:off x="1279525" y="4010025"/>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5</a:t>
            </a:r>
            <a:endParaRPr/>
          </a:p>
        </p:txBody>
      </p:sp>
      <p:sp>
        <p:nvSpPr>
          <p:cNvPr id="4344" name="Google Shape;4344;p94"/>
          <p:cNvSpPr/>
          <p:nvPr/>
        </p:nvSpPr>
        <p:spPr>
          <a:xfrm>
            <a:off x="12795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4345" name="Google Shape;4345;p94"/>
          <p:cNvSpPr/>
          <p:nvPr/>
        </p:nvSpPr>
        <p:spPr>
          <a:xfrm>
            <a:off x="2216150" y="4179094"/>
            <a:ext cx="746125" cy="8810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6" name="Google Shape;4346;p94"/>
          <p:cNvSpPr/>
          <p:nvPr/>
        </p:nvSpPr>
        <p:spPr>
          <a:xfrm>
            <a:off x="2159000" y="3950494"/>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50</a:t>
            </a:r>
            <a:endParaRPr/>
          </a:p>
        </p:txBody>
      </p:sp>
      <p:sp>
        <p:nvSpPr>
          <p:cNvPr id="4347" name="Google Shape;4347;p94"/>
          <p:cNvSpPr/>
          <p:nvPr/>
        </p:nvSpPr>
        <p:spPr>
          <a:xfrm>
            <a:off x="215900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4348" name="Google Shape;4348;p94"/>
          <p:cNvSpPr/>
          <p:nvPr/>
        </p:nvSpPr>
        <p:spPr>
          <a:xfrm>
            <a:off x="3095625" y="4046934"/>
            <a:ext cx="746125" cy="220266"/>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9" name="Google Shape;4349;p94"/>
          <p:cNvSpPr/>
          <p:nvPr/>
        </p:nvSpPr>
        <p:spPr>
          <a:xfrm>
            <a:off x="3038475" y="3818334"/>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125</a:t>
            </a:r>
            <a:endParaRPr/>
          </a:p>
        </p:txBody>
      </p:sp>
      <p:sp>
        <p:nvSpPr>
          <p:cNvPr id="4350" name="Google Shape;4350;p94"/>
          <p:cNvSpPr/>
          <p:nvPr/>
        </p:nvSpPr>
        <p:spPr>
          <a:xfrm>
            <a:off x="303847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4351" name="Google Shape;4351;p94"/>
          <p:cNvSpPr/>
          <p:nvPr/>
        </p:nvSpPr>
        <p:spPr>
          <a:xfrm>
            <a:off x="3975100" y="3870722"/>
            <a:ext cx="746125" cy="396478"/>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2" name="Google Shape;4352;p94"/>
          <p:cNvSpPr/>
          <p:nvPr/>
        </p:nvSpPr>
        <p:spPr>
          <a:xfrm>
            <a:off x="3917950" y="3642122"/>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225</a:t>
            </a:r>
            <a:endParaRPr/>
          </a:p>
        </p:txBody>
      </p:sp>
      <p:sp>
        <p:nvSpPr>
          <p:cNvPr id="4353" name="Google Shape;4353;p94"/>
          <p:cNvSpPr/>
          <p:nvPr/>
        </p:nvSpPr>
        <p:spPr>
          <a:xfrm>
            <a:off x="3917950"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4354" name="Google Shape;4354;p94"/>
          <p:cNvSpPr/>
          <p:nvPr/>
        </p:nvSpPr>
        <p:spPr>
          <a:xfrm>
            <a:off x="4854575" y="3562350"/>
            <a:ext cx="7461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5" name="Google Shape;4355;p94"/>
          <p:cNvSpPr/>
          <p:nvPr/>
        </p:nvSpPr>
        <p:spPr>
          <a:xfrm>
            <a:off x="4797425" y="3333750"/>
            <a:ext cx="8604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400</a:t>
            </a:r>
            <a:endParaRPr/>
          </a:p>
        </p:txBody>
      </p:sp>
      <p:sp>
        <p:nvSpPr>
          <p:cNvPr id="4356" name="Google Shape;4356;p94"/>
          <p:cNvSpPr/>
          <p:nvPr/>
        </p:nvSpPr>
        <p:spPr>
          <a:xfrm>
            <a:off x="4797425" y="4343400"/>
            <a:ext cx="8604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4357" name="Google Shape;4357;p94"/>
          <p:cNvSpPr/>
          <p:nvPr/>
        </p:nvSpPr>
        <p:spPr>
          <a:xfrm>
            <a:off x="6057900" y="3105150"/>
            <a:ext cx="2857500" cy="15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REVENUE, ₹ CR</a:t>
            </a:r>
            <a:endParaRPr/>
          </a:p>
        </p:txBody>
      </p:sp>
      <p:sp>
        <p:nvSpPr>
          <p:cNvPr id="4358" name="Google Shape;4358;p94"/>
          <p:cNvSpPr/>
          <p:nvPr/>
        </p:nvSpPr>
        <p:spPr>
          <a:xfrm>
            <a:off x="6057900"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9" name="Google Shape;4359;p94"/>
          <p:cNvSpPr/>
          <p:nvPr/>
        </p:nvSpPr>
        <p:spPr>
          <a:xfrm>
            <a:off x="6000750"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4360" name="Google Shape;4360;p94"/>
          <p:cNvSpPr/>
          <p:nvPr/>
        </p:nvSpPr>
        <p:spPr>
          <a:xfrm>
            <a:off x="60007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FY27</a:t>
            </a:r>
            <a:endParaRPr/>
          </a:p>
        </p:txBody>
      </p:sp>
      <p:sp>
        <p:nvSpPr>
          <p:cNvPr id="4361" name="Google Shape;4361;p94"/>
          <p:cNvSpPr/>
          <p:nvPr/>
        </p:nvSpPr>
        <p:spPr>
          <a:xfrm>
            <a:off x="7026275" y="4238625"/>
            <a:ext cx="835025" cy="2857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2" name="Google Shape;4362;p94"/>
          <p:cNvSpPr/>
          <p:nvPr/>
        </p:nvSpPr>
        <p:spPr>
          <a:xfrm>
            <a:off x="6969125" y="401002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0</a:t>
            </a:r>
            <a:endParaRPr/>
          </a:p>
        </p:txBody>
      </p:sp>
      <p:sp>
        <p:nvSpPr>
          <p:cNvPr id="4363" name="Google Shape;4363;p94"/>
          <p:cNvSpPr/>
          <p:nvPr/>
        </p:nvSpPr>
        <p:spPr>
          <a:xfrm>
            <a:off x="69691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FY28</a:t>
            </a:r>
            <a:endParaRPr/>
          </a:p>
        </p:txBody>
      </p:sp>
      <p:sp>
        <p:nvSpPr>
          <p:cNvPr id="4364" name="Google Shape;4364;p94"/>
          <p:cNvSpPr/>
          <p:nvPr/>
        </p:nvSpPr>
        <p:spPr>
          <a:xfrm>
            <a:off x="7994650" y="4161473"/>
            <a:ext cx="835025" cy="105728"/>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5" name="Google Shape;4365;p94"/>
          <p:cNvSpPr/>
          <p:nvPr/>
        </p:nvSpPr>
        <p:spPr>
          <a:xfrm>
            <a:off x="7937500" y="3932873"/>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3</a:t>
            </a:r>
            <a:endParaRPr/>
          </a:p>
        </p:txBody>
      </p:sp>
      <p:sp>
        <p:nvSpPr>
          <p:cNvPr id="4366" name="Google Shape;4366;p94"/>
          <p:cNvSpPr/>
          <p:nvPr/>
        </p:nvSpPr>
        <p:spPr>
          <a:xfrm>
            <a:off x="793750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FY29</a:t>
            </a:r>
            <a:endParaRPr/>
          </a:p>
        </p:txBody>
      </p:sp>
      <p:sp>
        <p:nvSpPr>
          <p:cNvPr id="4367" name="Google Shape;4367;p94"/>
          <p:cNvSpPr/>
          <p:nvPr/>
        </p:nvSpPr>
        <p:spPr>
          <a:xfrm>
            <a:off x="8963025" y="4055745"/>
            <a:ext cx="835025" cy="211455"/>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8" name="Google Shape;4368;p94"/>
          <p:cNvSpPr/>
          <p:nvPr/>
        </p:nvSpPr>
        <p:spPr>
          <a:xfrm>
            <a:off x="8905875" y="3827145"/>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6</a:t>
            </a:r>
            <a:endParaRPr/>
          </a:p>
        </p:txBody>
      </p:sp>
      <p:sp>
        <p:nvSpPr>
          <p:cNvPr id="4369" name="Google Shape;4369;p94"/>
          <p:cNvSpPr/>
          <p:nvPr/>
        </p:nvSpPr>
        <p:spPr>
          <a:xfrm>
            <a:off x="890587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FY30</a:t>
            </a:r>
            <a:endParaRPr/>
          </a:p>
        </p:txBody>
      </p:sp>
      <p:sp>
        <p:nvSpPr>
          <p:cNvPr id="4370" name="Google Shape;4370;p94"/>
          <p:cNvSpPr/>
          <p:nvPr/>
        </p:nvSpPr>
        <p:spPr>
          <a:xfrm>
            <a:off x="9931400" y="3879533"/>
            <a:ext cx="835025" cy="387668"/>
          </a:xfrm>
          <a:prstGeom prst="rect">
            <a:avLst/>
          </a:prstGeom>
          <a:solidFill>
            <a:srgbClr val="CBD5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1" name="Google Shape;4371;p94"/>
          <p:cNvSpPr/>
          <p:nvPr/>
        </p:nvSpPr>
        <p:spPr>
          <a:xfrm>
            <a:off x="9874250" y="3650933"/>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11</a:t>
            </a:r>
            <a:endParaRPr/>
          </a:p>
        </p:txBody>
      </p:sp>
      <p:sp>
        <p:nvSpPr>
          <p:cNvPr id="4372" name="Google Shape;4372;p94"/>
          <p:cNvSpPr/>
          <p:nvPr/>
        </p:nvSpPr>
        <p:spPr>
          <a:xfrm>
            <a:off x="9874250"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FY31</a:t>
            </a:r>
            <a:endParaRPr/>
          </a:p>
        </p:txBody>
      </p:sp>
      <p:sp>
        <p:nvSpPr>
          <p:cNvPr id="4373" name="Google Shape;4373;p94"/>
          <p:cNvSpPr/>
          <p:nvPr/>
        </p:nvSpPr>
        <p:spPr>
          <a:xfrm>
            <a:off x="10899775" y="3562350"/>
            <a:ext cx="835025" cy="704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4" name="Google Shape;4374;p94"/>
          <p:cNvSpPr/>
          <p:nvPr/>
        </p:nvSpPr>
        <p:spPr>
          <a:xfrm>
            <a:off x="10842625" y="3333750"/>
            <a:ext cx="949325" cy="209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1275"/>
              <a:buFont typeface="Arial"/>
              <a:buNone/>
            </a:pPr>
            <a:r>
              <a:rPr b="1" lang="en-US" sz="1275">
                <a:solidFill>
                  <a:srgbClr val="00758F"/>
                </a:solidFill>
                <a:latin typeface="Arial"/>
                <a:ea typeface="Arial"/>
                <a:cs typeface="Arial"/>
                <a:sym typeface="Arial"/>
              </a:rPr>
              <a:t>20</a:t>
            </a:r>
            <a:endParaRPr/>
          </a:p>
        </p:txBody>
      </p:sp>
      <p:sp>
        <p:nvSpPr>
          <p:cNvPr id="4375" name="Google Shape;4375;p94"/>
          <p:cNvSpPr/>
          <p:nvPr/>
        </p:nvSpPr>
        <p:spPr>
          <a:xfrm>
            <a:off x="10842625" y="4343400"/>
            <a:ext cx="949325" cy="171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B7280"/>
              </a:buClr>
              <a:buSzPts val="975"/>
              <a:buFont typeface="Arial"/>
              <a:buNone/>
            </a:pPr>
            <a:r>
              <a:rPr b="1" lang="en-US" sz="975">
                <a:solidFill>
                  <a:srgbClr val="6B7280"/>
                </a:solidFill>
                <a:latin typeface="Arial"/>
                <a:ea typeface="Arial"/>
                <a:cs typeface="Arial"/>
                <a:sym typeface="Arial"/>
              </a:rPr>
              <a:t>FY32</a:t>
            </a:r>
            <a:endParaRPr/>
          </a:p>
        </p:txBody>
      </p:sp>
      <p:sp>
        <p:nvSpPr>
          <p:cNvPr id="4376" name="Google Shape;4376;p94"/>
          <p:cNvSpPr/>
          <p:nvPr/>
        </p:nvSpPr>
        <p:spPr>
          <a:xfrm>
            <a:off x="457200" y="4495800"/>
            <a:ext cx="56388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7" name="Google Shape;4377;p94"/>
          <p:cNvSpPr/>
          <p:nvPr/>
        </p:nvSpPr>
        <p:spPr>
          <a:xfrm>
            <a:off x="457200" y="4495800"/>
            <a:ext cx="57150" cy="1628775"/>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8" name="Google Shape;4378;p94"/>
          <p:cNvSpPr/>
          <p:nvPr/>
        </p:nvSpPr>
        <p:spPr>
          <a:xfrm>
            <a:off x="685800" y="46672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Its role in the portfolio</a:t>
            </a:r>
            <a:endParaRPr/>
          </a:p>
        </p:txBody>
      </p:sp>
      <p:sp>
        <p:nvSpPr>
          <p:cNvPr id="4379" name="Google Shape;4379;p94"/>
          <p:cNvSpPr/>
          <p:nvPr/>
        </p:nvSpPr>
        <p:spPr>
          <a:xfrm>
            <a:off x="685800" y="5086350"/>
            <a:ext cx="5181600" cy="866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Opens a procurement cycle unlike automotive for little incremental engineering, because the perception problem is the same one with the ground removed.</a:t>
            </a:r>
            <a:endParaRPr/>
          </a:p>
        </p:txBody>
      </p:sp>
      <p:sp>
        <p:nvSpPr>
          <p:cNvPr id="4380" name="Google Shape;4380;p94"/>
          <p:cNvSpPr/>
          <p:nvPr/>
        </p:nvSpPr>
        <p:spPr>
          <a:xfrm>
            <a:off x="6248400" y="4495800"/>
            <a:ext cx="54864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1" name="Google Shape;4381;p94"/>
          <p:cNvSpPr/>
          <p:nvPr/>
        </p:nvSpPr>
        <p:spPr>
          <a:xfrm>
            <a:off x="6248400" y="4495800"/>
            <a:ext cx="57150" cy="1628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2" name="Google Shape;4382;p94"/>
          <p:cNvSpPr/>
          <p:nvPr/>
        </p:nvSpPr>
        <p:spPr>
          <a:xfrm>
            <a:off x="6477000" y="46672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What it depends on</a:t>
            </a:r>
            <a:endParaRPr/>
          </a:p>
        </p:txBody>
      </p:sp>
      <p:sp>
        <p:nvSpPr>
          <p:cNvPr id="4383" name="Google Shape;4383;p94"/>
          <p:cNvSpPr/>
          <p:nvPr/>
        </p:nvSpPr>
        <p:spPr>
          <a:xfrm>
            <a:off x="6477000" y="5086350"/>
            <a:ext cx="50292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Weight and power budget, which is tighter in the air than on a vehicle.</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8" name="Shape 4388"/>
        <p:cNvGrpSpPr/>
        <p:nvPr/>
      </p:nvGrpSpPr>
      <p:grpSpPr>
        <a:xfrm>
          <a:off x="0" y="0"/>
          <a:ext cx="0" cy="0"/>
          <a:chOff x="0" y="0"/>
          <a:chExt cx="0" cy="0"/>
        </a:xfrm>
      </p:grpSpPr>
      <p:sp>
        <p:nvSpPr>
          <p:cNvPr id="4389" name="Google Shape;4389;p95"/>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0" name="Google Shape;4390;p95"/>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1" name="Google Shape;4391;p95"/>
          <p:cNvSpPr/>
          <p:nvPr/>
        </p:nvSpPr>
        <p:spPr>
          <a:xfrm>
            <a:off x="0" y="0"/>
            <a:ext cx="12192000"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2" name="Google Shape;4392;p95"/>
          <p:cNvSpPr/>
          <p:nvPr/>
        </p:nvSpPr>
        <p:spPr>
          <a:xfrm>
            <a:off x="914400" y="2381250"/>
            <a:ext cx="6667500"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B4D8"/>
              </a:buClr>
              <a:buSzPts val="975"/>
              <a:buFont typeface="Arial"/>
              <a:buNone/>
            </a:pPr>
            <a:r>
              <a:rPr b="1" lang="en-US" sz="975">
                <a:solidFill>
                  <a:srgbClr val="00B4D8"/>
                </a:solidFill>
                <a:latin typeface="Arial"/>
                <a:ea typeface="Arial"/>
                <a:cs typeface="Arial"/>
                <a:sym typeface="Arial"/>
              </a:rPr>
              <a:t>PART FIVE</a:t>
            </a:r>
            <a:endParaRPr/>
          </a:p>
        </p:txBody>
      </p:sp>
      <p:sp>
        <p:nvSpPr>
          <p:cNvPr id="4393" name="Google Shape;4393;p95"/>
          <p:cNvSpPr/>
          <p:nvPr/>
        </p:nvSpPr>
        <p:spPr>
          <a:xfrm>
            <a:off x="914400" y="2781300"/>
            <a:ext cx="1257300" cy="285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4" name="Google Shape;4394;p95"/>
          <p:cNvSpPr/>
          <p:nvPr/>
        </p:nvSpPr>
        <p:spPr>
          <a:xfrm>
            <a:off x="914400" y="3143250"/>
            <a:ext cx="9525000"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525"/>
              <a:buFont typeface="Georgia"/>
              <a:buNone/>
            </a:pPr>
            <a:r>
              <a:rPr b="1" lang="en-US" sz="3525">
                <a:solidFill>
                  <a:srgbClr val="FFFFFF"/>
                </a:solidFill>
                <a:latin typeface="Georgia"/>
                <a:ea typeface="Georgia"/>
                <a:cs typeface="Georgia"/>
                <a:sym typeface="Georgia"/>
              </a:rPr>
              <a:t>Portfolio economics</a:t>
            </a:r>
            <a:endParaRPr/>
          </a:p>
        </p:txBody>
      </p:sp>
      <p:sp>
        <p:nvSpPr>
          <p:cNvPr id="4395" name="Google Shape;4395;p95"/>
          <p:cNvSpPr/>
          <p:nvPr/>
        </p:nvSpPr>
        <p:spPr>
          <a:xfrm>
            <a:off x="914400" y="4210050"/>
            <a:ext cx="9525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1275"/>
              <a:buFont typeface="Arial"/>
              <a:buNone/>
            </a:pPr>
            <a:r>
              <a:rPr lang="en-US" sz="1275">
                <a:solidFill>
                  <a:srgbClr val="8FA2B7"/>
                </a:solidFill>
                <a:latin typeface="Arial"/>
                <a:ea typeface="Arial"/>
                <a:cs typeface="Arial"/>
                <a:sym typeface="Arial"/>
              </a:rPr>
              <a:t>Concentration, sequencing, operating domains, the margin ladder and demand headroom</a:t>
            </a:r>
            <a:endParaRPr/>
          </a:p>
        </p:txBody>
      </p:sp>
      <p:sp>
        <p:nvSpPr>
          <p:cNvPr id="4396" name="Google Shape;4396;p95"/>
          <p:cNvSpPr/>
          <p:nvPr/>
        </p:nvSpPr>
        <p:spPr>
          <a:xfrm>
            <a:off x="457200" y="6486525"/>
            <a:ext cx="11277600" cy="9525"/>
          </a:xfrm>
          <a:prstGeom prst="rect">
            <a:avLst/>
          </a:prstGeom>
          <a:solidFill>
            <a:srgbClr val="233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7" name="Google Shape;4397;p95"/>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825"/>
              <a:buFont typeface="Arial"/>
              <a:buNone/>
            </a:pPr>
            <a:r>
              <a:rPr b="1" lang="en-US" sz="825">
                <a:solidFill>
                  <a:srgbClr val="8FA2B7"/>
                </a:solidFill>
                <a:latin typeface="Arial"/>
                <a:ea typeface="Arial"/>
                <a:cs typeface="Arial"/>
                <a:sym typeface="Arial"/>
              </a:rPr>
              <a:t>DEEPGRID SEMI · PRODUCT LINES · MANAGEMENT PROJECTIONS</a:t>
            </a:r>
            <a:endParaRPr/>
          </a:p>
        </p:txBody>
      </p:sp>
      <p:sp>
        <p:nvSpPr>
          <p:cNvPr id="4398" name="Google Shape;4398;p95"/>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8FA2B7"/>
              </a:buClr>
              <a:buSzPts val="825"/>
              <a:buFont typeface="Arial"/>
              <a:buNone/>
            </a:pPr>
            <a:r>
              <a:rPr b="1" lang="en-US" sz="825">
                <a:solidFill>
                  <a:srgbClr val="8FA2B7"/>
                </a:solidFill>
                <a:latin typeface="Arial"/>
                <a:ea typeface="Arial"/>
                <a:cs typeface="Arial"/>
                <a:sym typeface="Arial"/>
              </a:rPr>
              <a:t>91</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3" name="Shape 4403"/>
        <p:cNvGrpSpPr/>
        <p:nvPr/>
      </p:nvGrpSpPr>
      <p:grpSpPr>
        <a:xfrm>
          <a:off x="0" y="0"/>
          <a:ext cx="0" cy="0"/>
          <a:chOff x="0" y="0"/>
          <a:chExt cx="0" cy="0"/>
        </a:xfrm>
      </p:grpSpPr>
      <p:sp>
        <p:nvSpPr>
          <p:cNvPr id="4404" name="Google Shape;4404;p96"/>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5" name="Google Shape;4405;p96"/>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CONCENTRATION</a:t>
            </a:r>
            <a:endParaRPr/>
          </a:p>
        </p:txBody>
      </p:sp>
      <p:sp>
        <p:nvSpPr>
          <p:cNvPr id="4406" name="Google Shape;4406;p96"/>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Two SKUs carry 64%, thirteen carry the rest</a:t>
            </a:r>
            <a:endParaRPr/>
          </a:p>
        </p:txBody>
      </p:sp>
      <p:sp>
        <p:nvSpPr>
          <p:cNvPr id="4407" name="Google Shape;4407;p96"/>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FY2032 revenue by SKU. Colour shows platform surface.</a:t>
            </a:r>
            <a:endParaRPr/>
          </a:p>
        </p:txBody>
      </p:sp>
      <p:sp>
        <p:nvSpPr>
          <p:cNvPr id="4408" name="Google Shape;4408;p96"/>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9" name="Google Shape;4409;p96"/>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0" name="Google Shape;4410;p96"/>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411" name="Google Shape;4411;p96"/>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92</a:t>
            </a:r>
            <a:endParaRPr/>
          </a:p>
        </p:txBody>
      </p:sp>
      <p:sp>
        <p:nvSpPr>
          <p:cNvPr id="4412" name="Google Shape;4412;p96"/>
          <p:cNvSpPr/>
          <p:nvPr/>
        </p:nvSpPr>
        <p:spPr>
          <a:xfrm>
            <a:off x="457200" y="178117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Smart Truck (AD2 kit)</a:t>
            </a:r>
            <a:endParaRPr/>
          </a:p>
        </p:txBody>
      </p:sp>
      <p:sp>
        <p:nvSpPr>
          <p:cNvPr id="4413" name="Google Shape;4413;p96"/>
          <p:cNvSpPr/>
          <p:nvPr/>
        </p:nvSpPr>
        <p:spPr>
          <a:xfrm>
            <a:off x="3600450" y="1790700"/>
            <a:ext cx="6839364" cy="2095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4" name="Google Shape;4414;p96"/>
          <p:cNvSpPr/>
          <p:nvPr/>
        </p:nvSpPr>
        <p:spPr>
          <a:xfrm>
            <a:off x="10535064" y="1762125"/>
            <a:ext cx="1199736"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₹450 Cr</a:t>
            </a:r>
            <a:endParaRPr/>
          </a:p>
        </p:txBody>
      </p:sp>
      <p:sp>
        <p:nvSpPr>
          <p:cNvPr id="4415" name="Google Shape;4415;p96"/>
          <p:cNvSpPr/>
          <p:nvPr/>
        </p:nvSpPr>
        <p:spPr>
          <a:xfrm>
            <a:off x="457200" y="202882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AD0 Smart Mirror</a:t>
            </a:r>
            <a:endParaRPr/>
          </a:p>
        </p:txBody>
      </p:sp>
      <p:sp>
        <p:nvSpPr>
          <p:cNvPr id="4416" name="Google Shape;4416;p96"/>
          <p:cNvSpPr/>
          <p:nvPr/>
        </p:nvSpPr>
        <p:spPr>
          <a:xfrm>
            <a:off x="3600450" y="2038350"/>
            <a:ext cx="4103618" cy="2095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7" name="Google Shape;4417;p96"/>
          <p:cNvSpPr/>
          <p:nvPr/>
        </p:nvSpPr>
        <p:spPr>
          <a:xfrm>
            <a:off x="7799318" y="2009775"/>
            <a:ext cx="3935482"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₹270 Cr</a:t>
            </a:r>
            <a:endParaRPr/>
          </a:p>
        </p:txBody>
      </p:sp>
      <p:sp>
        <p:nvSpPr>
          <p:cNvPr id="4418" name="Google Shape;4418;p96"/>
          <p:cNvSpPr/>
          <p:nvPr/>
        </p:nvSpPr>
        <p:spPr>
          <a:xfrm>
            <a:off x="457200" y="227647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Autonomous TaaS</a:t>
            </a:r>
            <a:endParaRPr/>
          </a:p>
        </p:txBody>
      </p:sp>
      <p:sp>
        <p:nvSpPr>
          <p:cNvPr id="4419" name="Google Shape;4419;p96"/>
          <p:cNvSpPr/>
          <p:nvPr/>
        </p:nvSpPr>
        <p:spPr>
          <a:xfrm>
            <a:off x="3600450" y="2286000"/>
            <a:ext cx="1003107" cy="20955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0" name="Google Shape;4420;p96"/>
          <p:cNvSpPr/>
          <p:nvPr/>
        </p:nvSpPr>
        <p:spPr>
          <a:xfrm>
            <a:off x="4698807" y="2257425"/>
            <a:ext cx="7035993"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₹66.0 Cr</a:t>
            </a:r>
            <a:endParaRPr/>
          </a:p>
        </p:txBody>
      </p:sp>
      <p:sp>
        <p:nvSpPr>
          <p:cNvPr id="4421" name="Google Shape;4421;p96"/>
          <p:cNvSpPr/>
          <p:nvPr/>
        </p:nvSpPr>
        <p:spPr>
          <a:xfrm>
            <a:off x="457200" y="252412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Chipset OEM B2B</a:t>
            </a:r>
            <a:endParaRPr/>
          </a:p>
        </p:txBody>
      </p:sp>
      <p:sp>
        <p:nvSpPr>
          <p:cNvPr id="4422" name="Google Shape;4422;p96"/>
          <p:cNvSpPr/>
          <p:nvPr/>
        </p:nvSpPr>
        <p:spPr>
          <a:xfrm>
            <a:off x="3600450" y="2533650"/>
            <a:ext cx="820724" cy="20955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3" name="Google Shape;4423;p96"/>
          <p:cNvSpPr/>
          <p:nvPr/>
        </p:nvSpPr>
        <p:spPr>
          <a:xfrm>
            <a:off x="4516424" y="2505075"/>
            <a:ext cx="7218376"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₹54.0 Cr</a:t>
            </a:r>
            <a:endParaRPr/>
          </a:p>
        </p:txBody>
      </p:sp>
      <p:sp>
        <p:nvSpPr>
          <p:cNvPr id="4424" name="Google Shape;4424;p96"/>
          <p:cNvSpPr/>
          <p:nvPr/>
        </p:nvSpPr>
        <p:spPr>
          <a:xfrm>
            <a:off x="457200" y="277177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T100 AI licence</a:t>
            </a:r>
            <a:endParaRPr/>
          </a:p>
        </p:txBody>
      </p:sp>
      <p:sp>
        <p:nvSpPr>
          <p:cNvPr id="4425" name="Google Shape;4425;p96"/>
          <p:cNvSpPr/>
          <p:nvPr/>
        </p:nvSpPr>
        <p:spPr>
          <a:xfrm>
            <a:off x="3600450" y="2781300"/>
            <a:ext cx="759929" cy="20955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6" name="Google Shape;4426;p96"/>
          <p:cNvSpPr/>
          <p:nvPr/>
        </p:nvSpPr>
        <p:spPr>
          <a:xfrm>
            <a:off x="4455629" y="2752725"/>
            <a:ext cx="7279171"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₹50.0 Cr</a:t>
            </a:r>
            <a:endParaRPr/>
          </a:p>
        </p:txBody>
      </p:sp>
      <p:sp>
        <p:nvSpPr>
          <p:cNvPr id="4427" name="Google Shape;4427;p96"/>
          <p:cNvSpPr/>
          <p:nvPr/>
        </p:nvSpPr>
        <p:spPr>
          <a:xfrm>
            <a:off x="457200" y="301942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AD1 Indoor L4 kit</a:t>
            </a:r>
            <a:endParaRPr/>
          </a:p>
        </p:txBody>
      </p:sp>
      <p:sp>
        <p:nvSpPr>
          <p:cNvPr id="4428" name="Google Shape;4428;p96"/>
          <p:cNvSpPr/>
          <p:nvPr/>
        </p:nvSpPr>
        <p:spPr>
          <a:xfrm>
            <a:off x="3600450" y="3028950"/>
            <a:ext cx="638341" cy="2095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9" name="Google Shape;4429;p96"/>
          <p:cNvSpPr/>
          <p:nvPr/>
        </p:nvSpPr>
        <p:spPr>
          <a:xfrm>
            <a:off x="4334041" y="3000375"/>
            <a:ext cx="7400759"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₹42.0 Cr</a:t>
            </a:r>
            <a:endParaRPr/>
          </a:p>
        </p:txBody>
      </p:sp>
      <p:sp>
        <p:nvSpPr>
          <p:cNvPr id="4430" name="Google Shape;4430;p96"/>
          <p:cNvSpPr/>
          <p:nvPr/>
        </p:nvSpPr>
        <p:spPr>
          <a:xfrm>
            <a:off x="457200" y="326707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A100 compute box 4ch PCIe</a:t>
            </a:r>
            <a:endParaRPr/>
          </a:p>
        </p:txBody>
      </p:sp>
      <p:sp>
        <p:nvSpPr>
          <p:cNvPr id="4431" name="Google Shape;4431;p96"/>
          <p:cNvSpPr/>
          <p:nvPr/>
        </p:nvSpPr>
        <p:spPr>
          <a:xfrm>
            <a:off x="3600450" y="3276600"/>
            <a:ext cx="547149" cy="20955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2" name="Google Shape;4432;p96"/>
          <p:cNvSpPr/>
          <p:nvPr/>
        </p:nvSpPr>
        <p:spPr>
          <a:xfrm>
            <a:off x="4242849" y="3248025"/>
            <a:ext cx="7491951"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₹36.0 Cr</a:t>
            </a:r>
            <a:endParaRPr/>
          </a:p>
        </p:txBody>
      </p:sp>
      <p:sp>
        <p:nvSpPr>
          <p:cNvPr id="4433" name="Google Shape;4433;p96"/>
          <p:cNvSpPr/>
          <p:nvPr/>
        </p:nvSpPr>
        <p:spPr>
          <a:xfrm>
            <a:off x="457200" y="351472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Defence D-HUMR</a:t>
            </a:r>
            <a:endParaRPr/>
          </a:p>
        </p:txBody>
      </p:sp>
      <p:sp>
        <p:nvSpPr>
          <p:cNvPr id="4434" name="Google Shape;4434;p96"/>
          <p:cNvSpPr/>
          <p:nvPr/>
        </p:nvSpPr>
        <p:spPr>
          <a:xfrm>
            <a:off x="3600450" y="3524250"/>
            <a:ext cx="455958" cy="20955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5" name="Google Shape;4435;p96"/>
          <p:cNvSpPr/>
          <p:nvPr/>
        </p:nvSpPr>
        <p:spPr>
          <a:xfrm>
            <a:off x="4151658" y="3495675"/>
            <a:ext cx="7583142"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₹30.0 Cr</a:t>
            </a:r>
            <a:endParaRPr/>
          </a:p>
        </p:txBody>
      </p:sp>
      <p:sp>
        <p:nvSpPr>
          <p:cNvPr id="4436" name="Google Shape;4436;p96"/>
          <p:cNvSpPr/>
          <p:nvPr/>
        </p:nvSpPr>
        <p:spPr>
          <a:xfrm>
            <a:off x="457200" y="376237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A100 compute box 2ch</a:t>
            </a:r>
            <a:endParaRPr/>
          </a:p>
        </p:txBody>
      </p:sp>
      <p:sp>
        <p:nvSpPr>
          <p:cNvPr id="4437" name="Google Shape;4437;p96"/>
          <p:cNvSpPr/>
          <p:nvPr/>
        </p:nvSpPr>
        <p:spPr>
          <a:xfrm>
            <a:off x="3600450" y="3771900"/>
            <a:ext cx="437719" cy="20955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8" name="Google Shape;4438;p96"/>
          <p:cNvSpPr/>
          <p:nvPr/>
        </p:nvSpPr>
        <p:spPr>
          <a:xfrm>
            <a:off x="4133419" y="3743325"/>
            <a:ext cx="7601381"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₹28.8 Cr</a:t>
            </a:r>
            <a:endParaRPr/>
          </a:p>
        </p:txBody>
      </p:sp>
      <p:sp>
        <p:nvSpPr>
          <p:cNvPr id="4439" name="Google Shape;4439;p96"/>
          <p:cNvSpPr/>
          <p:nvPr/>
        </p:nvSpPr>
        <p:spPr>
          <a:xfrm>
            <a:off x="457200" y="401002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A100 compute box 1ch M.2</a:t>
            </a:r>
            <a:endParaRPr/>
          </a:p>
        </p:txBody>
      </p:sp>
      <p:sp>
        <p:nvSpPr>
          <p:cNvPr id="4440" name="Google Shape;4440;p96"/>
          <p:cNvSpPr/>
          <p:nvPr/>
        </p:nvSpPr>
        <p:spPr>
          <a:xfrm>
            <a:off x="3600450" y="4019550"/>
            <a:ext cx="387564" cy="20955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1" name="Google Shape;4441;p96"/>
          <p:cNvSpPr/>
          <p:nvPr/>
        </p:nvSpPr>
        <p:spPr>
          <a:xfrm>
            <a:off x="4083264" y="3990975"/>
            <a:ext cx="7651536"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₹25.5 Cr</a:t>
            </a:r>
            <a:endParaRPr/>
          </a:p>
        </p:txBody>
      </p:sp>
      <p:sp>
        <p:nvSpPr>
          <p:cNvPr id="4442" name="Google Shape;4442;p96"/>
          <p:cNvSpPr/>
          <p:nvPr/>
        </p:nvSpPr>
        <p:spPr>
          <a:xfrm>
            <a:off x="457200" y="425767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Seaport AGV</a:t>
            </a:r>
            <a:endParaRPr/>
          </a:p>
        </p:txBody>
      </p:sp>
      <p:sp>
        <p:nvSpPr>
          <p:cNvPr id="4443" name="Google Shape;4443;p96"/>
          <p:cNvSpPr/>
          <p:nvPr/>
        </p:nvSpPr>
        <p:spPr>
          <a:xfrm>
            <a:off x="3600450" y="4267200"/>
            <a:ext cx="344248" cy="20955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4" name="Google Shape;4444;p96"/>
          <p:cNvSpPr/>
          <p:nvPr/>
        </p:nvSpPr>
        <p:spPr>
          <a:xfrm>
            <a:off x="4039948" y="4238625"/>
            <a:ext cx="7694852"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₹22.6 Cr</a:t>
            </a:r>
            <a:endParaRPr/>
          </a:p>
        </p:txBody>
      </p:sp>
      <p:sp>
        <p:nvSpPr>
          <p:cNvPr id="4445" name="Google Shape;4445;p96"/>
          <p:cNvSpPr/>
          <p:nvPr/>
        </p:nvSpPr>
        <p:spPr>
          <a:xfrm>
            <a:off x="457200" y="450532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D100 drone SoC kit</a:t>
            </a:r>
            <a:endParaRPr/>
          </a:p>
        </p:txBody>
      </p:sp>
      <p:sp>
        <p:nvSpPr>
          <p:cNvPr id="4446" name="Google Shape;4446;p96"/>
          <p:cNvSpPr/>
          <p:nvPr/>
        </p:nvSpPr>
        <p:spPr>
          <a:xfrm>
            <a:off x="3600450" y="4514850"/>
            <a:ext cx="303972" cy="20955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7" name="Google Shape;4447;p96"/>
          <p:cNvSpPr/>
          <p:nvPr/>
        </p:nvSpPr>
        <p:spPr>
          <a:xfrm>
            <a:off x="3999672" y="4486275"/>
            <a:ext cx="7735128"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₹20.0 Cr</a:t>
            </a:r>
            <a:endParaRPr/>
          </a:p>
        </p:txBody>
      </p:sp>
      <p:sp>
        <p:nvSpPr>
          <p:cNvPr id="4448" name="Google Shape;4448;p96"/>
          <p:cNvSpPr/>
          <p:nvPr/>
        </p:nvSpPr>
        <p:spPr>
          <a:xfrm>
            <a:off x="457200" y="475297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Thermal camera</a:t>
            </a:r>
            <a:endParaRPr/>
          </a:p>
        </p:txBody>
      </p:sp>
      <p:sp>
        <p:nvSpPr>
          <p:cNvPr id="4449" name="Google Shape;4449;p96"/>
          <p:cNvSpPr/>
          <p:nvPr/>
        </p:nvSpPr>
        <p:spPr>
          <a:xfrm>
            <a:off x="3600450" y="4762500"/>
            <a:ext cx="243177" cy="20955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0" name="Google Shape;4450;p96"/>
          <p:cNvSpPr/>
          <p:nvPr/>
        </p:nvSpPr>
        <p:spPr>
          <a:xfrm>
            <a:off x="3938877" y="4733925"/>
            <a:ext cx="7795923"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₹16.0 Cr</a:t>
            </a:r>
            <a:endParaRPr/>
          </a:p>
        </p:txBody>
      </p:sp>
      <p:sp>
        <p:nvSpPr>
          <p:cNvPr id="4451" name="Google Shape;4451;p96"/>
          <p:cNvSpPr/>
          <p:nvPr/>
        </p:nvSpPr>
        <p:spPr>
          <a:xfrm>
            <a:off x="457200" y="500062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H100 driver monitor</a:t>
            </a:r>
            <a:endParaRPr/>
          </a:p>
        </p:txBody>
      </p:sp>
      <p:sp>
        <p:nvSpPr>
          <p:cNvPr id="4452" name="Google Shape;4452;p96"/>
          <p:cNvSpPr/>
          <p:nvPr/>
        </p:nvSpPr>
        <p:spPr>
          <a:xfrm>
            <a:off x="3600450" y="5010150"/>
            <a:ext cx="151986" cy="20955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3" name="Google Shape;4453;p96"/>
          <p:cNvSpPr/>
          <p:nvPr/>
        </p:nvSpPr>
        <p:spPr>
          <a:xfrm>
            <a:off x="3847686" y="4981575"/>
            <a:ext cx="7887114"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₹10.0 Cr</a:t>
            </a:r>
            <a:endParaRPr/>
          </a:p>
        </p:txBody>
      </p:sp>
      <p:sp>
        <p:nvSpPr>
          <p:cNvPr id="4454" name="Google Shape;4454;p96"/>
          <p:cNvSpPr/>
          <p:nvPr/>
        </p:nvSpPr>
        <p:spPr>
          <a:xfrm>
            <a:off x="457200" y="524827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4D radar pod</a:t>
            </a:r>
            <a:endParaRPr/>
          </a:p>
        </p:txBody>
      </p:sp>
      <p:sp>
        <p:nvSpPr>
          <p:cNvPr id="4455" name="Google Shape;4455;p96"/>
          <p:cNvSpPr/>
          <p:nvPr/>
        </p:nvSpPr>
        <p:spPr>
          <a:xfrm>
            <a:off x="3600450" y="5257800"/>
            <a:ext cx="113989" cy="20955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6" name="Google Shape;4456;p96"/>
          <p:cNvSpPr/>
          <p:nvPr/>
        </p:nvSpPr>
        <p:spPr>
          <a:xfrm>
            <a:off x="3809689" y="5229225"/>
            <a:ext cx="7925111"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₹7.50 Cr</a:t>
            </a:r>
            <a:endParaRPr/>
          </a:p>
        </p:txBody>
      </p:sp>
      <p:sp>
        <p:nvSpPr>
          <p:cNvPr id="4457" name="Google Shape;4457;p96"/>
          <p:cNvSpPr/>
          <p:nvPr/>
        </p:nvSpPr>
        <p:spPr>
          <a:xfrm>
            <a:off x="457200" y="5581650"/>
            <a:ext cx="112776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AD2 and AD0 are the same product family sold to overlapping buyers, so a certification or installation delay hits ₹720 Cr at once — larger than the other thirteen SKUs combined.</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2" name="Shape 4462"/>
        <p:cNvGrpSpPr/>
        <p:nvPr/>
      </p:nvGrpSpPr>
      <p:grpSpPr>
        <a:xfrm>
          <a:off x="0" y="0"/>
          <a:ext cx="0" cy="0"/>
          <a:chOff x="0" y="0"/>
          <a:chExt cx="0" cy="0"/>
        </a:xfrm>
      </p:grpSpPr>
      <p:sp>
        <p:nvSpPr>
          <p:cNvPr id="4463" name="Google Shape;4463;p97"/>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4" name="Google Shape;4464;p97"/>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SEQUENCING</a:t>
            </a:r>
            <a:endParaRPr/>
          </a:p>
        </p:txBody>
      </p:sp>
      <p:sp>
        <p:nvSpPr>
          <p:cNvPr id="4465" name="Google Shape;4465;p97"/>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Six SKUs earn in FY2027, nine more in FY2028</a:t>
            </a:r>
            <a:endParaRPr/>
          </a:p>
        </p:txBody>
      </p:sp>
      <p:sp>
        <p:nvSpPr>
          <p:cNvPr id="4466" name="Google Shape;4466;p97"/>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First revenue year per SKU. FY2027 is FPGA-based product only.</a:t>
            </a:r>
            <a:endParaRPr/>
          </a:p>
        </p:txBody>
      </p:sp>
      <p:sp>
        <p:nvSpPr>
          <p:cNvPr id="4467" name="Google Shape;4467;p97"/>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8" name="Google Shape;4468;p97"/>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9" name="Google Shape;4469;p97"/>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470" name="Google Shape;4470;p97"/>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93</a:t>
            </a:r>
            <a:endParaRPr/>
          </a:p>
        </p:txBody>
      </p:sp>
      <p:sp>
        <p:nvSpPr>
          <p:cNvPr id="4471" name="Google Shape;4471;p97"/>
          <p:cNvSpPr/>
          <p:nvPr/>
        </p:nvSpPr>
        <p:spPr>
          <a:xfrm>
            <a:off x="457200" y="1695450"/>
            <a:ext cx="11277600" cy="32385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2" name="Google Shape;4472;p97"/>
          <p:cNvSpPr/>
          <p:nvPr/>
        </p:nvSpPr>
        <p:spPr>
          <a:xfrm>
            <a:off x="590550" y="1800225"/>
            <a:ext cx="1524000"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FIRST REVENUE</a:t>
            </a:r>
            <a:endParaRPr/>
          </a:p>
        </p:txBody>
      </p:sp>
      <p:sp>
        <p:nvSpPr>
          <p:cNvPr id="4473" name="Google Shape;4473;p97"/>
          <p:cNvSpPr/>
          <p:nvPr/>
        </p:nvSpPr>
        <p:spPr>
          <a:xfrm>
            <a:off x="2305050" y="1800225"/>
            <a:ext cx="85725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SKUS</a:t>
            </a:r>
            <a:endParaRPr/>
          </a:p>
        </p:txBody>
      </p:sp>
      <p:sp>
        <p:nvSpPr>
          <p:cNvPr id="4474" name="Google Shape;4474;p97"/>
          <p:cNvSpPr/>
          <p:nvPr/>
        </p:nvSpPr>
        <p:spPr>
          <a:xfrm>
            <a:off x="3352800" y="1800225"/>
            <a:ext cx="8324850"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WHAT SWITCHES ON</a:t>
            </a:r>
            <a:endParaRPr/>
          </a:p>
        </p:txBody>
      </p:sp>
      <p:sp>
        <p:nvSpPr>
          <p:cNvPr id="4475" name="Google Shape;4475;p97"/>
          <p:cNvSpPr/>
          <p:nvPr/>
        </p:nvSpPr>
        <p:spPr>
          <a:xfrm>
            <a:off x="457200" y="2019300"/>
            <a:ext cx="11277600" cy="495300"/>
          </a:xfrm>
          <a:prstGeom prst="rect">
            <a:avLst/>
          </a:prstGeom>
          <a:solidFill>
            <a:srgbClr val="E8F8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6" name="Google Shape;4476;p97"/>
          <p:cNvSpPr/>
          <p:nvPr/>
        </p:nvSpPr>
        <p:spPr>
          <a:xfrm>
            <a:off x="457200" y="2019300"/>
            <a:ext cx="47625" cy="4953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7" name="Google Shape;4477;p97"/>
          <p:cNvSpPr/>
          <p:nvPr/>
        </p:nvSpPr>
        <p:spPr>
          <a:xfrm>
            <a:off x="590550" y="2085975"/>
            <a:ext cx="15049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FY2027</a:t>
            </a:r>
            <a:endParaRPr/>
          </a:p>
        </p:txBody>
      </p:sp>
      <p:sp>
        <p:nvSpPr>
          <p:cNvPr id="4478" name="Google Shape;4478;p97"/>
          <p:cNvSpPr/>
          <p:nvPr/>
        </p:nvSpPr>
        <p:spPr>
          <a:xfrm>
            <a:off x="2305050" y="2085975"/>
            <a:ext cx="83820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6</a:t>
            </a:r>
            <a:endParaRPr/>
          </a:p>
        </p:txBody>
      </p:sp>
      <p:sp>
        <p:nvSpPr>
          <p:cNvPr id="4479" name="Google Shape;4479;p97"/>
          <p:cNvSpPr/>
          <p:nvPr/>
        </p:nvSpPr>
        <p:spPr>
          <a:xfrm>
            <a:off x="3352800" y="2085975"/>
            <a:ext cx="83058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AD0 Smart Mirror · Smart Truck (AD2 kit) · Thermal camera · 4D radar pod · H100 driver monitor · Defence D-HUMR</a:t>
            </a:r>
            <a:endParaRPr/>
          </a:p>
        </p:txBody>
      </p:sp>
      <p:sp>
        <p:nvSpPr>
          <p:cNvPr id="4480" name="Google Shape;4480;p97"/>
          <p:cNvSpPr/>
          <p:nvPr/>
        </p:nvSpPr>
        <p:spPr>
          <a:xfrm>
            <a:off x="457200" y="2514600"/>
            <a:ext cx="11277600" cy="49530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1" name="Google Shape;4481;p97"/>
          <p:cNvSpPr/>
          <p:nvPr/>
        </p:nvSpPr>
        <p:spPr>
          <a:xfrm>
            <a:off x="590550" y="2581275"/>
            <a:ext cx="15049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FY2028</a:t>
            </a:r>
            <a:endParaRPr/>
          </a:p>
        </p:txBody>
      </p:sp>
      <p:sp>
        <p:nvSpPr>
          <p:cNvPr id="4482" name="Google Shape;4482;p97"/>
          <p:cNvSpPr/>
          <p:nvPr/>
        </p:nvSpPr>
        <p:spPr>
          <a:xfrm>
            <a:off x="2305050" y="2581275"/>
            <a:ext cx="83820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a:t>
            </a:r>
            <a:endParaRPr/>
          </a:p>
        </p:txBody>
      </p:sp>
      <p:sp>
        <p:nvSpPr>
          <p:cNvPr id="4483" name="Google Shape;4483;p97"/>
          <p:cNvSpPr/>
          <p:nvPr/>
        </p:nvSpPr>
        <p:spPr>
          <a:xfrm>
            <a:off x="3352800" y="2581275"/>
            <a:ext cx="83058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AD1 Indoor L4 kit · Autonomous TaaS · Seaport AGV · Chipset OEM B2B · A100 compute box 1ch M.2 · A100 compute box 2ch · A100 compute box 4ch PCIe · D100 drone SoC kit</a:t>
            </a:r>
            <a:endParaRPr/>
          </a:p>
        </p:txBody>
      </p:sp>
      <p:sp>
        <p:nvSpPr>
          <p:cNvPr id="4484" name="Google Shape;4484;p97"/>
          <p:cNvSpPr/>
          <p:nvPr/>
        </p:nvSpPr>
        <p:spPr>
          <a:xfrm>
            <a:off x="457200" y="3009900"/>
            <a:ext cx="11277600" cy="32385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5" name="Google Shape;4485;p97"/>
          <p:cNvSpPr/>
          <p:nvPr/>
        </p:nvSpPr>
        <p:spPr>
          <a:xfrm>
            <a:off x="590550" y="3076575"/>
            <a:ext cx="150495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FY2029</a:t>
            </a:r>
            <a:endParaRPr/>
          </a:p>
        </p:txBody>
      </p:sp>
      <p:sp>
        <p:nvSpPr>
          <p:cNvPr id="4486" name="Google Shape;4486;p97"/>
          <p:cNvSpPr/>
          <p:nvPr/>
        </p:nvSpPr>
        <p:spPr>
          <a:xfrm>
            <a:off x="2305050" y="3076575"/>
            <a:ext cx="8382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1</a:t>
            </a:r>
            <a:endParaRPr/>
          </a:p>
        </p:txBody>
      </p:sp>
      <p:sp>
        <p:nvSpPr>
          <p:cNvPr id="4487" name="Google Shape;4487;p97"/>
          <p:cNvSpPr/>
          <p:nvPr/>
        </p:nvSpPr>
        <p:spPr>
          <a:xfrm>
            <a:off x="3352800" y="3076575"/>
            <a:ext cx="83058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T100 AI licence</a:t>
            </a:r>
            <a:endParaRPr/>
          </a:p>
        </p:txBody>
      </p:sp>
      <p:sp>
        <p:nvSpPr>
          <p:cNvPr id="4488" name="Google Shape;4488;p97"/>
          <p:cNvSpPr/>
          <p:nvPr/>
        </p:nvSpPr>
        <p:spPr>
          <a:xfrm>
            <a:off x="457200" y="3486150"/>
            <a:ext cx="11277600" cy="1438275"/>
          </a:xfrm>
          <a:prstGeom prst="roundRect">
            <a:avLst>
              <a:gd fmla="val 5298"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9" name="Google Shape;4489;p97"/>
          <p:cNvSpPr/>
          <p:nvPr/>
        </p:nvSpPr>
        <p:spPr>
          <a:xfrm>
            <a:off x="457200" y="3486150"/>
            <a:ext cx="57150" cy="14382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0" name="Google Shape;4490;p97"/>
          <p:cNvSpPr/>
          <p:nvPr/>
        </p:nvSpPr>
        <p:spPr>
          <a:xfrm>
            <a:off x="685800" y="365760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Why the shape matters</a:t>
            </a:r>
            <a:endParaRPr/>
          </a:p>
        </p:txBody>
      </p:sp>
      <p:sp>
        <p:nvSpPr>
          <p:cNvPr id="4491" name="Google Shape;4491;p97"/>
          <p:cNvSpPr/>
          <p:nvPr/>
        </p:nvSpPr>
        <p:spPr>
          <a:xfrm>
            <a:off x="685800" y="4076700"/>
            <a:ext cx="108204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FY2027 revenue is FPGA-based product and robot sales only — ₹1.7 Cr across six SKUs. Nine more begin earning in FY2028 as ASIC-era product reaches market, and the licence line starts in FY2029. The ramp is gated by silicon, which is what the round funds.</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6" name="Shape 4496"/>
        <p:cNvGrpSpPr/>
        <p:nvPr/>
      </p:nvGrpSpPr>
      <p:grpSpPr>
        <a:xfrm>
          <a:off x="0" y="0"/>
          <a:ext cx="0" cy="0"/>
          <a:chOff x="0" y="0"/>
          <a:chExt cx="0" cy="0"/>
        </a:xfrm>
      </p:grpSpPr>
      <p:sp>
        <p:nvSpPr>
          <p:cNvPr id="4497" name="Google Shape;4497;p98"/>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8" name="Google Shape;4498;p98"/>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WHERE AUTONOMY RUNS</a:t>
            </a:r>
            <a:endParaRPr/>
          </a:p>
        </p:txBody>
      </p:sp>
      <p:sp>
        <p:nvSpPr>
          <p:cNvPr id="4499" name="Google Shape;4499;p98"/>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Outdoor carries it; indoor ships L4 sooner</a:t>
            </a:r>
            <a:endParaRPr/>
          </a:p>
        </p:txBody>
      </p:sp>
      <p:sp>
        <p:nvSpPr>
          <p:cNvPr id="4500" name="Google Shape;4500;p98"/>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The same chip across three operating domains, with different regulatory exposure.</a:t>
            </a:r>
            <a:endParaRPr/>
          </a:p>
        </p:txBody>
      </p:sp>
      <p:sp>
        <p:nvSpPr>
          <p:cNvPr id="4501" name="Google Shape;4501;p98"/>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2" name="Google Shape;4502;p98"/>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3" name="Google Shape;4503;p98"/>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504" name="Google Shape;4504;p98"/>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94</a:t>
            </a:r>
            <a:endParaRPr/>
          </a:p>
        </p:txBody>
      </p:sp>
      <p:sp>
        <p:nvSpPr>
          <p:cNvPr id="4505" name="Google Shape;4505;p98"/>
          <p:cNvSpPr/>
          <p:nvPr/>
        </p:nvSpPr>
        <p:spPr>
          <a:xfrm>
            <a:off x="457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6" name="Google Shape;4506;p98"/>
          <p:cNvSpPr/>
          <p:nvPr/>
        </p:nvSpPr>
        <p:spPr>
          <a:xfrm>
            <a:off x="457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758F"/>
              </a:buClr>
              <a:buSzPts val="3624"/>
              <a:buFont typeface="Georgia"/>
              <a:buNone/>
            </a:pPr>
            <a:r>
              <a:rPr b="1" lang="en-US" sz="3625">
                <a:solidFill>
                  <a:srgbClr val="00758F"/>
                </a:solidFill>
                <a:latin typeface="Georgia"/>
                <a:ea typeface="Georgia"/>
                <a:cs typeface="Georgia"/>
                <a:sym typeface="Georgia"/>
              </a:rPr>
              <a:t>86.3%</a:t>
            </a:r>
            <a:endParaRPr/>
          </a:p>
        </p:txBody>
      </p:sp>
      <p:sp>
        <p:nvSpPr>
          <p:cNvPr id="4507" name="Google Shape;4507;p98"/>
          <p:cNvSpPr/>
          <p:nvPr/>
        </p:nvSpPr>
        <p:spPr>
          <a:xfrm>
            <a:off x="571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OUTDOOR AUTONOMY</a:t>
            </a:r>
            <a:endParaRPr/>
          </a:p>
        </p:txBody>
      </p:sp>
      <p:sp>
        <p:nvSpPr>
          <p:cNvPr id="4508" name="Google Shape;4508;p98"/>
          <p:cNvSpPr/>
          <p:nvPr/>
        </p:nvSpPr>
        <p:spPr>
          <a:xfrm>
            <a:off x="33147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9" name="Google Shape;4509;p98"/>
          <p:cNvSpPr/>
          <p:nvPr/>
        </p:nvSpPr>
        <p:spPr>
          <a:xfrm>
            <a:off x="33147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6E70"/>
              </a:buClr>
              <a:buSzPts val="3624"/>
              <a:buFont typeface="Georgia"/>
              <a:buNone/>
            </a:pPr>
            <a:r>
              <a:rPr b="1" lang="en-US" sz="3625">
                <a:solidFill>
                  <a:srgbClr val="0A6E70"/>
                </a:solidFill>
                <a:latin typeface="Georgia"/>
                <a:ea typeface="Georgia"/>
                <a:cs typeface="Georgia"/>
                <a:sym typeface="Georgia"/>
              </a:rPr>
              <a:t>8.0%</a:t>
            </a:r>
            <a:endParaRPr/>
          </a:p>
        </p:txBody>
      </p:sp>
      <p:sp>
        <p:nvSpPr>
          <p:cNvPr id="4510" name="Google Shape;4510;p98"/>
          <p:cNvSpPr/>
          <p:nvPr/>
        </p:nvSpPr>
        <p:spPr>
          <a:xfrm>
            <a:off x="34290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GENERAL COMPUTE</a:t>
            </a:r>
            <a:endParaRPr/>
          </a:p>
        </p:txBody>
      </p:sp>
      <p:sp>
        <p:nvSpPr>
          <p:cNvPr id="4511" name="Google Shape;4511;p98"/>
          <p:cNvSpPr/>
          <p:nvPr/>
        </p:nvSpPr>
        <p:spPr>
          <a:xfrm>
            <a:off x="6172200" y="1695450"/>
            <a:ext cx="272415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2" name="Google Shape;4512;p98"/>
          <p:cNvSpPr/>
          <p:nvPr/>
        </p:nvSpPr>
        <p:spPr>
          <a:xfrm>
            <a:off x="6172200" y="1924050"/>
            <a:ext cx="272415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2855B"/>
              </a:buClr>
              <a:buSzPts val="3624"/>
              <a:buFont typeface="Georgia"/>
              <a:buNone/>
            </a:pPr>
            <a:r>
              <a:rPr b="1" lang="en-US" sz="3625">
                <a:solidFill>
                  <a:srgbClr val="12855B"/>
                </a:solidFill>
                <a:latin typeface="Georgia"/>
                <a:ea typeface="Georgia"/>
                <a:cs typeface="Georgia"/>
                <a:sym typeface="Georgia"/>
              </a:rPr>
              <a:t>5.7%</a:t>
            </a:r>
            <a:endParaRPr/>
          </a:p>
        </p:txBody>
      </p:sp>
      <p:sp>
        <p:nvSpPr>
          <p:cNvPr id="4513" name="Google Shape;4513;p98"/>
          <p:cNvSpPr/>
          <p:nvPr/>
        </p:nvSpPr>
        <p:spPr>
          <a:xfrm>
            <a:off x="6286500" y="2571750"/>
            <a:ext cx="249555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INDOOR AUTONOMY</a:t>
            </a:r>
            <a:endParaRPr/>
          </a:p>
        </p:txBody>
      </p:sp>
      <p:sp>
        <p:nvSpPr>
          <p:cNvPr id="4514" name="Google Shape;4514;p98"/>
          <p:cNvSpPr/>
          <p:nvPr/>
        </p:nvSpPr>
        <p:spPr>
          <a:xfrm>
            <a:off x="9029700" y="1695450"/>
            <a:ext cx="2705100" cy="1295400"/>
          </a:xfrm>
          <a:prstGeom prst="roundRect">
            <a:avLst>
              <a:gd fmla="val 5882" name="adj"/>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5" name="Google Shape;4515;p98"/>
          <p:cNvSpPr/>
          <p:nvPr/>
        </p:nvSpPr>
        <p:spPr>
          <a:xfrm>
            <a:off x="9029700" y="1924050"/>
            <a:ext cx="2705100" cy="5524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6E96"/>
              </a:buClr>
              <a:buSzPts val="3624"/>
              <a:buFont typeface="Georgia"/>
              <a:buNone/>
            </a:pPr>
            <a:r>
              <a:rPr b="1" lang="en-US" sz="3625">
                <a:solidFill>
                  <a:srgbClr val="3D6E96"/>
                </a:solidFill>
                <a:latin typeface="Georgia"/>
                <a:ea typeface="Georgia"/>
                <a:cs typeface="Georgia"/>
                <a:sym typeface="Georgia"/>
              </a:rPr>
              <a:t>15</a:t>
            </a:r>
            <a:endParaRPr/>
          </a:p>
        </p:txBody>
      </p:sp>
      <p:sp>
        <p:nvSpPr>
          <p:cNvPr id="4516" name="Google Shape;4516;p98"/>
          <p:cNvSpPr/>
          <p:nvPr/>
        </p:nvSpPr>
        <p:spPr>
          <a:xfrm>
            <a:off x="9144000" y="2571750"/>
            <a:ext cx="2476500" cy="2476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293B"/>
              </a:buClr>
              <a:buSzPts val="975"/>
              <a:buFont typeface="Arial"/>
              <a:buNone/>
            </a:pPr>
            <a:r>
              <a:rPr b="1" lang="en-US" sz="975">
                <a:solidFill>
                  <a:srgbClr val="1E293B"/>
                </a:solidFill>
                <a:latin typeface="Arial"/>
                <a:ea typeface="Arial"/>
                <a:cs typeface="Arial"/>
                <a:sym typeface="Arial"/>
              </a:rPr>
              <a:t>SKUS IN TOTAL</a:t>
            </a:r>
            <a:endParaRPr/>
          </a:p>
        </p:txBody>
      </p:sp>
      <p:sp>
        <p:nvSpPr>
          <p:cNvPr id="4517" name="Google Shape;4517;p98"/>
          <p:cNvSpPr/>
          <p:nvPr/>
        </p:nvSpPr>
        <p:spPr>
          <a:xfrm>
            <a:off x="457200" y="2914650"/>
            <a:ext cx="11277600" cy="32385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8" name="Google Shape;4518;p98"/>
          <p:cNvSpPr/>
          <p:nvPr/>
        </p:nvSpPr>
        <p:spPr>
          <a:xfrm>
            <a:off x="590550" y="3019425"/>
            <a:ext cx="2286000"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DOMAIN</a:t>
            </a:r>
            <a:endParaRPr/>
          </a:p>
        </p:txBody>
      </p:sp>
      <p:sp>
        <p:nvSpPr>
          <p:cNvPr id="4519" name="Google Shape;4519;p98"/>
          <p:cNvSpPr/>
          <p:nvPr/>
        </p:nvSpPr>
        <p:spPr>
          <a:xfrm>
            <a:off x="3067050" y="3019425"/>
            <a:ext cx="85725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SKUS</a:t>
            </a:r>
            <a:endParaRPr/>
          </a:p>
        </p:txBody>
      </p:sp>
      <p:sp>
        <p:nvSpPr>
          <p:cNvPr id="4520" name="Google Shape;4520;p98"/>
          <p:cNvSpPr/>
          <p:nvPr/>
        </p:nvSpPr>
        <p:spPr>
          <a:xfrm>
            <a:off x="4114800" y="3019425"/>
            <a:ext cx="171450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FY2032 REVENUE</a:t>
            </a:r>
            <a:endParaRPr/>
          </a:p>
        </p:txBody>
      </p:sp>
      <p:sp>
        <p:nvSpPr>
          <p:cNvPr id="4521" name="Google Shape;4521;p98"/>
          <p:cNvSpPr/>
          <p:nvPr/>
        </p:nvSpPr>
        <p:spPr>
          <a:xfrm>
            <a:off x="6019800" y="3019425"/>
            <a:ext cx="114300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SHARE</a:t>
            </a:r>
            <a:endParaRPr/>
          </a:p>
        </p:txBody>
      </p:sp>
      <p:sp>
        <p:nvSpPr>
          <p:cNvPr id="4522" name="Google Shape;4522;p98"/>
          <p:cNvSpPr/>
          <p:nvPr/>
        </p:nvSpPr>
        <p:spPr>
          <a:xfrm>
            <a:off x="7353300" y="3019425"/>
            <a:ext cx="4324350"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WHAT IT COVERS</a:t>
            </a:r>
            <a:endParaRPr/>
          </a:p>
        </p:txBody>
      </p:sp>
      <p:sp>
        <p:nvSpPr>
          <p:cNvPr id="4523" name="Google Shape;4523;p98"/>
          <p:cNvSpPr/>
          <p:nvPr/>
        </p:nvSpPr>
        <p:spPr>
          <a:xfrm>
            <a:off x="457200" y="3238500"/>
            <a:ext cx="11277600" cy="495300"/>
          </a:xfrm>
          <a:prstGeom prst="rect">
            <a:avLst/>
          </a:prstGeom>
          <a:solidFill>
            <a:srgbClr val="E8F8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4" name="Google Shape;4524;p98"/>
          <p:cNvSpPr/>
          <p:nvPr/>
        </p:nvSpPr>
        <p:spPr>
          <a:xfrm>
            <a:off x="457200" y="3238500"/>
            <a:ext cx="47625" cy="4953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5" name="Google Shape;4525;p98"/>
          <p:cNvSpPr/>
          <p:nvPr/>
        </p:nvSpPr>
        <p:spPr>
          <a:xfrm>
            <a:off x="590550" y="3305175"/>
            <a:ext cx="22669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Outdoor autonomy</a:t>
            </a:r>
            <a:endParaRPr/>
          </a:p>
        </p:txBody>
      </p:sp>
      <p:sp>
        <p:nvSpPr>
          <p:cNvPr id="4526" name="Google Shape;4526;p98"/>
          <p:cNvSpPr/>
          <p:nvPr/>
        </p:nvSpPr>
        <p:spPr>
          <a:xfrm>
            <a:off x="3067050" y="3305175"/>
            <a:ext cx="83820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10</a:t>
            </a:r>
            <a:endParaRPr/>
          </a:p>
        </p:txBody>
      </p:sp>
      <p:sp>
        <p:nvSpPr>
          <p:cNvPr id="4527" name="Google Shape;4527;p98"/>
          <p:cNvSpPr/>
          <p:nvPr/>
        </p:nvSpPr>
        <p:spPr>
          <a:xfrm>
            <a:off x="4114800" y="3305175"/>
            <a:ext cx="16954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₹974 Cr</a:t>
            </a:r>
            <a:endParaRPr/>
          </a:p>
        </p:txBody>
      </p:sp>
      <p:sp>
        <p:nvSpPr>
          <p:cNvPr id="4528" name="Google Shape;4528;p98"/>
          <p:cNvSpPr/>
          <p:nvPr/>
        </p:nvSpPr>
        <p:spPr>
          <a:xfrm>
            <a:off x="6019800" y="3305175"/>
            <a:ext cx="11239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86.3%</a:t>
            </a:r>
            <a:endParaRPr/>
          </a:p>
        </p:txBody>
      </p:sp>
      <p:sp>
        <p:nvSpPr>
          <p:cNvPr id="4529" name="Google Shape;4529;p98"/>
          <p:cNvSpPr/>
          <p:nvPr/>
        </p:nvSpPr>
        <p:spPr>
          <a:xfrm>
            <a:off x="7353300" y="3305175"/>
            <a:ext cx="43053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Road, fleet, sensing, defence — anything on a public road or open site</a:t>
            </a:r>
            <a:endParaRPr/>
          </a:p>
        </p:txBody>
      </p:sp>
      <p:sp>
        <p:nvSpPr>
          <p:cNvPr id="4530" name="Google Shape;4530;p98"/>
          <p:cNvSpPr/>
          <p:nvPr/>
        </p:nvSpPr>
        <p:spPr>
          <a:xfrm>
            <a:off x="457200" y="3733800"/>
            <a:ext cx="11277600" cy="49530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1" name="Google Shape;4531;p98"/>
          <p:cNvSpPr/>
          <p:nvPr/>
        </p:nvSpPr>
        <p:spPr>
          <a:xfrm>
            <a:off x="590550" y="3800475"/>
            <a:ext cx="22669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General compute</a:t>
            </a:r>
            <a:endParaRPr/>
          </a:p>
        </p:txBody>
      </p:sp>
      <p:sp>
        <p:nvSpPr>
          <p:cNvPr id="4532" name="Google Shape;4532;p98"/>
          <p:cNvSpPr/>
          <p:nvPr/>
        </p:nvSpPr>
        <p:spPr>
          <a:xfrm>
            <a:off x="3067050" y="3800475"/>
            <a:ext cx="83820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3</a:t>
            </a:r>
            <a:endParaRPr/>
          </a:p>
        </p:txBody>
      </p:sp>
      <p:sp>
        <p:nvSpPr>
          <p:cNvPr id="4533" name="Google Shape;4533;p98"/>
          <p:cNvSpPr/>
          <p:nvPr/>
        </p:nvSpPr>
        <p:spPr>
          <a:xfrm>
            <a:off x="4114800" y="3800475"/>
            <a:ext cx="16954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₹90.3 Cr</a:t>
            </a:r>
            <a:endParaRPr/>
          </a:p>
        </p:txBody>
      </p:sp>
      <p:sp>
        <p:nvSpPr>
          <p:cNvPr id="4534" name="Google Shape;4534;p98"/>
          <p:cNvSpPr/>
          <p:nvPr/>
        </p:nvSpPr>
        <p:spPr>
          <a:xfrm>
            <a:off x="6019800" y="3800475"/>
            <a:ext cx="11239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8.0%</a:t>
            </a:r>
            <a:endParaRPr/>
          </a:p>
        </p:txBody>
      </p:sp>
      <p:sp>
        <p:nvSpPr>
          <p:cNvPr id="4535" name="Google Shape;4535;p98"/>
          <p:cNvSpPr/>
          <p:nvPr/>
        </p:nvSpPr>
        <p:spPr>
          <a:xfrm>
            <a:off x="7353300" y="3800475"/>
            <a:ext cx="43053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A100 modules sold as silicon, with no vehicle attached</a:t>
            </a:r>
            <a:endParaRPr/>
          </a:p>
        </p:txBody>
      </p:sp>
      <p:sp>
        <p:nvSpPr>
          <p:cNvPr id="4536" name="Google Shape;4536;p98"/>
          <p:cNvSpPr/>
          <p:nvPr/>
        </p:nvSpPr>
        <p:spPr>
          <a:xfrm>
            <a:off x="457200" y="4229100"/>
            <a:ext cx="11277600" cy="49530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7" name="Google Shape;4537;p98"/>
          <p:cNvSpPr/>
          <p:nvPr/>
        </p:nvSpPr>
        <p:spPr>
          <a:xfrm>
            <a:off x="590550" y="4295775"/>
            <a:ext cx="226695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Indoor autonomy</a:t>
            </a:r>
            <a:endParaRPr/>
          </a:p>
        </p:txBody>
      </p:sp>
      <p:sp>
        <p:nvSpPr>
          <p:cNvPr id="4538" name="Google Shape;4538;p98"/>
          <p:cNvSpPr/>
          <p:nvPr/>
        </p:nvSpPr>
        <p:spPr>
          <a:xfrm>
            <a:off x="3067050" y="4295775"/>
            <a:ext cx="83820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a:t>
            </a:r>
            <a:endParaRPr/>
          </a:p>
        </p:txBody>
      </p:sp>
      <p:sp>
        <p:nvSpPr>
          <p:cNvPr id="4539" name="Google Shape;4539;p98"/>
          <p:cNvSpPr/>
          <p:nvPr/>
        </p:nvSpPr>
        <p:spPr>
          <a:xfrm>
            <a:off x="4114800" y="4295775"/>
            <a:ext cx="16954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₹64.7 Cr</a:t>
            </a:r>
            <a:endParaRPr/>
          </a:p>
        </p:txBody>
      </p:sp>
      <p:sp>
        <p:nvSpPr>
          <p:cNvPr id="4540" name="Google Shape;4540;p98"/>
          <p:cNvSpPr/>
          <p:nvPr/>
        </p:nvSpPr>
        <p:spPr>
          <a:xfrm>
            <a:off x="6019800" y="4295775"/>
            <a:ext cx="1123950" cy="381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5.7%</a:t>
            </a:r>
            <a:endParaRPr/>
          </a:p>
        </p:txBody>
      </p:sp>
      <p:sp>
        <p:nvSpPr>
          <p:cNvPr id="4541" name="Google Shape;4541;p98"/>
          <p:cNvSpPr/>
          <p:nvPr/>
        </p:nvSpPr>
        <p:spPr>
          <a:xfrm>
            <a:off x="7353300" y="4295775"/>
            <a:ext cx="43053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Geofenced level-4: warehouse kits and port vehicles</a:t>
            </a:r>
            <a:endParaRPr/>
          </a:p>
        </p:txBody>
      </p:sp>
      <p:sp>
        <p:nvSpPr>
          <p:cNvPr id="4542" name="Google Shape;4542;p98"/>
          <p:cNvSpPr/>
          <p:nvPr/>
        </p:nvSpPr>
        <p:spPr>
          <a:xfrm>
            <a:off x="457200" y="4876800"/>
            <a:ext cx="11277600" cy="1247775"/>
          </a:xfrm>
          <a:prstGeom prst="roundRect">
            <a:avLst>
              <a:gd fmla="val 6107"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3" name="Google Shape;4543;p98"/>
          <p:cNvSpPr/>
          <p:nvPr/>
        </p:nvSpPr>
        <p:spPr>
          <a:xfrm>
            <a:off x="457200" y="4876800"/>
            <a:ext cx="57150" cy="1247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4" name="Google Shape;4544;p98"/>
          <p:cNvSpPr/>
          <p:nvPr/>
        </p:nvSpPr>
        <p:spPr>
          <a:xfrm>
            <a:off x="685800" y="50482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regulatory asymmetry</a:t>
            </a:r>
            <a:endParaRPr/>
          </a:p>
        </p:txBody>
      </p:sp>
      <p:sp>
        <p:nvSpPr>
          <p:cNvPr id="4545" name="Google Shape;4545;p98"/>
          <p:cNvSpPr/>
          <p:nvPr/>
        </p:nvSpPr>
        <p:spPr>
          <a:xfrm>
            <a:off x="685800" y="5467350"/>
            <a:ext cx="10820400" cy="485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Outdoor revenue depends on homologation and public-road rules. Indoor is geofenced, so level-4 ships years earlier on the same chip. Compute carries no vehicle exposure at all.</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0" name="Shape 4550"/>
        <p:cNvGrpSpPr/>
        <p:nvPr/>
      </p:nvGrpSpPr>
      <p:grpSpPr>
        <a:xfrm>
          <a:off x="0" y="0"/>
          <a:ext cx="0" cy="0"/>
          <a:chOff x="0" y="0"/>
          <a:chExt cx="0" cy="0"/>
        </a:xfrm>
      </p:grpSpPr>
      <p:sp>
        <p:nvSpPr>
          <p:cNvPr id="4551" name="Google Shape;4551;p99"/>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2" name="Google Shape;4552;p99"/>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MARGIN</a:t>
            </a:r>
            <a:endParaRPr/>
          </a:p>
        </p:txBody>
      </p:sp>
      <p:sp>
        <p:nvSpPr>
          <p:cNvPr id="4553" name="Google Shape;4553;p99"/>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Volume and margin sit in different places</a:t>
            </a:r>
            <a:endParaRPr/>
          </a:p>
        </p:txBody>
      </p:sp>
      <p:sp>
        <p:nvSpPr>
          <p:cNvPr id="4554" name="Google Shape;4554;p99"/>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Systems carry the revenue; semiconductors carry the profit per rupee.</a:t>
            </a:r>
            <a:endParaRPr/>
          </a:p>
        </p:txBody>
      </p:sp>
      <p:sp>
        <p:nvSpPr>
          <p:cNvPr id="4555" name="Google Shape;4555;p99"/>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6" name="Google Shape;4556;p99"/>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7" name="Google Shape;4557;p99"/>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558" name="Google Shape;4558;p99"/>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95</a:t>
            </a:r>
            <a:endParaRPr/>
          </a:p>
        </p:txBody>
      </p:sp>
      <p:sp>
        <p:nvSpPr>
          <p:cNvPr id="4559" name="Google Shape;4559;p99"/>
          <p:cNvSpPr/>
          <p:nvPr/>
        </p:nvSpPr>
        <p:spPr>
          <a:xfrm>
            <a:off x="457200" y="1695450"/>
            <a:ext cx="11277600" cy="32385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0" name="Google Shape;4560;p99"/>
          <p:cNvSpPr/>
          <p:nvPr/>
        </p:nvSpPr>
        <p:spPr>
          <a:xfrm>
            <a:off x="590550" y="1800225"/>
            <a:ext cx="2476500" cy="1714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SEGMENT</a:t>
            </a:r>
            <a:endParaRPr/>
          </a:p>
        </p:txBody>
      </p:sp>
      <p:sp>
        <p:nvSpPr>
          <p:cNvPr id="4561" name="Google Shape;4561;p99"/>
          <p:cNvSpPr/>
          <p:nvPr/>
        </p:nvSpPr>
        <p:spPr>
          <a:xfrm>
            <a:off x="3257550" y="1800225"/>
            <a:ext cx="85725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SKUS</a:t>
            </a:r>
            <a:endParaRPr/>
          </a:p>
        </p:txBody>
      </p:sp>
      <p:sp>
        <p:nvSpPr>
          <p:cNvPr id="4562" name="Google Shape;4562;p99"/>
          <p:cNvSpPr/>
          <p:nvPr/>
        </p:nvSpPr>
        <p:spPr>
          <a:xfrm>
            <a:off x="4305300" y="1800225"/>
            <a:ext cx="180975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FY2032 REVENUE</a:t>
            </a:r>
            <a:endParaRPr/>
          </a:p>
        </p:txBody>
      </p:sp>
      <p:sp>
        <p:nvSpPr>
          <p:cNvPr id="4563" name="Google Shape;4563;p99"/>
          <p:cNvSpPr/>
          <p:nvPr/>
        </p:nvSpPr>
        <p:spPr>
          <a:xfrm>
            <a:off x="6305550" y="1800225"/>
            <a:ext cx="180975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SHARE OF REVENUE</a:t>
            </a:r>
            <a:endParaRPr/>
          </a:p>
        </p:txBody>
      </p:sp>
      <p:sp>
        <p:nvSpPr>
          <p:cNvPr id="4564" name="Google Shape;4564;p99"/>
          <p:cNvSpPr/>
          <p:nvPr/>
        </p:nvSpPr>
        <p:spPr>
          <a:xfrm>
            <a:off x="8305800" y="1800225"/>
            <a:ext cx="337185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75"/>
              <a:buFont typeface="Arial"/>
              <a:buNone/>
            </a:pPr>
            <a:r>
              <a:rPr b="1" lang="en-US" sz="975">
                <a:solidFill>
                  <a:srgbClr val="FFFFFF"/>
                </a:solidFill>
                <a:latin typeface="Arial"/>
                <a:ea typeface="Arial"/>
                <a:cs typeface="Arial"/>
                <a:sym typeface="Arial"/>
              </a:rPr>
              <a:t>FY2032 GROSS MARGIN</a:t>
            </a:r>
            <a:endParaRPr/>
          </a:p>
        </p:txBody>
      </p:sp>
      <p:sp>
        <p:nvSpPr>
          <p:cNvPr id="4565" name="Google Shape;4565;p99"/>
          <p:cNvSpPr/>
          <p:nvPr/>
        </p:nvSpPr>
        <p:spPr>
          <a:xfrm>
            <a:off x="457200" y="2019300"/>
            <a:ext cx="11277600" cy="32385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6" name="Google Shape;4566;p99"/>
          <p:cNvSpPr/>
          <p:nvPr/>
        </p:nvSpPr>
        <p:spPr>
          <a:xfrm>
            <a:off x="590550" y="2085975"/>
            <a:ext cx="245745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Systems</a:t>
            </a:r>
            <a:endParaRPr/>
          </a:p>
        </p:txBody>
      </p:sp>
      <p:sp>
        <p:nvSpPr>
          <p:cNvPr id="4567" name="Google Shape;4567;p99"/>
          <p:cNvSpPr/>
          <p:nvPr/>
        </p:nvSpPr>
        <p:spPr>
          <a:xfrm>
            <a:off x="3257550" y="2085975"/>
            <a:ext cx="8382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a:t>
            </a:r>
            <a:endParaRPr/>
          </a:p>
        </p:txBody>
      </p:sp>
      <p:sp>
        <p:nvSpPr>
          <p:cNvPr id="4568" name="Google Shape;4568;p99"/>
          <p:cNvSpPr/>
          <p:nvPr/>
        </p:nvSpPr>
        <p:spPr>
          <a:xfrm>
            <a:off x="4305300" y="2085975"/>
            <a:ext cx="17907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₹941 Cr</a:t>
            </a:r>
            <a:endParaRPr/>
          </a:p>
        </p:txBody>
      </p:sp>
      <p:sp>
        <p:nvSpPr>
          <p:cNvPr id="4569" name="Google Shape;4569;p99"/>
          <p:cNvSpPr/>
          <p:nvPr/>
        </p:nvSpPr>
        <p:spPr>
          <a:xfrm>
            <a:off x="6305550" y="2085975"/>
            <a:ext cx="17907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83.4%</a:t>
            </a:r>
            <a:endParaRPr/>
          </a:p>
        </p:txBody>
      </p:sp>
      <p:sp>
        <p:nvSpPr>
          <p:cNvPr id="4570" name="Google Shape;4570;p99"/>
          <p:cNvSpPr/>
          <p:nvPr/>
        </p:nvSpPr>
        <p:spPr>
          <a:xfrm>
            <a:off x="8305800" y="2085975"/>
            <a:ext cx="33528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89%</a:t>
            </a:r>
            <a:endParaRPr/>
          </a:p>
        </p:txBody>
      </p:sp>
      <p:sp>
        <p:nvSpPr>
          <p:cNvPr id="4571" name="Google Shape;4571;p99"/>
          <p:cNvSpPr/>
          <p:nvPr/>
        </p:nvSpPr>
        <p:spPr>
          <a:xfrm>
            <a:off x="457200" y="2343150"/>
            <a:ext cx="11277600" cy="323850"/>
          </a:xfrm>
          <a:prstGeom prst="rect">
            <a:avLst/>
          </a:prstGeom>
          <a:solidFill>
            <a:srgbClr val="E8F8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2" name="Google Shape;4572;p99"/>
          <p:cNvSpPr/>
          <p:nvPr/>
        </p:nvSpPr>
        <p:spPr>
          <a:xfrm>
            <a:off x="457200" y="2343150"/>
            <a:ext cx="47625" cy="3238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3" name="Google Shape;4573;p99"/>
          <p:cNvSpPr/>
          <p:nvPr/>
        </p:nvSpPr>
        <p:spPr>
          <a:xfrm>
            <a:off x="590550" y="2409825"/>
            <a:ext cx="245745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Semiconductors</a:t>
            </a:r>
            <a:endParaRPr/>
          </a:p>
        </p:txBody>
      </p:sp>
      <p:sp>
        <p:nvSpPr>
          <p:cNvPr id="4574" name="Google Shape;4574;p99"/>
          <p:cNvSpPr/>
          <p:nvPr/>
        </p:nvSpPr>
        <p:spPr>
          <a:xfrm>
            <a:off x="3257550" y="2409825"/>
            <a:ext cx="8382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2</a:t>
            </a:r>
            <a:endParaRPr/>
          </a:p>
        </p:txBody>
      </p:sp>
      <p:sp>
        <p:nvSpPr>
          <p:cNvPr id="4575" name="Google Shape;4575;p99"/>
          <p:cNvSpPr/>
          <p:nvPr/>
        </p:nvSpPr>
        <p:spPr>
          <a:xfrm>
            <a:off x="4305300" y="2409825"/>
            <a:ext cx="17907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₹104 Cr</a:t>
            </a:r>
            <a:endParaRPr/>
          </a:p>
        </p:txBody>
      </p:sp>
      <p:sp>
        <p:nvSpPr>
          <p:cNvPr id="4576" name="Google Shape;4576;p99"/>
          <p:cNvSpPr/>
          <p:nvPr/>
        </p:nvSpPr>
        <p:spPr>
          <a:xfrm>
            <a:off x="6305550" y="2409825"/>
            <a:ext cx="17907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9.2%</a:t>
            </a:r>
            <a:endParaRPr/>
          </a:p>
        </p:txBody>
      </p:sp>
      <p:sp>
        <p:nvSpPr>
          <p:cNvPr id="4577" name="Google Shape;4577;p99"/>
          <p:cNvSpPr/>
          <p:nvPr/>
        </p:nvSpPr>
        <p:spPr>
          <a:xfrm>
            <a:off x="8305800" y="2409825"/>
            <a:ext cx="33528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94%</a:t>
            </a:r>
            <a:endParaRPr/>
          </a:p>
        </p:txBody>
      </p:sp>
      <p:sp>
        <p:nvSpPr>
          <p:cNvPr id="4578" name="Google Shape;4578;p99"/>
          <p:cNvSpPr/>
          <p:nvPr/>
        </p:nvSpPr>
        <p:spPr>
          <a:xfrm>
            <a:off x="457200" y="2667000"/>
            <a:ext cx="11277600" cy="323850"/>
          </a:xfrm>
          <a:prstGeom prst="rect">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9" name="Google Shape;4579;p99"/>
          <p:cNvSpPr/>
          <p:nvPr/>
        </p:nvSpPr>
        <p:spPr>
          <a:xfrm>
            <a:off x="590550" y="2733675"/>
            <a:ext cx="245745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Robotics</a:t>
            </a:r>
            <a:endParaRPr/>
          </a:p>
        </p:txBody>
      </p:sp>
      <p:sp>
        <p:nvSpPr>
          <p:cNvPr id="4580" name="Google Shape;4580;p99"/>
          <p:cNvSpPr/>
          <p:nvPr/>
        </p:nvSpPr>
        <p:spPr>
          <a:xfrm>
            <a:off x="3257550" y="2733675"/>
            <a:ext cx="8382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2</a:t>
            </a:r>
            <a:endParaRPr/>
          </a:p>
        </p:txBody>
      </p:sp>
      <p:sp>
        <p:nvSpPr>
          <p:cNvPr id="4581" name="Google Shape;4581;p99"/>
          <p:cNvSpPr/>
          <p:nvPr/>
        </p:nvSpPr>
        <p:spPr>
          <a:xfrm>
            <a:off x="4305300" y="2733675"/>
            <a:ext cx="17907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₹50.0 Cr</a:t>
            </a:r>
            <a:endParaRPr/>
          </a:p>
        </p:txBody>
      </p:sp>
      <p:sp>
        <p:nvSpPr>
          <p:cNvPr id="4582" name="Google Shape;4582;p99"/>
          <p:cNvSpPr/>
          <p:nvPr/>
        </p:nvSpPr>
        <p:spPr>
          <a:xfrm>
            <a:off x="6305550" y="2733675"/>
            <a:ext cx="17907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4.4%</a:t>
            </a:r>
            <a:endParaRPr/>
          </a:p>
        </p:txBody>
      </p:sp>
      <p:sp>
        <p:nvSpPr>
          <p:cNvPr id="4583" name="Google Shape;4583;p99"/>
          <p:cNvSpPr/>
          <p:nvPr/>
        </p:nvSpPr>
        <p:spPr>
          <a:xfrm>
            <a:off x="8305800" y="2733675"/>
            <a:ext cx="33528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68%</a:t>
            </a:r>
            <a:endParaRPr/>
          </a:p>
        </p:txBody>
      </p:sp>
      <p:sp>
        <p:nvSpPr>
          <p:cNvPr id="4584" name="Google Shape;4584;p99"/>
          <p:cNvSpPr/>
          <p:nvPr/>
        </p:nvSpPr>
        <p:spPr>
          <a:xfrm>
            <a:off x="457200" y="2990850"/>
            <a:ext cx="11277600" cy="323850"/>
          </a:xfrm>
          <a:prstGeom prst="rect">
            <a:avLst/>
          </a:prstGeom>
          <a:solidFill>
            <a:srgbClr val="F8FAFC"/>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5" name="Google Shape;4585;p99"/>
          <p:cNvSpPr/>
          <p:nvPr/>
        </p:nvSpPr>
        <p:spPr>
          <a:xfrm>
            <a:off x="590550" y="3057525"/>
            <a:ext cx="245745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125"/>
              <a:buFont typeface="Arial"/>
              <a:buNone/>
            </a:pPr>
            <a:r>
              <a:rPr b="1" lang="en-US" sz="1125">
                <a:solidFill>
                  <a:srgbClr val="1E293B"/>
                </a:solidFill>
                <a:latin typeface="Arial"/>
                <a:ea typeface="Arial"/>
                <a:cs typeface="Arial"/>
                <a:sym typeface="Arial"/>
              </a:rPr>
              <a:t>Sensors</a:t>
            </a:r>
            <a:endParaRPr/>
          </a:p>
        </p:txBody>
      </p:sp>
      <p:sp>
        <p:nvSpPr>
          <p:cNvPr id="4586" name="Google Shape;4586;p99"/>
          <p:cNvSpPr/>
          <p:nvPr/>
        </p:nvSpPr>
        <p:spPr>
          <a:xfrm>
            <a:off x="3257550" y="3057525"/>
            <a:ext cx="8382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3</a:t>
            </a:r>
            <a:endParaRPr/>
          </a:p>
        </p:txBody>
      </p:sp>
      <p:sp>
        <p:nvSpPr>
          <p:cNvPr id="4587" name="Google Shape;4587;p99"/>
          <p:cNvSpPr/>
          <p:nvPr/>
        </p:nvSpPr>
        <p:spPr>
          <a:xfrm>
            <a:off x="4305300" y="3057525"/>
            <a:ext cx="17907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₹33.5 Cr</a:t>
            </a:r>
            <a:endParaRPr/>
          </a:p>
        </p:txBody>
      </p:sp>
      <p:sp>
        <p:nvSpPr>
          <p:cNvPr id="4588" name="Google Shape;4588;p99"/>
          <p:cNvSpPr/>
          <p:nvPr/>
        </p:nvSpPr>
        <p:spPr>
          <a:xfrm>
            <a:off x="6305550" y="3057525"/>
            <a:ext cx="17907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3.0%</a:t>
            </a:r>
            <a:endParaRPr/>
          </a:p>
        </p:txBody>
      </p:sp>
      <p:sp>
        <p:nvSpPr>
          <p:cNvPr id="4589" name="Google Shape;4589;p99"/>
          <p:cNvSpPr/>
          <p:nvPr/>
        </p:nvSpPr>
        <p:spPr>
          <a:xfrm>
            <a:off x="8305800" y="3057525"/>
            <a:ext cx="3352800" cy="2095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1125"/>
              <a:buFont typeface="Arial"/>
              <a:buNone/>
            </a:pPr>
            <a:r>
              <a:rPr lang="en-US" sz="1125">
                <a:solidFill>
                  <a:srgbClr val="6B7280"/>
                </a:solidFill>
                <a:latin typeface="Arial"/>
                <a:ea typeface="Arial"/>
                <a:cs typeface="Arial"/>
                <a:sym typeface="Arial"/>
              </a:rPr>
              <a:t>50%</a:t>
            </a:r>
            <a:endParaRPr/>
          </a:p>
        </p:txBody>
      </p:sp>
      <p:sp>
        <p:nvSpPr>
          <p:cNvPr id="4590" name="Google Shape;4590;p99"/>
          <p:cNvSpPr/>
          <p:nvPr/>
        </p:nvSpPr>
        <p:spPr>
          <a:xfrm>
            <a:off x="457200" y="3467100"/>
            <a:ext cx="11277600" cy="1438275"/>
          </a:xfrm>
          <a:prstGeom prst="roundRect">
            <a:avLst>
              <a:gd fmla="val 5298" name="adj"/>
            </a:avLst>
          </a:prstGeom>
          <a:solidFill>
            <a:srgbClr val="F4F8FE"/>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1" name="Google Shape;4591;p99"/>
          <p:cNvSpPr/>
          <p:nvPr/>
        </p:nvSpPr>
        <p:spPr>
          <a:xfrm>
            <a:off x="457200" y="3467100"/>
            <a:ext cx="57150" cy="14382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2" name="Google Shape;4592;p99"/>
          <p:cNvSpPr/>
          <p:nvPr/>
        </p:nvSpPr>
        <p:spPr>
          <a:xfrm>
            <a:off x="685800" y="3638550"/>
            <a:ext cx="108585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How to read the two together</a:t>
            </a:r>
            <a:endParaRPr/>
          </a:p>
        </p:txBody>
      </p:sp>
      <p:sp>
        <p:nvSpPr>
          <p:cNvPr id="4593" name="Google Shape;4593;p99"/>
          <p:cNvSpPr/>
          <p:nvPr/>
        </p:nvSpPr>
        <p:spPr>
          <a:xfrm>
            <a:off x="685800" y="4057650"/>
            <a:ext cx="108204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Group economics track systems, because systems are 83.4% of revenue. But the marginal rupee is worth most in semiconductors at 94%, and those SKUs need no installation capacity. Growth in the silicon SKUs improves group margin without adding operational load.</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8" name="Shape 4598"/>
        <p:cNvGrpSpPr/>
        <p:nvPr/>
      </p:nvGrpSpPr>
      <p:grpSpPr>
        <a:xfrm>
          <a:off x="0" y="0"/>
          <a:ext cx="0" cy="0"/>
          <a:chOff x="0" y="0"/>
          <a:chExt cx="0" cy="0"/>
        </a:xfrm>
      </p:grpSpPr>
      <p:sp>
        <p:nvSpPr>
          <p:cNvPr id="4599" name="Google Shape;4599;p100"/>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0" name="Google Shape;4600;p100"/>
          <p:cNvSpPr/>
          <p:nvPr/>
        </p:nvSpPr>
        <p:spPr>
          <a:xfrm>
            <a:off x="457200" y="228600"/>
            <a:ext cx="76200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758F"/>
              </a:buClr>
              <a:buSzPts val="975"/>
              <a:buFont typeface="Arial"/>
              <a:buNone/>
            </a:pPr>
            <a:r>
              <a:rPr b="1" lang="en-US" sz="975">
                <a:solidFill>
                  <a:srgbClr val="00758F"/>
                </a:solidFill>
                <a:latin typeface="Arial"/>
                <a:ea typeface="Arial"/>
                <a:cs typeface="Arial"/>
                <a:sym typeface="Arial"/>
              </a:rPr>
              <a:t>HEADROOM</a:t>
            </a:r>
            <a:endParaRPr/>
          </a:p>
        </p:txBody>
      </p:sp>
      <p:sp>
        <p:nvSpPr>
          <p:cNvPr id="4601" name="Google Shape;4601;p100"/>
          <p:cNvSpPr/>
          <p:nvPr/>
        </p:nvSpPr>
        <p:spPr>
          <a:xfrm>
            <a:off x="457200" y="457200"/>
            <a:ext cx="11049000"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2775"/>
              <a:buFont typeface="Georgia"/>
              <a:buNone/>
            </a:pPr>
            <a:r>
              <a:rPr b="1" lang="en-US" sz="2775">
                <a:solidFill>
                  <a:srgbClr val="1E293B"/>
                </a:solidFill>
                <a:latin typeface="Georgia"/>
                <a:ea typeface="Georgia"/>
                <a:cs typeface="Georgia"/>
                <a:sym typeface="Georgia"/>
              </a:rPr>
              <a:t>No SKU assumes we win its market</a:t>
            </a:r>
            <a:endParaRPr/>
          </a:p>
        </p:txBody>
      </p:sp>
      <p:sp>
        <p:nvSpPr>
          <p:cNvPr id="4602" name="Google Shape;4602;p100"/>
          <p:cNvSpPr/>
          <p:nvPr/>
        </p:nvSpPr>
        <p:spPr>
          <a:xfrm>
            <a:off x="457200" y="1009650"/>
            <a:ext cx="10858500" cy="295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FY2032 share of each SKU's own sized demand pool. Axis runs to 2%.</a:t>
            </a:r>
            <a:endParaRPr/>
          </a:p>
        </p:txBody>
      </p:sp>
      <p:sp>
        <p:nvSpPr>
          <p:cNvPr id="4603" name="Google Shape;4603;p100"/>
          <p:cNvSpPr/>
          <p:nvPr/>
        </p:nvSpPr>
        <p:spPr>
          <a:xfrm>
            <a:off x="457200" y="1390650"/>
            <a:ext cx="11277600" cy="19050"/>
          </a:xfrm>
          <a:prstGeom prst="rect">
            <a:avLst/>
          </a:prstGeom>
          <a:solidFill>
            <a:srgbClr val="1E29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4" name="Google Shape;4604;p100"/>
          <p:cNvSpPr/>
          <p:nvPr/>
        </p:nvSpPr>
        <p:spPr>
          <a:xfrm>
            <a:off x="457200" y="6486525"/>
            <a:ext cx="11277600" cy="9525"/>
          </a:xfrm>
          <a:prstGeom prst="rect">
            <a:avLst/>
          </a:prstGeom>
          <a:solidFill>
            <a:srgbClr val="E2E8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5" name="Google Shape;4605;p100"/>
          <p:cNvSpPr/>
          <p:nvPr/>
        </p:nvSpPr>
        <p:spPr>
          <a:xfrm>
            <a:off x="457200" y="6572250"/>
            <a:ext cx="7620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DEEPGRID SEMI · PRODUCT LINES · MANAGEMENT PROJECTIONS</a:t>
            </a:r>
            <a:endParaRPr/>
          </a:p>
        </p:txBody>
      </p:sp>
      <p:sp>
        <p:nvSpPr>
          <p:cNvPr id="4606" name="Google Shape;4606;p100"/>
          <p:cNvSpPr/>
          <p:nvPr/>
        </p:nvSpPr>
        <p:spPr>
          <a:xfrm>
            <a:off x="11049000" y="65722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B7280"/>
              </a:buClr>
              <a:buSzPts val="825"/>
              <a:buFont typeface="Arial"/>
              <a:buNone/>
            </a:pPr>
            <a:r>
              <a:rPr b="1" lang="en-US" sz="825">
                <a:solidFill>
                  <a:srgbClr val="6B7280"/>
                </a:solidFill>
                <a:latin typeface="Arial"/>
                <a:ea typeface="Arial"/>
                <a:cs typeface="Arial"/>
                <a:sym typeface="Arial"/>
              </a:rPr>
              <a:t>96</a:t>
            </a:r>
            <a:endParaRPr/>
          </a:p>
        </p:txBody>
      </p:sp>
      <p:sp>
        <p:nvSpPr>
          <p:cNvPr id="4607" name="Google Shape;4607;p100"/>
          <p:cNvSpPr/>
          <p:nvPr/>
        </p:nvSpPr>
        <p:spPr>
          <a:xfrm>
            <a:off x="457200" y="187642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AD0 Smart Mirror</a:t>
            </a:r>
            <a:endParaRPr/>
          </a:p>
        </p:txBody>
      </p:sp>
      <p:sp>
        <p:nvSpPr>
          <p:cNvPr id="4608" name="Google Shape;4608;p100"/>
          <p:cNvSpPr/>
          <p:nvPr/>
        </p:nvSpPr>
        <p:spPr>
          <a:xfrm>
            <a:off x="3600450" y="1885950"/>
            <a:ext cx="3295269" cy="20955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9" name="Google Shape;4609;p100"/>
          <p:cNvSpPr/>
          <p:nvPr/>
        </p:nvSpPr>
        <p:spPr>
          <a:xfrm>
            <a:off x="6990969" y="1857375"/>
            <a:ext cx="4743831"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0.93%</a:t>
            </a:r>
            <a:endParaRPr/>
          </a:p>
        </p:txBody>
      </p:sp>
      <p:sp>
        <p:nvSpPr>
          <p:cNvPr id="4610" name="Google Shape;4610;p100"/>
          <p:cNvSpPr/>
          <p:nvPr/>
        </p:nvSpPr>
        <p:spPr>
          <a:xfrm>
            <a:off x="457200" y="220027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Smart Truck (AD2 kit)</a:t>
            </a:r>
            <a:endParaRPr/>
          </a:p>
        </p:txBody>
      </p:sp>
      <p:sp>
        <p:nvSpPr>
          <p:cNvPr id="4611" name="Google Shape;4611;p100"/>
          <p:cNvSpPr/>
          <p:nvPr/>
        </p:nvSpPr>
        <p:spPr>
          <a:xfrm>
            <a:off x="3600450" y="2209800"/>
            <a:ext cx="6377940" cy="20955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2" name="Google Shape;4612;p100"/>
          <p:cNvSpPr/>
          <p:nvPr/>
        </p:nvSpPr>
        <p:spPr>
          <a:xfrm>
            <a:off x="10073640" y="2181225"/>
            <a:ext cx="1661160"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1.80%</a:t>
            </a:r>
            <a:endParaRPr/>
          </a:p>
        </p:txBody>
      </p:sp>
      <p:sp>
        <p:nvSpPr>
          <p:cNvPr id="4613" name="Google Shape;4613;p100"/>
          <p:cNvSpPr/>
          <p:nvPr/>
        </p:nvSpPr>
        <p:spPr>
          <a:xfrm>
            <a:off x="457200" y="252412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Autonomous TaaS</a:t>
            </a:r>
            <a:endParaRPr/>
          </a:p>
        </p:txBody>
      </p:sp>
      <p:sp>
        <p:nvSpPr>
          <p:cNvPr id="4614" name="Google Shape;4614;p100"/>
          <p:cNvSpPr/>
          <p:nvPr/>
        </p:nvSpPr>
        <p:spPr>
          <a:xfrm>
            <a:off x="3600450" y="2533650"/>
            <a:ext cx="35433" cy="20955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5" name="Google Shape;4615;p100"/>
          <p:cNvSpPr/>
          <p:nvPr/>
        </p:nvSpPr>
        <p:spPr>
          <a:xfrm>
            <a:off x="3731133" y="2505075"/>
            <a:ext cx="8003667"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0.01%</a:t>
            </a:r>
            <a:endParaRPr/>
          </a:p>
        </p:txBody>
      </p:sp>
      <p:sp>
        <p:nvSpPr>
          <p:cNvPr id="4616" name="Google Shape;4616;p100"/>
          <p:cNvSpPr/>
          <p:nvPr/>
        </p:nvSpPr>
        <p:spPr>
          <a:xfrm>
            <a:off x="457200" y="284797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Seaport AGV</a:t>
            </a:r>
            <a:endParaRPr/>
          </a:p>
        </p:txBody>
      </p:sp>
      <p:sp>
        <p:nvSpPr>
          <p:cNvPr id="4617" name="Google Shape;4617;p100"/>
          <p:cNvSpPr/>
          <p:nvPr/>
        </p:nvSpPr>
        <p:spPr>
          <a:xfrm>
            <a:off x="3600450" y="2857500"/>
            <a:ext cx="70866" cy="20955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8" name="Google Shape;4618;p100"/>
          <p:cNvSpPr/>
          <p:nvPr/>
        </p:nvSpPr>
        <p:spPr>
          <a:xfrm>
            <a:off x="3766566" y="2828925"/>
            <a:ext cx="7968234"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0.02%</a:t>
            </a:r>
            <a:endParaRPr/>
          </a:p>
        </p:txBody>
      </p:sp>
      <p:sp>
        <p:nvSpPr>
          <p:cNvPr id="4619" name="Google Shape;4619;p100"/>
          <p:cNvSpPr/>
          <p:nvPr/>
        </p:nvSpPr>
        <p:spPr>
          <a:xfrm>
            <a:off x="457200" y="317182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Thermal camera</a:t>
            </a:r>
            <a:endParaRPr/>
          </a:p>
        </p:txBody>
      </p:sp>
      <p:sp>
        <p:nvSpPr>
          <p:cNvPr id="4620" name="Google Shape;4620;p100"/>
          <p:cNvSpPr/>
          <p:nvPr/>
        </p:nvSpPr>
        <p:spPr>
          <a:xfrm>
            <a:off x="3600450" y="3181350"/>
            <a:ext cx="354330" cy="20955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1" name="Google Shape;4621;p100"/>
          <p:cNvSpPr/>
          <p:nvPr/>
        </p:nvSpPr>
        <p:spPr>
          <a:xfrm>
            <a:off x="4050030" y="3152775"/>
            <a:ext cx="7684770"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0.10%</a:t>
            </a:r>
            <a:endParaRPr/>
          </a:p>
        </p:txBody>
      </p:sp>
      <p:sp>
        <p:nvSpPr>
          <p:cNvPr id="4622" name="Google Shape;4622;p100"/>
          <p:cNvSpPr/>
          <p:nvPr/>
        </p:nvSpPr>
        <p:spPr>
          <a:xfrm>
            <a:off x="457200" y="349567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4D radar pod</a:t>
            </a:r>
            <a:endParaRPr/>
          </a:p>
        </p:txBody>
      </p:sp>
      <p:sp>
        <p:nvSpPr>
          <p:cNvPr id="4623" name="Google Shape;4623;p100"/>
          <p:cNvSpPr/>
          <p:nvPr/>
        </p:nvSpPr>
        <p:spPr>
          <a:xfrm>
            <a:off x="3600450" y="3505200"/>
            <a:ext cx="106299" cy="20955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4" name="Google Shape;4624;p100"/>
          <p:cNvSpPr/>
          <p:nvPr/>
        </p:nvSpPr>
        <p:spPr>
          <a:xfrm>
            <a:off x="3801999" y="3476625"/>
            <a:ext cx="7932801"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0.03%</a:t>
            </a:r>
            <a:endParaRPr/>
          </a:p>
        </p:txBody>
      </p:sp>
      <p:sp>
        <p:nvSpPr>
          <p:cNvPr id="4625" name="Google Shape;4625;p100"/>
          <p:cNvSpPr/>
          <p:nvPr/>
        </p:nvSpPr>
        <p:spPr>
          <a:xfrm>
            <a:off x="457200" y="381952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Chipset OEM B2B</a:t>
            </a:r>
            <a:endParaRPr/>
          </a:p>
        </p:txBody>
      </p:sp>
      <p:sp>
        <p:nvSpPr>
          <p:cNvPr id="4626" name="Google Shape;4626;p100"/>
          <p:cNvSpPr/>
          <p:nvPr/>
        </p:nvSpPr>
        <p:spPr>
          <a:xfrm>
            <a:off x="3600450" y="3829050"/>
            <a:ext cx="885825" cy="20955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7" name="Google Shape;4627;p100"/>
          <p:cNvSpPr/>
          <p:nvPr/>
        </p:nvSpPr>
        <p:spPr>
          <a:xfrm>
            <a:off x="4581525" y="3800475"/>
            <a:ext cx="7153275"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0.25%</a:t>
            </a:r>
            <a:endParaRPr/>
          </a:p>
        </p:txBody>
      </p:sp>
      <p:sp>
        <p:nvSpPr>
          <p:cNvPr id="4628" name="Google Shape;4628;p100"/>
          <p:cNvSpPr/>
          <p:nvPr/>
        </p:nvSpPr>
        <p:spPr>
          <a:xfrm>
            <a:off x="457200" y="4143375"/>
            <a:ext cx="30099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275"/>
              <a:buFont typeface="Arial"/>
              <a:buNone/>
            </a:pPr>
            <a:r>
              <a:rPr b="1" lang="en-US" sz="1275">
                <a:solidFill>
                  <a:srgbClr val="1E293B"/>
                </a:solidFill>
                <a:latin typeface="Arial"/>
                <a:ea typeface="Arial"/>
                <a:cs typeface="Arial"/>
                <a:sym typeface="Arial"/>
              </a:rPr>
              <a:t>A100 compute box (3 SKUs)</a:t>
            </a:r>
            <a:endParaRPr/>
          </a:p>
        </p:txBody>
      </p:sp>
      <p:sp>
        <p:nvSpPr>
          <p:cNvPr id="4629" name="Google Shape;4629;p100"/>
          <p:cNvSpPr/>
          <p:nvPr/>
        </p:nvSpPr>
        <p:spPr>
          <a:xfrm>
            <a:off x="3600450" y="4152900"/>
            <a:ext cx="708660" cy="20955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0" name="Google Shape;4630;p100"/>
          <p:cNvSpPr/>
          <p:nvPr/>
        </p:nvSpPr>
        <p:spPr>
          <a:xfrm>
            <a:off x="4404360" y="4124325"/>
            <a:ext cx="7330440" cy="247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0.20%</a:t>
            </a:r>
            <a:endParaRPr/>
          </a:p>
        </p:txBody>
      </p:sp>
      <p:sp>
        <p:nvSpPr>
          <p:cNvPr id="4631" name="Google Shape;4631;p100"/>
          <p:cNvSpPr/>
          <p:nvPr/>
        </p:nvSpPr>
        <p:spPr>
          <a:xfrm>
            <a:off x="457200" y="4457700"/>
            <a:ext cx="56388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2" name="Google Shape;4632;p100"/>
          <p:cNvSpPr/>
          <p:nvPr/>
        </p:nvSpPr>
        <p:spPr>
          <a:xfrm>
            <a:off x="457200" y="4457700"/>
            <a:ext cx="57150" cy="1628775"/>
          </a:xfrm>
          <a:prstGeom prst="rect">
            <a:avLst/>
          </a:prstGeom>
          <a:solidFill>
            <a:srgbClr val="0075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3" name="Google Shape;4633;p100"/>
          <p:cNvSpPr/>
          <p:nvPr/>
        </p:nvSpPr>
        <p:spPr>
          <a:xfrm>
            <a:off x="685800" y="4629150"/>
            <a:ext cx="52197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Why the shares look small</a:t>
            </a:r>
            <a:endParaRPr/>
          </a:p>
        </p:txBody>
      </p:sp>
      <p:sp>
        <p:nvSpPr>
          <p:cNvPr id="4634" name="Google Shape;4634;p100"/>
          <p:cNvSpPr/>
          <p:nvPr/>
        </p:nvSpPr>
        <p:spPr>
          <a:xfrm>
            <a:off x="685800" y="5048250"/>
            <a:ext cx="5181600" cy="8667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Most pools are global while our serviceable market is the India slice, so the real share is higher. The three A100 SKUs share one pool row; T100 has none.</a:t>
            </a:r>
            <a:endParaRPr/>
          </a:p>
        </p:txBody>
      </p:sp>
      <p:sp>
        <p:nvSpPr>
          <p:cNvPr id="4635" name="Google Shape;4635;p100"/>
          <p:cNvSpPr/>
          <p:nvPr/>
        </p:nvSpPr>
        <p:spPr>
          <a:xfrm>
            <a:off x="6248400" y="4457700"/>
            <a:ext cx="5486400" cy="1628775"/>
          </a:xfrm>
          <a:prstGeom prst="roundRect">
            <a:avLst>
              <a:gd fmla="val 4678" name="adj"/>
            </a:avLst>
          </a:prstGeom>
          <a:solidFill>
            <a:srgbClr val="FFFFFF"/>
          </a:solidFill>
          <a:ln cap="flat" cmpd="sng" w="9525">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6" name="Google Shape;4636;p100"/>
          <p:cNvSpPr/>
          <p:nvPr/>
        </p:nvSpPr>
        <p:spPr>
          <a:xfrm>
            <a:off x="6248400" y="4457700"/>
            <a:ext cx="57150" cy="1628775"/>
          </a:xfrm>
          <a:prstGeom prst="rect">
            <a:avLst/>
          </a:prstGeom>
          <a:solidFill>
            <a:srgbClr val="0A6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7" name="Google Shape;4637;p100"/>
          <p:cNvSpPr/>
          <p:nvPr/>
        </p:nvSpPr>
        <p:spPr>
          <a:xfrm>
            <a:off x="6477000" y="4629150"/>
            <a:ext cx="5067300"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293B"/>
              </a:buClr>
              <a:buSzPts val="1500"/>
              <a:buFont typeface="Arial"/>
              <a:buNone/>
            </a:pPr>
            <a:r>
              <a:rPr b="1" lang="en-US" sz="1500">
                <a:solidFill>
                  <a:srgbClr val="1E293B"/>
                </a:solidFill>
                <a:latin typeface="Arial"/>
                <a:ea typeface="Arial"/>
                <a:cs typeface="Arial"/>
                <a:sym typeface="Arial"/>
              </a:rPr>
              <a:t>The one to read differently</a:t>
            </a:r>
            <a:endParaRPr/>
          </a:p>
        </p:txBody>
      </p:sp>
      <p:sp>
        <p:nvSpPr>
          <p:cNvPr id="4638" name="Google Shape;4638;p100"/>
          <p:cNvSpPr/>
          <p:nvPr/>
        </p:nvSpPr>
        <p:spPr>
          <a:xfrm>
            <a:off x="6477000" y="5048250"/>
            <a:ext cx="5029200" cy="6762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1275"/>
              <a:buFont typeface="Arial"/>
              <a:buNone/>
            </a:pPr>
            <a:r>
              <a:rPr lang="en-US" sz="1275">
                <a:solidFill>
                  <a:srgbClr val="6B7280"/>
                </a:solidFill>
                <a:latin typeface="Arial"/>
                <a:ea typeface="Arial"/>
                <a:cs typeface="Arial"/>
                <a:sym typeface="Arial"/>
              </a:rPr>
              <a:t>Seaport AGV shows 0.02% against a pool that is total port automation, cranes and software included. We sell only the vehicle layer.</a:t>
            </a:r>
            <a:endParaRPr/>
          </a:p>
        </p:txBody>
      </p:sp>
      <p:sp>
        <p:nvSpPr>
          <p:cNvPr id="4639" name="Google Shape;4639;p100"/>
          <p:cNvSpPr/>
          <p:nvPr/>
        </p:nvSpPr>
        <p:spPr>
          <a:xfrm>
            <a:off x="457200" y="6210300"/>
            <a:ext cx="112776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B7280"/>
              </a:buClr>
              <a:buSzPts val="825"/>
              <a:buFont typeface="Arial"/>
              <a:buNone/>
            </a:pPr>
            <a:r>
              <a:rPr i="1" lang="en-US" sz="825">
                <a:solidFill>
                  <a:srgbClr val="6B7280"/>
                </a:solidFill>
                <a:latin typeface="Arial"/>
                <a:ea typeface="Arial"/>
                <a:cs typeface="Arial"/>
                <a:sym typeface="Arial"/>
              </a:rPr>
              <a:t>Capture rates are management assumptions; pool sizes are third-party published estimates.</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4" name="Shape 4644"/>
        <p:cNvGrpSpPr/>
        <p:nvPr/>
      </p:nvGrpSpPr>
      <p:grpSpPr>
        <a:xfrm>
          <a:off x="0" y="0"/>
          <a:ext cx="0" cy="0"/>
          <a:chOff x="0" y="0"/>
          <a:chExt cx="0" cy="0"/>
        </a:xfrm>
      </p:grpSpPr>
      <p:sp>
        <p:nvSpPr>
          <p:cNvPr id="4645" name="Google Shape;4645;p101"/>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6" name="Google Shape;4646;p101"/>
          <p:cNvSpPr/>
          <p:nvPr/>
        </p:nvSpPr>
        <p:spPr>
          <a:xfrm>
            <a:off x="0" y="0"/>
            <a:ext cx="12192000" cy="6858000"/>
          </a:xfrm>
          <a:prstGeom prst="rect">
            <a:avLst/>
          </a:prstGeom>
          <a:solidFill>
            <a:srgbClr val="0A16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7" name="Google Shape;4647;p101"/>
          <p:cNvSpPr/>
          <p:nvPr/>
        </p:nvSpPr>
        <p:spPr>
          <a:xfrm>
            <a:off x="0" y="0"/>
            <a:ext cx="12192000" cy="4762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8" name="Google Shape;4648;p101"/>
          <p:cNvSpPr/>
          <p:nvPr/>
        </p:nvSpPr>
        <p:spPr>
          <a:xfrm>
            <a:off x="895350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9" name="Google Shape;4649;p101"/>
          <p:cNvSpPr/>
          <p:nvPr/>
        </p:nvSpPr>
        <p:spPr>
          <a:xfrm>
            <a:off x="931545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0" name="Google Shape;4650;p101"/>
          <p:cNvSpPr/>
          <p:nvPr/>
        </p:nvSpPr>
        <p:spPr>
          <a:xfrm>
            <a:off x="967740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1" name="Google Shape;4651;p101"/>
          <p:cNvSpPr/>
          <p:nvPr/>
        </p:nvSpPr>
        <p:spPr>
          <a:xfrm>
            <a:off x="1003935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2" name="Google Shape;4652;p101"/>
          <p:cNvSpPr/>
          <p:nvPr/>
        </p:nvSpPr>
        <p:spPr>
          <a:xfrm>
            <a:off x="1040130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3" name="Google Shape;4653;p101"/>
          <p:cNvSpPr/>
          <p:nvPr/>
        </p:nvSpPr>
        <p:spPr>
          <a:xfrm>
            <a:off x="1076325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4" name="Google Shape;4654;p101"/>
          <p:cNvSpPr/>
          <p:nvPr/>
        </p:nvSpPr>
        <p:spPr>
          <a:xfrm>
            <a:off x="1112520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5" name="Google Shape;4655;p101"/>
          <p:cNvSpPr/>
          <p:nvPr/>
        </p:nvSpPr>
        <p:spPr>
          <a:xfrm>
            <a:off x="1148715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6" name="Google Shape;4656;p101"/>
          <p:cNvSpPr/>
          <p:nvPr/>
        </p:nvSpPr>
        <p:spPr>
          <a:xfrm>
            <a:off x="11849100" y="0"/>
            <a:ext cx="9525" cy="6858000"/>
          </a:xfrm>
          <a:prstGeom prst="rect">
            <a:avLst/>
          </a:prstGeom>
          <a:solidFill>
            <a:srgbClr val="1426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7" name="Google Shape;4657;p101"/>
          <p:cNvSpPr/>
          <p:nvPr/>
        </p:nvSpPr>
        <p:spPr>
          <a:xfrm>
            <a:off x="762000" y="914400"/>
            <a:ext cx="66675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B4D8"/>
              </a:buClr>
              <a:buSzPts val="975"/>
              <a:buFont typeface="Arial"/>
              <a:buNone/>
            </a:pPr>
            <a:r>
              <a:rPr b="1" lang="en-US" sz="975">
                <a:solidFill>
                  <a:srgbClr val="00B4D8"/>
                </a:solidFill>
                <a:latin typeface="Arial"/>
                <a:ea typeface="Arial"/>
                <a:cs typeface="Arial"/>
                <a:sym typeface="Arial"/>
              </a:rPr>
              <a:t>THE ASK</a:t>
            </a:r>
            <a:endParaRPr/>
          </a:p>
        </p:txBody>
      </p:sp>
      <p:sp>
        <p:nvSpPr>
          <p:cNvPr id="4658" name="Google Shape;4658;p101"/>
          <p:cNvSpPr/>
          <p:nvPr/>
        </p:nvSpPr>
        <p:spPr>
          <a:xfrm>
            <a:off x="762000" y="1352550"/>
            <a:ext cx="9525000" cy="57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000"/>
              <a:buFont typeface="Georgia"/>
              <a:buNone/>
            </a:pPr>
            <a:r>
              <a:rPr b="1" lang="en-US" sz="3000">
                <a:solidFill>
                  <a:srgbClr val="FFFFFF"/>
                </a:solidFill>
                <a:latin typeface="Georgia"/>
                <a:ea typeface="Georgia"/>
                <a:cs typeface="Georgia"/>
                <a:sym typeface="Georgia"/>
              </a:rPr>
              <a:t>Fund the silicon; the portfolio follows</a:t>
            </a:r>
            <a:endParaRPr/>
          </a:p>
        </p:txBody>
      </p:sp>
      <p:sp>
        <p:nvSpPr>
          <p:cNvPr id="4659" name="Google Shape;4659;p101"/>
          <p:cNvSpPr/>
          <p:nvPr/>
        </p:nvSpPr>
        <p:spPr>
          <a:xfrm>
            <a:off x="762000" y="2038350"/>
            <a:ext cx="99060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BACD"/>
              </a:buClr>
              <a:buSzPts val="1425"/>
              <a:buFont typeface="Arial"/>
              <a:buNone/>
            </a:pPr>
            <a:r>
              <a:rPr lang="en-US" sz="1425">
                <a:solidFill>
                  <a:srgbClr val="A9BACD"/>
                </a:solidFill>
                <a:latin typeface="Arial"/>
                <a:ea typeface="Arial"/>
                <a:cs typeface="Arial"/>
                <a:sym typeface="Arial"/>
              </a:rPr>
              <a:t>Fifteen SKUs, one tapeout. Release capital against silicon, certification and paying customers — not against the forecast.</a:t>
            </a:r>
            <a:endParaRPr/>
          </a:p>
        </p:txBody>
      </p:sp>
      <p:sp>
        <p:nvSpPr>
          <p:cNvPr id="4660" name="Google Shape;4660;p101"/>
          <p:cNvSpPr/>
          <p:nvPr/>
        </p:nvSpPr>
        <p:spPr>
          <a:xfrm>
            <a:off x="762000" y="2686050"/>
            <a:ext cx="1333500" cy="28575"/>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1" name="Google Shape;4661;p101"/>
          <p:cNvSpPr/>
          <p:nvPr/>
        </p:nvSpPr>
        <p:spPr>
          <a:xfrm>
            <a:off x="762000" y="3086100"/>
            <a:ext cx="2590800" cy="1428750"/>
          </a:xfrm>
          <a:prstGeom prst="roundRect">
            <a:avLst>
              <a:gd fmla="val 5333" name="adj"/>
            </a:avLst>
          </a:prstGeom>
          <a:solidFill>
            <a:srgbClr val="0E1E33"/>
          </a:solidFill>
          <a:ln cap="flat" cmpd="sng" w="9525">
            <a:solidFill>
              <a:srgbClr val="1B33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2" name="Google Shape;4662;p101"/>
          <p:cNvSpPr/>
          <p:nvPr/>
        </p:nvSpPr>
        <p:spPr>
          <a:xfrm>
            <a:off x="762000" y="3086100"/>
            <a:ext cx="2590800" cy="38100"/>
          </a:xfrm>
          <a:prstGeom prst="rect">
            <a:avLst/>
          </a:prstGeom>
          <a:solidFill>
            <a:srgbClr val="00B4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3" name="Google Shape;4663;p101"/>
          <p:cNvSpPr/>
          <p:nvPr/>
        </p:nvSpPr>
        <p:spPr>
          <a:xfrm>
            <a:off x="952500" y="3314700"/>
            <a:ext cx="22098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500"/>
              <a:buFont typeface="Arial"/>
              <a:buNone/>
            </a:pPr>
            <a:r>
              <a:rPr b="1" lang="en-US" sz="1500">
                <a:solidFill>
                  <a:srgbClr val="FFFFFF"/>
                </a:solidFill>
                <a:latin typeface="Arial"/>
                <a:ea typeface="Arial"/>
                <a:cs typeface="Arial"/>
                <a:sym typeface="Arial"/>
              </a:rPr>
              <a:t>Legislated demand</a:t>
            </a:r>
            <a:endParaRPr/>
          </a:p>
        </p:txBody>
      </p:sp>
      <p:sp>
        <p:nvSpPr>
          <p:cNvPr id="4664" name="Google Shape;4664;p101"/>
          <p:cNvSpPr/>
          <p:nvPr/>
        </p:nvSpPr>
        <p:spPr>
          <a:xfrm>
            <a:off x="952500" y="3810000"/>
            <a:ext cx="2209800" cy="742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1125"/>
              <a:buFont typeface="Arial"/>
              <a:buNone/>
            </a:pPr>
            <a:r>
              <a:rPr lang="en-US" sz="1125">
                <a:solidFill>
                  <a:srgbClr val="8FA2B7"/>
                </a:solidFill>
                <a:latin typeface="Arial"/>
                <a:ea typeface="Arial"/>
                <a:cs typeface="Arial"/>
                <a:sym typeface="Arial"/>
              </a:rPr>
              <a:t>A million trucks a year in scope</a:t>
            </a:r>
            <a:endParaRPr/>
          </a:p>
        </p:txBody>
      </p:sp>
      <p:sp>
        <p:nvSpPr>
          <p:cNvPr id="4665" name="Google Shape;4665;p101"/>
          <p:cNvSpPr/>
          <p:nvPr/>
        </p:nvSpPr>
        <p:spPr>
          <a:xfrm>
            <a:off x="3543300" y="3086100"/>
            <a:ext cx="2590800" cy="1428750"/>
          </a:xfrm>
          <a:prstGeom prst="roundRect">
            <a:avLst>
              <a:gd fmla="val 5333" name="adj"/>
            </a:avLst>
          </a:prstGeom>
          <a:solidFill>
            <a:srgbClr val="0E1E33"/>
          </a:solidFill>
          <a:ln cap="flat" cmpd="sng" w="9525">
            <a:solidFill>
              <a:srgbClr val="1B33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6" name="Google Shape;4666;p101"/>
          <p:cNvSpPr/>
          <p:nvPr/>
        </p:nvSpPr>
        <p:spPr>
          <a:xfrm>
            <a:off x="3543300" y="3086100"/>
            <a:ext cx="2590800" cy="38100"/>
          </a:xfrm>
          <a:prstGeom prst="rect">
            <a:avLst/>
          </a:prstGeom>
          <a:solidFill>
            <a:srgbClr val="0A93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7" name="Google Shape;4667;p101"/>
          <p:cNvSpPr/>
          <p:nvPr/>
        </p:nvSpPr>
        <p:spPr>
          <a:xfrm>
            <a:off x="3733800" y="3314700"/>
            <a:ext cx="22098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500"/>
              <a:buFont typeface="Arial"/>
              <a:buNone/>
            </a:pPr>
            <a:r>
              <a:rPr b="1" lang="en-US" sz="1500">
                <a:solidFill>
                  <a:srgbClr val="FFFFFF"/>
                </a:solidFill>
                <a:latin typeface="Arial"/>
                <a:ea typeface="Arial"/>
                <a:cs typeface="Arial"/>
                <a:sym typeface="Arial"/>
              </a:rPr>
              <a:t>One tapeout</a:t>
            </a:r>
            <a:endParaRPr/>
          </a:p>
        </p:txBody>
      </p:sp>
      <p:sp>
        <p:nvSpPr>
          <p:cNvPr id="4668" name="Google Shape;4668;p101"/>
          <p:cNvSpPr/>
          <p:nvPr/>
        </p:nvSpPr>
        <p:spPr>
          <a:xfrm>
            <a:off x="3733800" y="3810000"/>
            <a:ext cx="2209800" cy="742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1125"/>
              <a:buFont typeface="Arial"/>
              <a:buNone/>
            </a:pPr>
            <a:r>
              <a:rPr lang="en-US" sz="1125">
                <a:solidFill>
                  <a:srgbClr val="8FA2B7"/>
                </a:solidFill>
                <a:latin typeface="Arial"/>
                <a:ea typeface="Arial"/>
                <a:cs typeface="Arial"/>
                <a:sym typeface="Arial"/>
              </a:rPr>
              <a:t>All fifteen SKUs downstream of a single 28 nm chip</a:t>
            </a:r>
            <a:endParaRPr/>
          </a:p>
        </p:txBody>
      </p:sp>
      <p:sp>
        <p:nvSpPr>
          <p:cNvPr id="4669" name="Google Shape;4669;p101"/>
          <p:cNvSpPr/>
          <p:nvPr/>
        </p:nvSpPr>
        <p:spPr>
          <a:xfrm>
            <a:off x="6324600" y="3086100"/>
            <a:ext cx="2590800" cy="1428750"/>
          </a:xfrm>
          <a:prstGeom prst="roundRect">
            <a:avLst>
              <a:gd fmla="val 5333" name="adj"/>
            </a:avLst>
          </a:prstGeom>
          <a:solidFill>
            <a:srgbClr val="0E1E33"/>
          </a:solidFill>
          <a:ln cap="flat" cmpd="sng" w="9525">
            <a:solidFill>
              <a:srgbClr val="1B33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0" name="Google Shape;4670;p101"/>
          <p:cNvSpPr/>
          <p:nvPr/>
        </p:nvSpPr>
        <p:spPr>
          <a:xfrm>
            <a:off x="6324600" y="3086100"/>
            <a:ext cx="2590800" cy="38100"/>
          </a:xfrm>
          <a:prstGeom prst="rect">
            <a:avLst/>
          </a:prstGeom>
          <a:solidFill>
            <a:srgbClr val="1285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1" name="Google Shape;4671;p101"/>
          <p:cNvSpPr/>
          <p:nvPr/>
        </p:nvSpPr>
        <p:spPr>
          <a:xfrm>
            <a:off x="6515100" y="3314700"/>
            <a:ext cx="22098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500"/>
              <a:buFont typeface="Arial"/>
              <a:buNone/>
            </a:pPr>
            <a:r>
              <a:rPr b="1" lang="en-US" sz="1500">
                <a:solidFill>
                  <a:srgbClr val="FFFFFF"/>
                </a:solidFill>
                <a:latin typeface="Arial"/>
                <a:ea typeface="Arial"/>
                <a:cs typeface="Arial"/>
                <a:sym typeface="Arial"/>
              </a:rPr>
              <a:t>Margin where it counts</a:t>
            </a:r>
            <a:endParaRPr/>
          </a:p>
        </p:txBody>
      </p:sp>
      <p:sp>
        <p:nvSpPr>
          <p:cNvPr id="4672" name="Google Shape;4672;p101"/>
          <p:cNvSpPr/>
          <p:nvPr/>
        </p:nvSpPr>
        <p:spPr>
          <a:xfrm>
            <a:off x="6515100" y="3810000"/>
            <a:ext cx="2209800" cy="742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1125"/>
              <a:buFont typeface="Arial"/>
              <a:buNone/>
            </a:pPr>
            <a:r>
              <a:rPr lang="en-US" sz="1125">
                <a:solidFill>
                  <a:srgbClr val="8FA2B7"/>
                </a:solidFill>
                <a:latin typeface="Arial"/>
                <a:ea typeface="Arial"/>
                <a:cs typeface="Arial"/>
                <a:sym typeface="Arial"/>
              </a:rPr>
              <a:t>94% on silicon, needing no installation capacity</a:t>
            </a:r>
            <a:endParaRPr/>
          </a:p>
        </p:txBody>
      </p:sp>
      <p:sp>
        <p:nvSpPr>
          <p:cNvPr id="4673" name="Google Shape;4673;p101"/>
          <p:cNvSpPr/>
          <p:nvPr/>
        </p:nvSpPr>
        <p:spPr>
          <a:xfrm>
            <a:off x="9105900" y="3086100"/>
            <a:ext cx="2590800" cy="1428750"/>
          </a:xfrm>
          <a:prstGeom prst="roundRect">
            <a:avLst>
              <a:gd fmla="val 5333" name="adj"/>
            </a:avLst>
          </a:prstGeom>
          <a:solidFill>
            <a:srgbClr val="0E1E33"/>
          </a:solidFill>
          <a:ln cap="flat" cmpd="sng" w="9525">
            <a:solidFill>
              <a:srgbClr val="1B33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4" name="Google Shape;4674;p101"/>
          <p:cNvSpPr/>
          <p:nvPr/>
        </p:nvSpPr>
        <p:spPr>
          <a:xfrm>
            <a:off x="9105900" y="3086100"/>
            <a:ext cx="2590800" cy="38100"/>
          </a:xfrm>
          <a:prstGeom prst="rect">
            <a:avLst/>
          </a:prstGeom>
          <a:solidFill>
            <a:srgbClr val="8DB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5" name="Google Shape;4675;p101"/>
          <p:cNvSpPr/>
          <p:nvPr/>
        </p:nvSpPr>
        <p:spPr>
          <a:xfrm>
            <a:off x="9296400" y="3314700"/>
            <a:ext cx="22098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500"/>
              <a:buFont typeface="Arial"/>
              <a:buNone/>
            </a:pPr>
            <a:r>
              <a:rPr b="1" lang="en-US" sz="1500">
                <a:solidFill>
                  <a:srgbClr val="FFFFFF"/>
                </a:solidFill>
                <a:latin typeface="Arial"/>
                <a:ea typeface="Arial"/>
                <a:cs typeface="Arial"/>
                <a:sym typeface="Arial"/>
              </a:rPr>
              <a:t>A floor, not a stretch</a:t>
            </a:r>
            <a:endParaRPr/>
          </a:p>
        </p:txBody>
      </p:sp>
      <p:sp>
        <p:nvSpPr>
          <p:cNvPr id="4676" name="Google Shape;4676;p101"/>
          <p:cNvSpPr/>
          <p:nvPr/>
        </p:nvSpPr>
        <p:spPr>
          <a:xfrm>
            <a:off x="9296400" y="3810000"/>
            <a:ext cx="2209800" cy="742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1125"/>
              <a:buFont typeface="Arial"/>
              <a:buNone/>
            </a:pPr>
            <a:r>
              <a:rPr lang="en-US" sz="1125">
                <a:solidFill>
                  <a:srgbClr val="8FA2B7"/>
                </a:solidFill>
                <a:latin typeface="Arial"/>
                <a:ea typeface="Arial"/>
                <a:cs typeface="Arial"/>
                <a:sym typeface="Arial"/>
              </a:rPr>
              <a:t>Under 2% of every sized pool, prices flat six years</a:t>
            </a:r>
            <a:endParaRPr/>
          </a:p>
        </p:txBody>
      </p:sp>
      <p:sp>
        <p:nvSpPr>
          <p:cNvPr id="4677" name="Google Shape;4677;p101"/>
          <p:cNvSpPr/>
          <p:nvPr/>
        </p:nvSpPr>
        <p:spPr>
          <a:xfrm>
            <a:off x="762000" y="4876800"/>
            <a:ext cx="10668000" cy="876300"/>
          </a:xfrm>
          <a:prstGeom prst="roundRect">
            <a:avLst>
              <a:gd fmla="val 8696" name="adj"/>
            </a:avLst>
          </a:prstGeom>
          <a:solidFill>
            <a:srgbClr val="0E1E33"/>
          </a:solidFill>
          <a:ln cap="flat" cmpd="sng" w="9525">
            <a:solidFill>
              <a:srgbClr val="00B4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8" name="Google Shape;4678;p101"/>
          <p:cNvSpPr/>
          <p:nvPr/>
        </p:nvSpPr>
        <p:spPr>
          <a:xfrm>
            <a:off x="1066800" y="5105400"/>
            <a:ext cx="10058400" cy="4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500"/>
              <a:buFont typeface="Georgia"/>
              <a:buNone/>
            </a:pPr>
            <a:r>
              <a:rPr i="1" lang="en-US" sz="1500">
                <a:solidFill>
                  <a:srgbClr val="FFFFFF"/>
                </a:solidFill>
                <a:latin typeface="Georgia"/>
                <a:ea typeface="Georgia"/>
                <a:cs typeface="Georgia"/>
                <a:sym typeface="Georgia"/>
              </a:rPr>
              <a:t>The portfolio is not fifteen bets. It is one bet, fifteen times over.</a:t>
            </a:r>
            <a:endParaRPr/>
          </a:p>
        </p:txBody>
      </p:sp>
      <p:sp>
        <p:nvSpPr>
          <p:cNvPr id="4679" name="Google Shape;4679;p101"/>
          <p:cNvSpPr/>
          <p:nvPr/>
        </p:nvSpPr>
        <p:spPr>
          <a:xfrm>
            <a:off x="762000" y="6038850"/>
            <a:ext cx="95250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E8299"/>
              </a:buClr>
              <a:buSzPts val="825"/>
              <a:buFont typeface="Arial"/>
              <a:buNone/>
            </a:pPr>
            <a:r>
              <a:rPr i="1" lang="en-US" sz="825">
                <a:solidFill>
                  <a:srgbClr val="6E8299"/>
                </a:solidFill>
                <a:latin typeface="Arial"/>
                <a:ea typeface="Arial"/>
                <a:cs typeface="Arial"/>
                <a:sym typeface="Arial"/>
              </a:rPr>
              <a:t>All figures are management projections prepared for fundraising purposes and are not audited or reported results.</a:t>
            </a:r>
            <a:endParaRPr/>
          </a:p>
        </p:txBody>
      </p:sp>
      <p:sp>
        <p:nvSpPr>
          <p:cNvPr id="4680" name="Google Shape;4680;p101"/>
          <p:cNvSpPr/>
          <p:nvPr/>
        </p:nvSpPr>
        <p:spPr>
          <a:xfrm>
            <a:off x="762000" y="6305550"/>
            <a:ext cx="6667500" cy="19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FA2B7"/>
              </a:buClr>
              <a:buSzPts val="825"/>
              <a:buFont typeface="Arial"/>
              <a:buNone/>
            </a:pPr>
            <a:r>
              <a:rPr b="1" lang="en-US" sz="825">
                <a:solidFill>
                  <a:srgbClr val="8FA2B7"/>
                </a:solidFill>
                <a:latin typeface="Arial"/>
                <a:ea typeface="Arial"/>
                <a:cs typeface="Arial"/>
                <a:sym typeface="Arial"/>
              </a:rPr>
              <a:t>DEEPGRID SEMI  ·  PRODUCT LINES  ·  AUGUST 2026</a:t>
            </a:r>
            <a:endParaRPr/>
          </a:p>
        </p:txBody>
      </p:sp>
      <p:sp>
        <p:nvSpPr>
          <p:cNvPr id="4681" name="Google Shape;4681;p101"/>
          <p:cNvSpPr/>
          <p:nvPr/>
        </p:nvSpPr>
        <p:spPr>
          <a:xfrm>
            <a:off x="11049000" y="6305550"/>
            <a:ext cx="685800" cy="190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8FA2B7"/>
              </a:buClr>
              <a:buSzPts val="825"/>
              <a:buFont typeface="Arial"/>
              <a:buNone/>
            </a:pPr>
            <a:r>
              <a:rPr b="1" lang="en-US" sz="825">
                <a:solidFill>
                  <a:srgbClr val="8FA2B7"/>
                </a:solidFill>
                <a:latin typeface="Arial"/>
                <a:ea typeface="Arial"/>
                <a:cs typeface="Arial"/>
                <a:sym typeface="Arial"/>
              </a:rPr>
              <a:t>97</a:t>
            </a:r>
            <a:endParaRPr/>
          </a:p>
        </p:txBody>
      </p:sp>
    </p:spTree>
  </p:cSld>
  <p:clrMapOvr>
    <a:masterClrMapping/>
  </p:clrMapOvr>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95" name="Shape 1795"/>
        <p:cNvGrpSpPr/>
        <p:nvPr/>
      </p:nvGrpSpPr>
      <p:grpSpPr>
        <a:xfrm>
          <a:off x="0" y="0"/>
          <a:ext cx="0" cy="0"/>
          <a:chOff x="0" y="0"/>
          <a:chExt cx="0" cy="0"/>
        </a:xfrm>
      </p:grpSpPr>
      <p:sp>
        <p:nvSpPr>
          <p:cNvPr id="1796" name="Google Shape;1796;p40"/>
          <p:cNvSpPr txBox="1"/>
          <p:nvPr/>
        </p:nvSpPr>
        <p:spPr>
          <a:xfrm>
            <a:off x="457200" y="355600"/>
            <a:ext cx="11277600" cy="63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775">
                <a:solidFill>
                  <a:srgbClr val="1E293B"/>
                </a:solidFill>
                <a:latin typeface="Georgia"/>
                <a:ea typeface="Georgia"/>
                <a:cs typeface="Georgia"/>
                <a:sym typeface="Georgia"/>
              </a:rPr>
              <a:t>See eleven inputs become one AD2 output</a:t>
            </a:r>
            <a:endParaRPr b="1" sz="2775">
              <a:solidFill>
                <a:srgbClr val="1E293B"/>
              </a:solidFill>
              <a:latin typeface="Georgia"/>
              <a:ea typeface="Georgia"/>
              <a:cs typeface="Georgia"/>
              <a:sym typeface="Georgia"/>
            </a:endParaRPr>
          </a:p>
        </p:txBody>
      </p:sp>
      <p:sp>
        <p:nvSpPr>
          <p:cNvPr id="1797" name="Google Shape;1797;p40"/>
          <p:cNvSpPr txBox="1"/>
          <p:nvPr/>
        </p:nvSpPr>
        <p:spPr>
          <a:xfrm>
            <a:off x="457200" y="965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75">
                <a:solidFill>
                  <a:srgbClr val="6B7280"/>
                </a:solidFill>
              </a:rPr>
              <a:t>Illustrative sensor-fusion timing—not a measured production latency.</a:t>
            </a:r>
            <a:endParaRPr sz="1275">
              <a:solidFill>
                <a:srgbClr val="6B7280"/>
              </a:solidFill>
            </a:endParaRPr>
          </a:p>
        </p:txBody>
      </p:sp>
      <p:sp>
        <p:nvSpPr>
          <p:cNvPr id="1798" name="Google Shape;1798;p40"/>
          <p:cNvSpPr txBox="1"/>
          <p:nvPr/>
        </p:nvSpPr>
        <p:spPr>
          <a:xfrm>
            <a:off x="457200" y="6426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
                <a:solidFill>
                  <a:srgbClr val="055E6E"/>
                </a:solidFill>
              </a:rPr>
              <a:t>Click the video to play · Narrated · No music</a:t>
            </a:r>
            <a:endParaRPr sz="1200">
              <a:solidFill>
                <a:srgbClr val="055E6E"/>
              </a:solidFill>
            </a:endParaRPr>
          </a:p>
        </p:txBody>
      </p:sp>
      <p:pic>
        <p:nvPicPr>
          <p:cNvPr descr="Illustrative arithmetic demonstration—not a measured application speedup. Original Holt voiceover; no music." id="1799" name="Google Shape;1799;p40" title="Play Flat-to-cube animation">
            <a:hlinkClick r:id="" action="ppaction://media"/>
          </p:cNvPr>
          <p:cNvPicPr preferRelativeResize="0"/>
          <p:nvPr>
            <a:videoFile xmlns:r="http://schemas.openxmlformats.org/officeDocument/2006/relationships" r:link="rId3"/>
            <p:extLst>
              <p:ext uri="{DAA4B4D4-6D71-4841-9C94-3DE7FCFB9230}">
                <p14:media xmlns:p14="http://schemas.microsoft.com/office/powerpoint/2010/main" xmlns:r="http://schemas.openxmlformats.org/officeDocument/2006/relationships" r:embed="rId5"/>
              </p:ext>
            </p:extLst>
          </p:nvPr>
        </p:nvPicPr>
        <p:blipFill>
          <a:blip r:embed="rId4">
            <a:alphaModFix/>
          </a:blip>
          <a:stretch>
            <a:fillRect/>
          </a:stretch>
        </p:blipFill>
        <p:spPr>
          <a:xfrm>
            <a:off x="1828800" y="1409700"/>
            <a:ext cx="8534400" cy="4800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9"/>
                                        </p:tgtEl>
                                        <p:attrNameLst>
                                          <p:attrName>style.visibility</p:attrName>
                                        </p:attrNameLst>
                                      </p:cBhvr>
                                      <p:to>
                                        <p:strVal val="visible"/>
                                      </p:to>
                                    </p:set>
                                    <p:animEffect filter="fade" transition="in">
                                      <p:cBhvr>
                                        <p:cTn dur="1000"/>
                                        <p:tgtEl>
                                          <p:spTgt spid="17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95" name="Shape 1795"/>
        <p:cNvGrpSpPr/>
        <p:nvPr/>
      </p:nvGrpSpPr>
      <p:grpSpPr>
        <a:xfrm>
          <a:off x="0" y="0"/>
          <a:ext cx="0" cy="0"/>
          <a:chOff x="0" y="0"/>
          <a:chExt cx="0" cy="0"/>
        </a:xfrm>
      </p:grpSpPr>
      <p:sp>
        <p:nvSpPr>
          <p:cNvPr id="1796" name="Google Shape;1796;p40"/>
          <p:cNvSpPr txBox="1"/>
          <p:nvPr/>
        </p:nvSpPr>
        <p:spPr>
          <a:xfrm>
            <a:off x="457200" y="355600"/>
            <a:ext cx="11277600" cy="63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775">
                <a:solidFill>
                  <a:srgbClr val="1E293B"/>
                </a:solidFill>
                <a:latin typeface="Georgia"/>
                <a:ea typeface="Georgia"/>
                <a:cs typeface="Georgia"/>
                <a:sym typeface="Georgia"/>
              </a:rPr>
              <a:t>See what a shared data engine costs</a:t>
            </a:r>
            <a:endParaRPr b="1" sz="2775">
              <a:solidFill>
                <a:srgbClr val="1E293B"/>
              </a:solidFill>
              <a:latin typeface="Georgia"/>
              <a:ea typeface="Georgia"/>
              <a:cs typeface="Georgia"/>
              <a:sym typeface="Georgia"/>
            </a:endParaRPr>
          </a:p>
        </p:txBody>
      </p:sp>
      <p:sp>
        <p:nvSpPr>
          <p:cNvPr id="1797" name="Google Shape;1797;p40"/>
          <p:cNvSpPr txBox="1"/>
          <p:nvPr/>
        </p:nvSpPr>
        <p:spPr>
          <a:xfrm>
            <a:off x="457200" y="965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75">
                <a:solidFill>
                  <a:srgbClr val="6B7280"/>
                </a:solidFill>
              </a:rPr>
              <a:t>Illustrative dispatch comparison—not a measured application speedup.</a:t>
            </a:r>
            <a:endParaRPr sz="1275">
              <a:solidFill>
                <a:srgbClr val="6B7280"/>
              </a:solidFill>
            </a:endParaRPr>
          </a:p>
        </p:txBody>
      </p:sp>
      <p:sp>
        <p:nvSpPr>
          <p:cNvPr id="1798" name="Google Shape;1798;p40"/>
          <p:cNvSpPr txBox="1"/>
          <p:nvPr/>
        </p:nvSpPr>
        <p:spPr>
          <a:xfrm>
            <a:off x="457200" y="6426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
                <a:solidFill>
                  <a:srgbClr val="055E6E"/>
                </a:solidFill>
              </a:rPr>
              <a:t>Click the video to play · Narrated · No music</a:t>
            </a:r>
            <a:endParaRPr sz="1200">
              <a:solidFill>
                <a:srgbClr val="055E6E"/>
              </a:solidFill>
            </a:endParaRPr>
          </a:p>
        </p:txBody>
      </p:sp>
      <p:pic>
        <p:nvPicPr>
          <p:cNvPr descr="Illustrative arithmetic demonstration—not a measured application speedup. Original Holt voiceover; no music." id="1799" name="Google Shape;1799;p40" title="Play Flat-to-cube animation">
            <a:hlinkClick r:id="" action="ppaction://media"/>
          </p:cNvPr>
          <p:cNvPicPr preferRelativeResize="0"/>
          <p:nvPr>
            <a:videoFile xmlns:r="http://schemas.openxmlformats.org/officeDocument/2006/relationships" r:link="rId3"/>
            <p:extLst>
              <p:ext uri="{DAA4B4D4-6D71-4841-9C94-3DE7FCFB9230}">
                <p14:media xmlns:p14="http://schemas.microsoft.com/office/powerpoint/2010/main" xmlns:r="http://schemas.openxmlformats.org/officeDocument/2006/relationships" r:embed="rId5"/>
              </p:ext>
            </p:extLst>
          </p:nvPr>
        </p:nvPicPr>
        <p:blipFill>
          <a:blip r:embed="rId4">
            <a:alphaModFix/>
          </a:blip>
          <a:stretch>
            <a:fillRect/>
          </a:stretch>
        </p:blipFill>
        <p:spPr>
          <a:xfrm>
            <a:off x="1828800" y="1409700"/>
            <a:ext cx="8534400" cy="4800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9"/>
                                        </p:tgtEl>
                                        <p:attrNameLst>
                                          <p:attrName>style.visibility</p:attrName>
                                        </p:attrNameLst>
                                      </p:cBhvr>
                                      <p:to>
                                        <p:strVal val="visible"/>
                                      </p:to>
                                    </p:set>
                                    <p:animEffect filter="fade" transition="in">
                                      <p:cBhvr>
                                        <p:cTn dur="1000"/>
                                        <p:tgtEl>
                                          <p:spTgt spid="17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95" name="Shape 1795"/>
        <p:cNvGrpSpPr/>
        <p:nvPr/>
      </p:nvGrpSpPr>
      <p:grpSpPr>
        <a:xfrm>
          <a:off x="0" y="0"/>
          <a:ext cx="0" cy="0"/>
          <a:chOff x="0" y="0"/>
          <a:chExt cx="0" cy="0"/>
        </a:xfrm>
      </p:grpSpPr>
      <p:sp>
        <p:nvSpPr>
          <p:cNvPr id="1796" name="Google Shape;1796;p40"/>
          <p:cNvSpPr txBox="1"/>
          <p:nvPr/>
        </p:nvSpPr>
        <p:spPr>
          <a:xfrm>
            <a:off x="457200" y="355600"/>
            <a:ext cx="11277600" cy="63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775">
                <a:solidFill>
                  <a:srgbClr val="1E293B"/>
                </a:solidFill>
                <a:latin typeface="Georgia"/>
                <a:ea typeface="Georgia"/>
                <a:cs typeface="Georgia"/>
                <a:sym typeface="Georgia"/>
              </a:rPr>
              <a:t>See where DGrid sits on the memory spectrum</a:t>
            </a:r>
            <a:endParaRPr b="1" sz="2775">
              <a:solidFill>
                <a:srgbClr val="1E293B"/>
              </a:solidFill>
              <a:latin typeface="Georgia"/>
              <a:ea typeface="Georgia"/>
              <a:cs typeface="Georgia"/>
              <a:sym typeface="Georgia"/>
            </a:endParaRPr>
          </a:p>
        </p:txBody>
      </p:sp>
      <p:sp>
        <p:nvSpPr>
          <p:cNvPr id="1797" name="Google Shape;1797;p40"/>
          <p:cNvSpPr txBox="1"/>
          <p:nvPr/>
        </p:nvSpPr>
        <p:spPr>
          <a:xfrm>
            <a:off x="457200" y="965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75">
                <a:solidFill>
                  <a:srgbClr val="6B7280"/>
                </a:solidFill>
              </a:rPr>
              <a:t>Illustrative architecture comparison—vendor figures from public sources.</a:t>
            </a:r>
            <a:endParaRPr sz="1275">
              <a:solidFill>
                <a:srgbClr val="6B7280"/>
              </a:solidFill>
            </a:endParaRPr>
          </a:p>
        </p:txBody>
      </p:sp>
      <p:sp>
        <p:nvSpPr>
          <p:cNvPr id="1798" name="Google Shape;1798;p40"/>
          <p:cNvSpPr txBox="1"/>
          <p:nvPr/>
        </p:nvSpPr>
        <p:spPr>
          <a:xfrm>
            <a:off x="457200" y="6426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
                <a:solidFill>
                  <a:srgbClr val="055E6E"/>
                </a:solidFill>
              </a:rPr>
              <a:t>Click the video to play · Narrated · No music</a:t>
            </a:r>
            <a:endParaRPr sz="1200">
              <a:solidFill>
                <a:srgbClr val="055E6E"/>
              </a:solidFill>
            </a:endParaRPr>
          </a:p>
        </p:txBody>
      </p:sp>
      <p:pic>
        <p:nvPicPr>
          <p:cNvPr descr="Illustrative arithmetic demonstration—not a measured application speedup. Original Holt voiceover; no music." id="1799" name="Google Shape;1799;p40" title="Play Flat-to-cube animation">
            <a:hlinkClick r:id="" action="ppaction://media"/>
          </p:cNvPr>
          <p:cNvPicPr preferRelativeResize="0"/>
          <p:nvPr>
            <a:videoFile xmlns:r="http://schemas.openxmlformats.org/officeDocument/2006/relationships" r:link="rId3"/>
            <p:extLst>
              <p:ext uri="{DAA4B4D4-6D71-4841-9C94-3DE7FCFB9230}">
                <p14:media xmlns:p14="http://schemas.microsoft.com/office/powerpoint/2010/main" xmlns:r="http://schemas.openxmlformats.org/officeDocument/2006/relationships" r:embed="rId5"/>
              </p:ext>
            </p:extLst>
          </p:nvPr>
        </p:nvPicPr>
        <p:blipFill>
          <a:blip r:embed="rId4">
            <a:alphaModFix/>
          </a:blip>
          <a:stretch>
            <a:fillRect/>
          </a:stretch>
        </p:blipFill>
        <p:spPr>
          <a:xfrm>
            <a:off x="1828800" y="1409700"/>
            <a:ext cx="8534400" cy="4800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9"/>
                                        </p:tgtEl>
                                        <p:attrNameLst>
                                          <p:attrName>style.visibility</p:attrName>
                                        </p:attrNameLst>
                                      </p:cBhvr>
                                      <p:to>
                                        <p:strVal val="visible"/>
                                      </p:to>
                                    </p:set>
                                    <p:animEffect filter="fade" transition="in">
                                      <p:cBhvr>
                                        <p:cTn dur="1000"/>
                                        <p:tgtEl>
                                          <p:spTgt spid="17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95" name="Shape 1795"/>
        <p:cNvGrpSpPr/>
        <p:nvPr/>
      </p:nvGrpSpPr>
      <p:grpSpPr>
        <a:xfrm>
          <a:off x="0" y="0"/>
          <a:ext cx="0" cy="0"/>
          <a:chOff x="0" y="0"/>
          <a:chExt cx="0" cy="0"/>
        </a:xfrm>
      </p:grpSpPr>
      <p:sp>
        <p:nvSpPr>
          <p:cNvPr id="1796" name="Google Shape;1796;p40"/>
          <p:cNvSpPr txBox="1"/>
          <p:nvPr/>
        </p:nvSpPr>
        <p:spPr>
          <a:xfrm>
            <a:off x="457200" y="355600"/>
            <a:ext cx="11277600" cy="63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775">
                <a:solidFill>
                  <a:srgbClr val="1E293B"/>
                </a:solidFill>
                <a:latin typeface="Georgia"/>
                <a:ea typeface="Georgia"/>
                <a:cs typeface="Georgia"/>
                <a:sym typeface="Georgia"/>
              </a:rPr>
              <a:t>See every generation proven at a measured frame rate</a:t>
            </a:r>
            <a:endParaRPr b="1" sz="2775">
              <a:solidFill>
                <a:srgbClr val="1E293B"/>
              </a:solidFill>
              <a:latin typeface="Georgia"/>
              <a:ea typeface="Georgia"/>
              <a:cs typeface="Georgia"/>
              <a:sym typeface="Georgia"/>
            </a:endParaRPr>
          </a:p>
        </p:txBody>
      </p:sp>
      <p:sp>
        <p:nvSpPr>
          <p:cNvPr id="1797" name="Google Shape;1797;p40"/>
          <p:cNvSpPr txBox="1"/>
          <p:nvPr/>
        </p:nvSpPr>
        <p:spPr>
          <a:xfrm>
            <a:off x="457200" y="965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75">
                <a:solidFill>
                  <a:srgbClr val="6B7280"/>
                </a:solidFill>
              </a:rPr>
              <a:t>Illustrative roadmap animation—frame rates are management figures, not third-party benchmarks.</a:t>
            </a:r>
            <a:endParaRPr sz="1275">
              <a:solidFill>
                <a:srgbClr val="6B7280"/>
              </a:solidFill>
            </a:endParaRPr>
          </a:p>
        </p:txBody>
      </p:sp>
      <p:sp>
        <p:nvSpPr>
          <p:cNvPr id="1798" name="Google Shape;1798;p40"/>
          <p:cNvSpPr txBox="1"/>
          <p:nvPr/>
        </p:nvSpPr>
        <p:spPr>
          <a:xfrm>
            <a:off x="457200" y="6426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
                <a:solidFill>
                  <a:srgbClr val="055E6E"/>
                </a:solidFill>
              </a:rPr>
              <a:t>Click the video to play · Narrated · No music</a:t>
            </a:r>
            <a:endParaRPr sz="1200">
              <a:solidFill>
                <a:srgbClr val="055E6E"/>
              </a:solidFill>
            </a:endParaRPr>
          </a:p>
        </p:txBody>
      </p:sp>
      <p:pic>
        <p:nvPicPr>
          <p:cNvPr descr="Illustrative arithmetic demonstration—not a measured application speedup. Original Holt voiceover; no music." id="1799" name="Google Shape;1799;p40" title="Play Flat-to-cube animation">
            <a:hlinkClick r:id="" action="ppaction://media"/>
          </p:cNvPr>
          <p:cNvPicPr preferRelativeResize="0"/>
          <p:nvPr>
            <a:videoFile xmlns:r="http://schemas.openxmlformats.org/officeDocument/2006/relationships" r:link="rId3"/>
            <p:extLst>
              <p:ext uri="{DAA4B4D4-6D71-4841-9C94-3DE7FCFB9230}">
                <p14:media xmlns:p14="http://schemas.microsoft.com/office/powerpoint/2010/main" xmlns:r="http://schemas.openxmlformats.org/officeDocument/2006/relationships" r:embed="rId5"/>
              </p:ext>
            </p:extLst>
          </p:nvPr>
        </p:nvPicPr>
        <p:blipFill>
          <a:blip r:embed="rId4">
            <a:alphaModFix/>
          </a:blip>
          <a:stretch>
            <a:fillRect/>
          </a:stretch>
        </p:blipFill>
        <p:spPr>
          <a:xfrm>
            <a:off x="1828800" y="1409700"/>
            <a:ext cx="8534400" cy="4800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9"/>
                                        </p:tgtEl>
                                        <p:attrNameLst>
                                          <p:attrName>style.visibility</p:attrName>
                                        </p:attrNameLst>
                                      </p:cBhvr>
                                      <p:to>
                                        <p:strVal val="visible"/>
                                      </p:to>
                                    </p:set>
                                    <p:animEffect filter="fade" transition="in">
                                      <p:cBhvr>
                                        <p:cTn dur="1000"/>
                                        <p:tgtEl>
                                          <p:spTgt spid="17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95" name="Shape 1795"/>
        <p:cNvGrpSpPr/>
        <p:nvPr/>
      </p:nvGrpSpPr>
      <p:grpSpPr>
        <a:xfrm>
          <a:off x="0" y="0"/>
          <a:ext cx="0" cy="0"/>
          <a:chOff x="0" y="0"/>
          <a:chExt cx="0" cy="0"/>
        </a:xfrm>
      </p:grpSpPr>
      <p:sp>
        <p:nvSpPr>
          <p:cNvPr id="1796" name="Google Shape;1796;p40"/>
          <p:cNvSpPr txBox="1"/>
          <p:nvPr/>
        </p:nvSpPr>
        <p:spPr>
          <a:xfrm>
            <a:off x="457200" y="355600"/>
            <a:ext cx="11277600" cy="63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775">
                <a:solidFill>
                  <a:srgbClr val="1E293B"/>
                </a:solidFill>
                <a:latin typeface="Georgia"/>
                <a:ea typeface="Georgia"/>
                <a:cs typeface="Georgia"/>
                <a:sym typeface="Georgia"/>
              </a:rPr>
              <a:t>See the far-horizon part this raise does not fund</a:t>
            </a:r>
            <a:endParaRPr b="1" sz="2775">
              <a:solidFill>
                <a:srgbClr val="1E293B"/>
              </a:solidFill>
              <a:latin typeface="Georgia"/>
              <a:ea typeface="Georgia"/>
              <a:cs typeface="Georgia"/>
              <a:sym typeface="Georgia"/>
            </a:endParaRPr>
          </a:p>
        </p:txBody>
      </p:sp>
      <p:sp>
        <p:nvSpPr>
          <p:cNvPr id="1797" name="Google Shape;1797;p40"/>
          <p:cNvSpPr txBox="1"/>
          <p:nvPr/>
        </p:nvSpPr>
        <p:spPr>
          <a:xfrm>
            <a:off x="457200" y="965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75">
                <a:solidFill>
                  <a:srgbClr val="6B7280"/>
                </a:solidFill>
              </a:rPr>
              <a:t>SoC4-A optionality, outside this plan—built from published open PULP silicon IP.</a:t>
            </a:r>
            <a:endParaRPr sz="1275">
              <a:solidFill>
                <a:srgbClr val="6B7280"/>
              </a:solidFill>
            </a:endParaRPr>
          </a:p>
        </p:txBody>
      </p:sp>
      <p:sp>
        <p:nvSpPr>
          <p:cNvPr id="1798" name="Google Shape;1798;p40"/>
          <p:cNvSpPr txBox="1"/>
          <p:nvPr/>
        </p:nvSpPr>
        <p:spPr>
          <a:xfrm>
            <a:off x="457200" y="6426200"/>
            <a:ext cx="112776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
                <a:solidFill>
                  <a:srgbClr val="055E6E"/>
                </a:solidFill>
              </a:rPr>
              <a:t>Click the video to play · Narrated · No music</a:t>
            </a:r>
            <a:endParaRPr sz="1200">
              <a:solidFill>
                <a:srgbClr val="055E6E"/>
              </a:solidFill>
            </a:endParaRPr>
          </a:p>
        </p:txBody>
      </p:sp>
      <p:pic>
        <p:nvPicPr>
          <p:cNvPr descr="Illustrative arithmetic demonstration—not a measured application speedup. Original Holt voiceover; no music." id="1799" name="Google Shape;1799;p40" title="Play Flat-to-cube animation">
            <a:hlinkClick r:id="" action="ppaction://media"/>
          </p:cNvPr>
          <p:cNvPicPr preferRelativeResize="0"/>
          <p:nvPr>
            <a:videoFile xmlns:r="http://schemas.openxmlformats.org/officeDocument/2006/relationships" r:link="rId3"/>
            <p:extLst>
              <p:ext uri="{DAA4B4D4-6D71-4841-9C94-3DE7FCFB9230}">
                <p14:media xmlns:p14="http://schemas.microsoft.com/office/powerpoint/2010/main" xmlns:r="http://schemas.openxmlformats.org/officeDocument/2006/relationships" r:embed="rId5"/>
              </p:ext>
            </p:extLst>
          </p:nvPr>
        </p:nvPicPr>
        <p:blipFill>
          <a:blip r:embed="rId4">
            <a:alphaModFix/>
          </a:blip>
          <a:stretch>
            <a:fillRect/>
          </a:stretch>
        </p:blipFill>
        <p:spPr>
          <a:xfrm>
            <a:off x="1828800" y="1409700"/>
            <a:ext cx="8534400" cy="4800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9"/>
                                        </p:tgtEl>
                                        <p:attrNameLst>
                                          <p:attrName>style.visibility</p:attrName>
                                        </p:attrNameLst>
                                      </p:cBhvr>
                                      <p:to>
                                        <p:strVal val="visible"/>
                                      </p:to>
                                    </p:set>
                                    <p:animEffect filter="fade" transition="in">
                                      <p:cBhvr>
                                        <p:cTn dur="1000"/>
                                        <p:tgtEl>
                                          <p:spTgt spid="17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